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126"/>
  </p:notesMasterIdLst>
  <p:sldIdLst>
    <p:sldId id="257" r:id="rId4"/>
    <p:sldId id="321" r:id="rId5"/>
    <p:sldId id="436" r:id="rId6"/>
    <p:sldId id="458" r:id="rId7"/>
    <p:sldId id="312" r:id="rId8"/>
    <p:sldId id="317" r:id="rId9"/>
    <p:sldId id="364" r:id="rId10"/>
    <p:sldId id="365" r:id="rId11"/>
    <p:sldId id="482" r:id="rId12"/>
    <p:sldId id="322" r:id="rId13"/>
    <p:sldId id="367" r:id="rId14"/>
    <p:sldId id="323" r:id="rId15"/>
    <p:sldId id="368" r:id="rId16"/>
    <p:sldId id="358" r:id="rId17"/>
    <p:sldId id="481" r:id="rId18"/>
    <p:sldId id="433" r:id="rId19"/>
    <p:sldId id="441" r:id="rId20"/>
    <p:sldId id="439" r:id="rId21"/>
    <p:sldId id="448" r:id="rId22"/>
    <p:sldId id="455" r:id="rId23"/>
    <p:sldId id="502" r:id="rId24"/>
    <p:sldId id="484" r:id="rId25"/>
    <p:sldId id="486" r:id="rId26"/>
    <p:sldId id="457" r:id="rId27"/>
    <p:sldId id="498" r:id="rId28"/>
    <p:sldId id="492" r:id="rId29"/>
    <p:sldId id="494" r:id="rId30"/>
    <p:sldId id="493" r:id="rId31"/>
    <p:sldId id="495" r:id="rId32"/>
    <p:sldId id="499" r:id="rId33"/>
    <p:sldId id="383" r:id="rId34"/>
    <p:sldId id="467" r:id="rId35"/>
    <p:sldId id="485" r:id="rId36"/>
    <p:sldId id="388" r:id="rId37"/>
    <p:sldId id="475" r:id="rId38"/>
    <p:sldId id="449" r:id="rId39"/>
    <p:sldId id="474" r:id="rId40"/>
    <p:sldId id="452" r:id="rId41"/>
    <p:sldId id="451" r:id="rId42"/>
    <p:sldId id="454" r:id="rId43"/>
    <p:sldId id="464" r:id="rId44"/>
    <p:sldId id="453" r:id="rId45"/>
    <p:sldId id="450" r:id="rId46"/>
    <p:sldId id="496" r:id="rId47"/>
    <p:sldId id="331" r:id="rId48"/>
    <p:sldId id="428" r:id="rId49"/>
    <p:sldId id="468" r:id="rId50"/>
    <p:sldId id="311" r:id="rId51"/>
    <p:sldId id="390" r:id="rId52"/>
    <p:sldId id="336" r:id="rId53"/>
    <p:sldId id="503" r:id="rId54"/>
    <p:sldId id="343" r:id="rId55"/>
    <p:sldId id="344" r:id="rId56"/>
    <p:sldId id="501" r:id="rId57"/>
    <p:sldId id="386" r:id="rId58"/>
    <p:sldId id="445" r:id="rId59"/>
    <p:sldId id="446" r:id="rId60"/>
    <p:sldId id="487" r:id="rId61"/>
    <p:sldId id="345" r:id="rId62"/>
    <p:sldId id="385" r:id="rId63"/>
    <p:sldId id="308" r:id="rId64"/>
    <p:sldId id="422" r:id="rId65"/>
    <p:sldId id="328" r:id="rId66"/>
    <p:sldId id="315" r:id="rId67"/>
    <p:sldId id="360" r:id="rId68"/>
    <p:sldId id="374" r:id="rId69"/>
    <p:sldId id="500" r:id="rId70"/>
    <p:sldId id="370" r:id="rId71"/>
    <p:sldId id="384" r:id="rId72"/>
    <p:sldId id="371" r:id="rId73"/>
    <p:sldId id="372" r:id="rId74"/>
    <p:sldId id="373" r:id="rId75"/>
    <p:sldId id="334" r:id="rId76"/>
    <p:sldId id="380" r:id="rId77"/>
    <p:sldId id="381" r:id="rId78"/>
    <p:sldId id="377" r:id="rId79"/>
    <p:sldId id="378" r:id="rId80"/>
    <p:sldId id="376" r:id="rId81"/>
    <p:sldId id="391" r:id="rId82"/>
    <p:sldId id="488" r:id="rId83"/>
    <p:sldId id="423" r:id="rId84"/>
    <p:sldId id="480" r:id="rId85"/>
    <p:sldId id="477" r:id="rId86"/>
    <p:sldId id="469" r:id="rId87"/>
    <p:sldId id="310" r:id="rId88"/>
    <p:sldId id="326" r:id="rId89"/>
    <p:sldId id="327" r:id="rId90"/>
    <p:sldId id="330" r:id="rId91"/>
    <p:sldId id="313" r:id="rId92"/>
    <p:sldId id="504" r:id="rId93"/>
    <p:sldId id="329" r:id="rId94"/>
    <p:sldId id="447" r:id="rId95"/>
    <p:sldId id="490" r:id="rId96"/>
    <p:sldId id="466" r:id="rId97"/>
    <p:sldId id="497" r:id="rId98"/>
    <p:sldId id="337" r:id="rId99"/>
    <p:sldId id="476" r:id="rId100"/>
    <p:sldId id="470" r:id="rId101"/>
    <p:sldId id="424" r:id="rId102"/>
    <p:sldId id="489" r:id="rId103"/>
    <p:sldId id="342" r:id="rId104"/>
    <p:sldId id="478" r:id="rId105"/>
    <p:sldId id="387" r:id="rId106"/>
    <p:sldId id="421" r:id="rId107"/>
    <p:sldId id="437" r:id="rId108"/>
    <p:sldId id="369" r:id="rId109"/>
    <p:sldId id="432" r:id="rId110"/>
    <p:sldId id="320" r:id="rId111"/>
    <p:sldId id="319" r:id="rId112"/>
    <p:sldId id="471" r:id="rId113"/>
    <p:sldId id="346" r:id="rId114"/>
    <p:sldId id="465" r:id="rId115"/>
    <p:sldId id="339" r:id="rId116"/>
    <p:sldId id="473" r:id="rId117"/>
    <p:sldId id="425" r:id="rId118"/>
    <p:sldId id="443" r:id="rId119"/>
    <p:sldId id="440" r:id="rId120"/>
    <p:sldId id="332" r:id="rId121"/>
    <p:sldId id="389" r:id="rId122"/>
    <p:sldId id="444" r:id="rId123"/>
    <p:sldId id="472" r:id="rId124"/>
    <p:sldId id="362" r:id="rId125"/>
  </p:sldIdLst>
  <p:sldSz cx="9144000" cy="6858000" type="screen4x3"/>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a:srgbClr val="CC00CC"/>
    <a:srgbClr val="99FF99"/>
    <a:srgbClr val="0066CC"/>
    <a:srgbClr val="003399"/>
    <a:srgbClr val="FF66FF"/>
    <a:srgbClr val="006600"/>
    <a:srgbClr val="D79D8D"/>
    <a:srgbClr val="66CCFF"/>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3" autoAdjust="0"/>
    <p:restoredTop sz="84227" autoAdjust="0"/>
  </p:normalViewPr>
  <p:slideViewPr>
    <p:cSldViewPr>
      <p:cViewPr varScale="1">
        <p:scale>
          <a:sx n="114" d="100"/>
          <a:sy n="114" d="100"/>
        </p:scale>
        <p:origin x="130"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BC3CE-3DC6-48EE-A131-04D020AF1818}" type="datetimeFigureOut">
              <a:rPr lang="cs-CZ" smtClean="0"/>
              <a:pPr/>
              <a:t>05.12.2018</a:t>
            </a:fld>
            <a:endParaRPr lang="cs-CZ"/>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FDD85E-490B-4ECE-A416-B9AD062DD090}" type="slidenum">
              <a:rPr lang="cs-CZ" smtClean="0"/>
              <a:pPr/>
              <a:t>‹#›</a:t>
            </a:fld>
            <a:endParaRPr lang="cs-CZ"/>
          </a:p>
        </p:txBody>
      </p:sp>
    </p:spTree>
    <p:extLst>
      <p:ext uri="{BB962C8B-B14F-4D97-AF65-F5344CB8AC3E}">
        <p14:creationId xmlns:p14="http://schemas.microsoft.com/office/powerpoint/2010/main" val="69137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6</a:t>
            </a:fld>
            <a:endParaRPr lang="cs-CZ"/>
          </a:p>
        </p:txBody>
      </p:sp>
    </p:spTree>
    <p:extLst>
      <p:ext uri="{BB962C8B-B14F-4D97-AF65-F5344CB8AC3E}">
        <p14:creationId xmlns:p14="http://schemas.microsoft.com/office/powerpoint/2010/main" val="345854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https://tomaskubica.cz/o-kontejnerech-cloudu-vesmiru-a-vubec-se-zvlastnim-zretelem-na-kubernetes</a:t>
            </a:r>
          </a:p>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19</a:t>
            </a:fld>
            <a:endParaRPr lang="cs-CZ"/>
          </a:p>
        </p:txBody>
      </p:sp>
    </p:spTree>
    <p:extLst>
      <p:ext uri="{BB962C8B-B14F-4D97-AF65-F5344CB8AC3E}">
        <p14:creationId xmlns:p14="http://schemas.microsoft.com/office/powerpoint/2010/main" val="1836340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20</a:t>
            </a:fld>
            <a:endParaRPr lang="cs-CZ"/>
          </a:p>
        </p:txBody>
      </p:sp>
    </p:spTree>
    <p:extLst>
      <p:ext uri="{BB962C8B-B14F-4D97-AF65-F5344CB8AC3E}">
        <p14:creationId xmlns:p14="http://schemas.microsoft.com/office/powerpoint/2010/main" val="113558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p:cNvSpPr>
            <a:spLocks noGrp="1" noRot="1" noChangeAspect="1" noTextEdit="1"/>
          </p:cNvSpPr>
          <p:nvPr>
            <p:ph type="sldImg"/>
          </p:nvPr>
        </p:nvSpPr>
        <p:spPr>
          <a:ln/>
        </p:spPr>
      </p:sp>
      <p:sp>
        <p:nvSpPr>
          <p:cNvPr id="317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cs-CZ" altLang="cs-CZ" smtClean="0">
                <a:latin typeface="Arial" panose="020B0604020202020204" pitchFamily="34" charset="0"/>
              </a:rPr>
              <a:t>ledger - ucetni kniha</a:t>
            </a:r>
          </a:p>
        </p:txBody>
      </p:sp>
      <p:sp>
        <p:nvSpPr>
          <p:cNvPr id="317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Arial" panose="020B0604020202020204" pitchFamily="34" charset="0"/>
              </a:defRPr>
            </a:lvl1pPr>
            <a:lvl2pPr marL="742950" indent="-285750" defTabSz="923925">
              <a:spcBef>
                <a:spcPct val="30000"/>
              </a:spcBef>
              <a:defRPr sz="1200">
                <a:solidFill>
                  <a:schemeClr val="tx1"/>
                </a:solidFill>
                <a:latin typeface="Arial" panose="020B0604020202020204" pitchFamily="34" charset="0"/>
              </a:defRPr>
            </a:lvl2pPr>
            <a:lvl3pPr marL="1143000" indent="-228600" defTabSz="923925">
              <a:spcBef>
                <a:spcPct val="30000"/>
              </a:spcBef>
              <a:defRPr sz="1200">
                <a:solidFill>
                  <a:schemeClr val="tx1"/>
                </a:solidFill>
                <a:latin typeface="Arial" panose="020B0604020202020204" pitchFamily="34" charset="0"/>
              </a:defRPr>
            </a:lvl3pPr>
            <a:lvl4pPr marL="1600200" indent="-228600" defTabSz="923925">
              <a:spcBef>
                <a:spcPct val="30000"/>
              </a:spcBef>
              <a:defRPr sz="1200">
                <a:solidFill>
                  <a:schemeClr val="tx1"/>
                </a:solidFill>
                <a:latin typeface="Arial" panose="020B0604020202020204" pitchFamily="34" charset="0"/>
              </a:defRPr>
            </a:lvl4pPr>
            <a:lvl5pPr marL="2057400" indent="-228600" defTabSz="923925">
              <a:spcBef>
                <a:spcPct val="30000"/>
              </a:spcBef>
              <a:defRPr sz="1200">
                <a:solidFill>
                  <a:schemeClr val="tx1"/>
                </a:solidFill>
                <a:latin typeface="Arial" panose="020B0604020202020204" pitchFamily="34" charset="0"/>
              </a:defRPr>
            </a:lvl5pPr>
            <a:lvl6pPr marL="2514600" indent="-228600" defTabSz="92392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392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392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392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CD8C5A8-3F2F-4EC3-8DEF-9A797CDD560B}" type="slidenum">
              <a:rPr lang="cs-CZ" altLang="cs-CZ" smtClean="0"/>
              <a:pPr>
                <a:spcBef>
                  <a:spcPct val="0"/>
                </a:spcBef>
              </a:pPr>
              <a:t>21</a:t>
            </a:fld>
            <a:endParaRPr lang="cs-CZ" altLang="cs-CZ" smtClean="0"/>
          </a:p>
        </p:txBody>
      </p:sp>
    </p:spTree>
    <p:extLst>
      <p:ext uri="{BB962C8B-B14F-4D97-AF65-F5344CB8AC3E}">
        <p14:creationId xmlns:p14="http://schemas.microsoft.com/office/powerpoint/2010/main" val="3887916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https://en.wikipedia.org/wiki/Kubernetes</a:t>
            </a:r>
          </a:p>
          <a:p>
            <a:r>
              <a:rPr lang="en-US" dirty="0" smtClean="0"/>
              <a:t>http://dl.acm.org/ft_gateway.cfm?id=2898444&amp;ftid=1693821&amp;dwn=1 Borg Omega Kubernetes</a:t>
            </a:r>
          </a:p>
          <a:p>
            <a:r>
              <a:rPr lang="en-US" dirty="0" smtClean="0"/>
              <a:t>http://fakecineaste.blogspot.com/2018/09/borg-omega-kubernetes.html</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22</a:t>
            </a:fld>
            <a:endParaRPr lang="cs-CZ"/>
          </a:p>
        </p:txBody>
      </p:sp>
    </p:spTree>
    <p:extLst>
      <p:ext uri="{BB962C8B-B14F-4D97-AF65-F5344CB8AC3E}">
        <p14:creationId xmlns:p14="http://schemas.microsoft.com/office/powerpoint/2010/main" val="1566049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Guest Exec don't call API directly</a:t>
            </a:r>
          </a:p>
          <a:p>
            <a:r>
              <a:rPr lang="en-US" dirty="0" smtClean="0"/>
              <a:t>https://cloudify.co/container-microservices-orchestration/</a:t>
            </a:r>
          </a:p>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23</a:t>
            </a:fld>
            <a:endParaRPr lang="cs-CZ"/>
          </a:p>
        </p:txBody>
      </p:sp>
    </p:spTree>
    <p:extLst>
      <p:ext uri="{BB962C8B-B14F-4D97-AF65-F5344CB8AC3E}">
        <p14:creationId xmlns:p14="http://schemas.microsoft.com/office/powerpoint/2010/main" val="3475821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24</a:t>
            </a:fld>
            <a:endParaRPr lang="cs-CZ"/>
          </a:p>
        </p:txBody>
      </p:sp>
    </p:spTree>
    <p:extLst>
      <p:ext uri="{BB962C8B-B14F-4D97-AF65-F5344CB8AC3E}">
        <p14:creationId xmlns:p14="http://schemas.microsoft.com/office/powerpoint/2010/main" val="280036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https://www.slideshare.net/AmazonWebServices/serverless-architecture-patterns</a:t>
            </a:r>
          </a:p>
          <a:p>
            <a:r>
              <a:rPr lang="en-US" dirty="0" smtClean="0"/>
              <a:t>https://cloudacademy.com/blog/google-cloud-functions-serverless/</a:t>
            </a:r>
          </a:p>
          <a:p>
            <a:r>
              <a:rPr lang="en-US" dirty="0" smtClean="0"/>
              <a:t>https://medium.com/@ste.grider/serverless-showdown-aws-lambda-vs-firebase-google-cloud-functions-cc7529bcfa7d</a:t>
            </a:r>
          </a:p>
          <a:p>
            <a:endParaRPr lang="en-US" dirty="0" smtClean="0"/>
          </a:p>
          <a:p>
            <a:r>
              <a:rPr lang="en-US" dirty="0" smtClean="0"/>
              <a:t>push - </a:t>
            </a:r>
            <a:r>
              <a:rPr lang="en-US" dirty="0" err="1" smtClean="0"/>
              <a:t>zdroj</a:t>
            </a:r>
            <a:r>
              <a:rPr lang="en-US" dirty="0" smtClean="0"/>
              <a:t> </a:t>
            </a:r>
            <a:r>
              <a:rPr lang="en-US" dirty="0" err="1" smtClean="0"/>
              <a:t>dat</a:t>
            </a:r>
            <a:r>
              <a:rPr lang="en-US" dirty="0" smtClean="0"/>
              <a:t> </a:t>
            </a:r>
            <a:r>
              <a:rPr lang="en-US" dirty="0" err="1" smtClean="0"/>
              <a:t>zada</a:t>
            </a:r>
            <a:r>
              <a:rPr lang="en-US" dirty="0" smtClean="0"/>
              <a:t> o </a:t>
            </a:r>
            <a:r>
              <a:rPr lang="en-US" dirty="0" err="1" smtClean="0"/>
              <a:t>jejich</a:t>
            </a:r>
            <a:r>
              <a:rPr lang="en-US" dirty="0" smtClean="0"/>
              <a:t> </a:t>
            </a:r>
            <a:r>
              <a:rPr lang="en-US" dirty="0" err="1" smtClean="0"/>
              <a:t>zpracovani</a:t>
            </a:r>
            <a:endParaRPr lang="en-US" dirty="0" smtClean="0"/>
          </a:p>
          <a:p>
            <a:r>
              <a:rPr lang="en-US" dirty="0" smtClean="0"/>
              <a:t>poll-based - consumer </a:t>
            </a:r>
            <a:r>
              <a:rPr lang="en-US" dirty="0" err="1" smtClean="0"/>
              <a:t>si</a:t>
            </a:r>
            <a:r>
              <a:rPr lang="en-US" baseline="0" dirty="0" smtClean="0"/>
              <a:t> </a:t>
            </a:r>
            <a:r>
              <a:rPr lang="en-US" baseline="0" dirty="0" err="1" smtClean="0"/>
              <a:t>zada</a:t>
            </a:r>
            <a:r>
              <a:rPr lang="en-US" baseline="0" dirty="0" smtClean="0"/>
              <a:t> o data </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26</a:t>
            </a:fld>
            <a:endParaRPr lang="cs-CZ"/>
          </a:p>
        </p:txBody>
      </p:sp>
    </p:spTree>
    <p:extLst>
      <p:ext uri="{BB962C8B-B14F-4D97-AF65-F5344CB8AC3E}">
        <p14:creationId xmlns:p14="http://schemas.microsoft.com/office/powerpoint/2010/main" val="2045063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Logic Apps - </a:t>
            </a:r>
            <a:r>
              <a:rPr lang="en-US" dirty="0" err="1" smtClean="0"/>
              <a:t>manazerske</a:t>
            </a:r>
            <a:r>
              <a:rPr lang="en-US" dirty="0" smtClean="0"/>
              <a:t> </a:t>
            </a:r>
            <a:r>
              <a:rPr lang="en-US" dirty="0" err="1" smtClean="0"/>
              <a:t>deklarativni</a:t>
            </a:r>
            <a:r>
              <a:rPr lang="en-US" dirty="0" smtClean="0"/>
              <a:t> </a:t>
            </a:r>
            <a:r>
              <a:rPr lang="en-US" dirty="0" err="1" smtClean="0"/>
              <a:t>klikatko</a:t>
            </a:r>
            <a:endParaRPr lang="en-US" dirty="0" smtClean="0"/>
          </a:p>
          <a:p>
            <a:r>
              <a:rPr lang="en-US" dirty="0" smtClean="0"/>
              <a:t>Functions - </a:t>
            </a:r>
            <a:r>
              <a:rPr lang="en-US" dirty="0" err="1" smtClean="0"/>
              <a:t>naprgane</a:t>
            </a:r>
            <a:endParaRPr lang="en-US" dirty="0" smtClean="0"/>
          </a:p>
          <a:p>
            <a:endParaRPr lang="en-US" dirty="0" smtClean="0"/>
          </a:p>
          <a:p>
            <a:r>
              <a:rPr lang="en-US" dirty="0" smtClean="0"/>
              <a:t>S3 bucket - amazon object storage</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27</a:t>
            </a:fld>
            <a:endParaRPr lang="cs-CZ"/>
          </a:p>
        </p:txBody>
      </p:sp>
    </p:spTree>
    <p:extLst>
      <p:ext uri="{BB962C8B-B14F-4D97-AF65-F5344CB8AC3E}">
        <p14:creationId xmlns:p14="http://schemas.microsoft.com/office/powerpoint/2010/main" val="2310584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28</a:t>
            </a:fld>
            <a:endParaRPr lang="cs-CZ"/>
          </a:p>
        </p:txBody>
      </p:sp>
    </p:spTree>
    <p:extLst>
      <p:ext uri="{BB962C8B-B14F-4D97-AF65-F5344CB8AC3E}">
        <p14:creationId xmlns:p14="http://schemas.microsoft.com/office/powerpoint/2010/main" val="617926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29</a:t>
            </a:fld>
            <a:endParaRPr lang="cs-CZ"/>
          </a:p>
        </p:txBody>
      </p:sp>
    </p:spTree>
    <p:extLst>
      <p:ext uri="{BB962C8B-B14F-4D97-AF65-F5344CB8AC3E}">
        <p14:creationId xmlns:p14="http://schemas.microsoft.com/office/powerpoint/2010/main" val="1422323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7</a:t>
            </a:fld>
            <a:endParaRPr lang="cs-CZ"/>
          </a:p>
        </p:txBody>
      </p:sp>
    </p:spTree>
    <p:extLst>
      <p:ext uri="{BB962C8B-B14F-4D97-AF65-F5344CB8AC3E}">
        <p14:creationId xmlns:p14="http://schemas.microsoft.com/office/powerpoint/2010/main" val="3780313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30</a:t>
            </a:fld>
            <a:endParaRPr lang="cs-CZ"/>
          </a:p>
        </p:txBody>
      </p:sp>
    </p:spTree>
    <p:extLst>
      <p:ext uri="{BB962C8B-B14F-4D97-AF65-F5344CB8AC3E}">
        <p14:creationId xmlns:p14="http://schemas.microsoft.com/office/powerpoint/2010/main" val="713554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https://firebase.google.com/</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31</a:t>
            </a:fld>
            <a:endParaRPr lang="cs-CZ"/>
          </a:p>
        </p:txBody>
      </p:sp>
    </p:spTree>
    <p:extLst>
      <p:ext uri="{BB962C8B-B14F-4D97-AF65-F5344CB8AC3E}">
        <p14:creationId xmlns:p14="http://schemas.microsoft.com/office/powerpoint/2010/main" val="4283492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Segoe UI" pitchFamily="34" charset="0"/>
                <a:ea typeface="+mn-ea"/>
                <a:cs typeface="+mn-cs"/>
              </a:rPr>
              <a:t>http://msdn.microsoft.com/en-us/library/windowsazure/jj927170.aspx</a:t>
            </a:r>
          </a:p>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32</a:t>
            </a:fld>
            <a:endParaRPr lang="cs-CZ"/>
          </a:p>
        </p:txBody>
      </p:sp>
    </p:spTree>
    <p:extLst>
      <p:ext uri="{BB962C8B-B14F-4D97-AF65-F5344CB8AC3E}">
        <p14:creationId xmlns:p14="http://schemas.microsoft.com/office/powerpoint/2010/main" val="3524765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Segoe UI" pitchFamily="34" charset="0"/>
                <a:ea typeface="+mn-ea"/>
                <a:cs typeface="+mn-cs"/>
              </a:rPr>
              <a:t>https://azure.microsoft.com/en-us/documentation/articles/notification-hubs-tags-segment-push-message/</a:t>
            </a:r>
          </a:p>
          <a:p>
            <a:r>
              <a:rPr lang="en-US" dirty="0" smtClean="0"/>
              <a:t>https://docs.microsoft.com/en-us/azure/notification-hubs/notification-hubs-push-notification-overview</a:t>
            </a:r>
          </a:p>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33</a:t>
            </a:fld>
            <a:endParaRPr lang="cs-CZ"/>
          </a:p>
        </p:txBody>
      </p:sp>
    </p:spTree>
    <p:extLst>
      <p:ext uri="{BB962C8B-B14F-4D97-AF65-F5344CB8AC3E}">
        <p14:creationId xmlns:p14="http://schemas.microsoft.com/office/powerpoint/2010/main" val="1442880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Approximately 40% of HPC today is done in the cloud</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34</a:t>
            </a:fld>
            <a:endParaRPr lang="cs-CZ"/>
          </a:p>
        </p:txBody>
      </p:sp>
    </p:spTree>
    <p:extLst>
      <p:ext uri="{BB962C8B-B14F-4D97-AF65-F5344CB8AC3E}">
        <p14:creationId xmlns:p14="http://schemas.microsoft.com/office/powerpoint/2010/main" val="2159859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https://d0.awsstatic.com/whitepapers/Intro_to_</a:t>
            </a:r>
            <a:r>
              <a:rPr lang="en-US" b="0" i="0" dirty="0" smtClean="0"/>
              <a:t>HPC</a:t>
            </a:r>
            <a:r>
              <a:rPr lang="en-US" i="0" dirty="0" smtClean="0"/>
              <a:t>_on_AWS.pdf</a:t>
            </a:r>
            <a:endParaRPr lang="en-US" i="0"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35</a:t>
            </a:fld>
            <a:endParaRPr lang="cs-CZ"/>
          </a:p>
        </p:txBody>
      </p:sp>
    </p:spTree>
    <p:extLst>
      <p:ext uri="{BB962C8B-B14F-4D97-AF65-F5344CB8AC3E}">
        <p14:creationId xmlns:p14="http://schemas.microsoft.com/office/powerpoint/2010/main" val="3720292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NC - focused to computations - Kepler</a:t>
            </a:r>
            <a:r>
              <a:rPr lang="en-US" baseline="0" dirty="0" smtClean="0"/>
              <a:t> (</a:t>
            </a:r>
            <a:r>
              <a:rPr lang="en-US" baseline="0" dirty="0" err="1" smtClean="0"/>
              <a:t>starsi</a:t>
            </a:r>
            <a:r>
              <a:rPr lang="en-US" baseline="0" dirty="0" smtClean="0"/>
              <a:t> - </a:t>
            </a:r>
            <a:r>
              <a:rPr lang="en-US" baseline="0" dirty="0" err="1" smtClean="0"/>
              <a:t>maji</a:t>
            </a:r>
            <a:r>
              <a:rPr lang="en-US" baseline="0" dirty="0" smtClean="0"/>
              <a:t> ale </a:t>
            </a:r>
            <a:r>
              <a:rPr lang="en-US" baseline="0" dirty="0" err="1" smtClean="0"/>
              <a:t>rychlejsi</a:t>
            </a:r>
            <a:r>
              <a:rPr lang="en-US" baseline="0" dirty="0" smtClean="0"/>
              <a:t> </a:t>
            </a:r>
            <a:r>
              <a:rPr lang="en-US" baseline="0" dirty="0" err="1" smtClean="0"/>
              <a:t>pocitani</a:t>
            </a:r>
            <a:r>
              <a:rPr lang="en-US" baseline="0" dirty="0" smtClean="0"/>
              <a:t> s double)</a:t>
            </a:r>
            <a:endParaRPr lang="en-US" dirty="0" smtClean="0"/>
          </a:p>
          <a:p>
            <a:r>
              <a:rPr lang="en-US" dirty="0" smtClean="0"/>
              <a:t>Azure NV -</a:t>
            </a:r>
            <a:r>
              <a:rPr lang="en-US" baseline="0" dirty="0" smtClean="0"/>
              <a:t> focused to visualization - Maxwell (</a:t>
            </a:r>
            <a:r>
              <a:rPr lang="en-US" baseline="0" dirty="0" err="1" smtClean="0"/>
              <a:t>novejsi</a:t>
            </a:r>
            <a:r>
              <a:rPr lang="en-US" baseline="0" dirty="0" smtClean="0"/>
              <a:t> ale </a:t>
            </a:r>
            <a:r>
              <a:rPr lang="en-US" baseline="0" dirty="0" err="1" smtClean="0"/>
              <a:t>pomalejsi</a:t>
            </a:r>
            <a:r>
              <a:rPr lang="en-US" baseline="0" dirty="0" smtClean="0"/>
              <a:t> double)</a:t>
            </a:r>
          </a:p>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36</a:t>
            </a:fld>
            <a:endParaRPr lang="cs-CZ"/>
          </a:p>
        </p:txBody>
      </p:sp>
    </p:spTree>
    <p:extLst>
      <p:ext uri="{BB962C8B-B14F-4D97-AF65-F5344CB8AC3E}">
        <p14:creationId xmlns:p14="http://schemas.microsoft.com/office/powerpoint/2010/main" val="833935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DPM - </a:t>
            </a:r>
            <a:r>
              <a:rPr lang="en-US" dirty="0" err="1" smtClean="0"/>
              <a:t>bobox</a:t>
            </a:r>
            <a:r>
              <a:rPr lang="en-US" dirty="0" smtClean="0"/>
              <a:t>-like</a:t>
            </a:r>
          </a:p>
          <a:p>
            <a:r>
              <a:rPr lang="en-US" baseline="0" dirty="0" smtClean="0"/>
              <a:t>FPGA - </a:t>
            </a:r>
            <a:r>
              <a:rPr lang="en-US" baseline="0" dirty="0" err="1" smtClean="0"/>
              <a:t>programovatelna</a:t>
            </a:r>
            <a:r>
              <a:rPr lang="en-US" baseline="0" dirty="0" smtClean="0"/>
              <a:t> </a:t>
            </a:r>
            <a:r>
              <a:rPr lang="en-US" baseline="0" dirty="0" err="1" smtClean="0"/>
              <a:t>hradlova</a:t>
            </a:r>
            <a:r>
              <a:rPr lang="en-US" baseline="0" dirty="0" smtClean="0"/>
              <a:t> pole</a:t>
            </a:r>
          </a:p>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37</a:t>
            </a:fld>
            <a:endParaRPr lang="cs-CZ"/>
          </a:p>
        </p:txBody>
      </p:sp>
    </p:spTree>
    <p:extLst>
      <p:ext uri="{BB962C8B-B14F-4D97-AF65-F5344CB8AC3E}">
        <p14:creationId xmlns:p14="http://schemas.microsoft.com/office/powerpoint/2010/main" val="4127393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sprava a ovladani</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38</a:t>
            </a:fld>
            <a:endParaRPr lang="cs-CZ"/>
          </a:p>
        </p:txBody>
      </p:sp>
    </p:spTree>
    <p:extLst>
      <p:ext uri="{BB962C8B-B14F-4D97-AF65-F5344CB8AC3E}">
        <p14:creationId xmlns:p14="http://schemas.microsoft.com/office/powerpoint/2010/main" val="777037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39</a:t>
            </a:fld>
            <a:endParaRPr lang="cs-CZ"/>
          </a:p>
        </p:txBody>
      </p:sp>
    </p:spTree>
    <p:extLst>
      <p:ext uri="{BB962C8B-B14F-4D97-AF65-F5344CB8AC3E}">
        <p14:creationId xmlns:p14="http://schemas.microsoft.com/office/powerpoint/2010/main" val="84169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avail set - </a:t>
            </a:r>
            <a:r>
              <a:rPr lang="en-US" dirty="0" err="1" smtClean="0"/>
              <a:t>pokyn</a:t>
            </a:r>
            <a:r>
              <a:rPr lang="en-US" dirty="0" smtClean="0"/>
              <a:t> pro fabric controller </a:t>
            </a:r>
            <a:r>
              <a:rPr lang="en-US" dirty="0" err="1" smtClean="0"/>
              <a:t>nevypinat</a:t>
            </a:r>
            <a:r>
              <a:rPr lang="en-US" dirty="0" smtClean="0"/>
              <a:t> </a:t>
            </a:r>
            <a:r>
              <a:rPr lang="en-US" dirty="0" err="1" smtClean="0"/>
              <a:t>hostitelsky</a:t>
            </a:r>
            <a:r>
              <a:rPr lang="en-US" dirty="0" smtClean="0"/>
              <a:t> OS </a:t>
            </a:r>
            <a:r>
              <a:rPr lang="en-US" dirty="0" err="1" smtClean="0"/>
              <a:t>celeho</a:t>
            </a:r>
            <a:r>
              <a:rPr lang="en-US" dirty="0" smtClean="0"/>
              <a:t> </a:t>
            </a:r>
            <a:r>
              <a:rPr lang="en-US" dirty="0" err="1" smtClean="0"/>
              <a:t>setu</a:t>
            </a:r>
            <a:r>
              <a:rPr lang="en-US" dirty="0" smtClean="0"/>
              <a:t> </a:t>
            </a:r>
            <a:r>
              <a:rPr lang="en-US" dirty="0" err="1" smtClean="0"/>
              <a:t>najednou</a:t>
            </a:r>
            <a:r>
              <a:rPr lang="en-US" dirty="0" smtClean="0"/>
              <a:t> (</a:t>
            </a:r>
            <a:r>
              <a:rPr lang="en-US" dirty="0" err="1" smtClean="0"/>
              <a:t>napr</a:t>
            </a:r>
            <a:r>
              <a:rPr lang="en-US" dirty="0" smtClean="0"/>
              <a:t> </a:t>
            </a:r>
            <a:r>
              <a:rPr lang="en-US" dirty="0" err="1" smtClean="0"/>
              <a:t>kvuli</a:t>
            </a:r>
            <a:r>
              <a:rPr lang="en-US" dirty="0" smtClean="0"/>
              <a:t> </a:t>
            </a:r>
            <a:r>
              <a:rPr lang="en-US" dirty="0" err="1" smtClean="0"/>
              <a:t>aktualizacim</a:t>
            </a:r>
            <a:r>
              <a:rPr lang="en-US" dirty="0" smtClean="0"/>
              <a:t> / </a:t>
            </a:r>
            <a:r>
              <a:rPr lang="en-US" dirty="0" err="1" smtClean="0"/>
              <a:t>maintenanci</a:t>
            </a:r>
            <a:r>
              <a:rPr lang="en-US" dirty="0" smtClean="0"/>
              <a:t>)</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8</a:t>
            </a:fld>
            <a:endParaRPr lang="cs-CZ"/>
          </a:p>
        </p:txBody>
      </p:sp>
    </p:spTree>
    <p:extLst>
      <p:ext uri="{BB962C8B-B14F-4D97-AF65-F5344CB8AC3E}">
        <p14:creationId xmlns:p14="http://schemas.microsoft.com/office/powerpoint/2010/main" val="4062490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40</a:t>
            </a:fld>
            <a:endParaRPr lang="cs-CZ"/>
          </a:p>
        </p:txBody>
      </p:sp>
    </p:spTree>
    <p:extLst>
      <p:ext uri="{BB962C8B-B14F-4D97-AF65-F5344CB8AC3E}">
        <p14:creationId xmlns:p14="http://schemas.microsoft.com/office/powerpoint/2010/main" val="3528197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41</a:t>
            </a:fld>
            <a:endParaRPr lang="cs-CZ"/>
          </a:p>
        </p:txBody>
      </p:sp>
    </p:spTree>
    <p:extLst>
      <p:ext uri="{BB962C8B-B14F-4D97-AF65-F5344CB8AC3E}">
        <p14:creationId xmlns:p14="http://schemas.microsoft.com/office/powerpoint/2010/main" val="3108855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42</a:t>
            </a:fld>
            <a:endParaRPr lang="cs-CZ"/>
          </a:p>
        </p:txBody>
      </p:sp>
    </p:spTree>
    <p:extLst>
      <p:ext uri="{BB962C8B-B14F-4D97-AF65-F5344CB8AC3E}">
        <p14:creationId xmlns:p14="http://schemas.microsoft.com/office/powerpoint/2010/main" val="3647182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43</a:t>
            </a:fld>
            <a:endParaRPr lang="cs-CZ"/>
          </a:p>
        </p:txBody>
      </p:sp>
    </p:spTree>
    <p:extLst>
      <p:ext uri="{BB962C8B-B14F-4D97-AF65-F5344CB8AC3E}">
        <p14:creationId xmlns:p14="http://schemas.microsoft.com/office/powerpoint/2010/main" val="1147589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https://cloud.google.com/stackdriver/</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44</a:t>
            </a:fld>
            <a:endParaRPr lang="cs-CZ"/>
          </a:p>
        </p:txBody>
      </p:sp>
    </p:spTree>
    <p:extLst>
      <p:ext uri="{BB962C8B-B14F-4D97-AF65-F5344CB8AC3E}">
        <p14:creationId xmlns:p14="http://schemas.microsoft.com/office/powerpoint/2010/main" val="199593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12/5/2018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2911208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replikace -</a:t>
            </a:r>
            <a:r>
              <a:rPr lang="cs-CZ" baseline="0" dirty="0" smtClean="0"/>
              <a:t> stejna data na ruznych replikach</a:t>
            </a:r>
          </a:p>
          <a:p>
            <a:r>
              <a:rPr lang="cs-CZ" baseline="0" dirty="0" smtClean="0"/>
              <a:t>sharding - rozdeleni dat na repliky podle nejakeho predpisu</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50</a:t>
            </a:fld>
            <a:endParaRPr lang="cs-CZ"/>
          </a:p>
        </p:txBody>
      </p:sp>
    </p:spTree>
    <p:extLst>
      <p:ext uri="{BB962C8B-B14F-4D97-AF65-F5344CB8AC3E}">
        <p14:creationId xmlns:p14="http://schemas.microsoft.com/office/powerpoint/2010/main" val="3958713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51</a:t>
            </a:fld>
            <a:endParaRPr lang="cs-CZ"/>
          </a:p>
        </p:txBody>
      </p:sp>
    </p:spTree>
    <p:extLst>
      <p:ext uri="{BB962C8B-B14F-4D97-AF65-F5344CB8AC3E}">
        <p14:creationId xmlns:p14="http://schemas.microsoft.com/office/powerpoint/2010/main" val="1052616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53</a:t>
            </a:fld>
            <a:endParaRPr lang="cs-CZ"/>
          </a:p>
        </p:txBody>
      </p:sp>
    </p:spTree>
    <p:extLst>
      <p:ext uri="{BB962C8B-B14F-4D97-AF65-F5344CB8AC3E}">
        <p14:creationId xmlns:p14="http://schemas.microsoft.com/office/powerpoint/2010/main" val="3234385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54</a:t>
            </a:fld>
            <a:endParaRPr lang="cs-CZ"/>
          </a:p>
        </p:txBody>
      </p:sp>
    </p:spTree>
    <p:extLst>
      <p:ext uri="{BB962C8B-B14F-4D97-AF65-F5344CB8AC3E}">
        <p14:creationId xmlns:p14="http://schemas.microsoft.com/office/powerpoint/2010/main" val="2025673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samostatne podsite pro kazdopu vrstvu</a:t>
            </a:r>
          </a:p>
          <a:p>
            <a:r>
              <a:rPr lang="cs-CZ" dirty="0" smtClean="0"/>
              <a:t>vnejsi / vnitrni load balancer</a:t>
            </a:r>
            <a:endParaRPr lang="en-US" dirty="0" smtClean="0"/>
          </a:p>
          <a:p>
            <a:r>
              <a:rPr lang="cs-CZ" dirty="0" smtClean="0"/>
              <a:t>NSG</a:t>
            </a:r>
            <a:r>
              <a:rPr lang="cs-CZ" baseline="0" dirty="0" smtClean="0"/>
              <a:t> </a:t>
            </a:r>
            <a:r>
              <a:rPr lang="en-US" baseline="0" dirty="0" smtClean="0"/>
              <a:t>-</a:t>
            </a:r>
            <a:r>
              <a:rPr lang="cs-CZ" baseline="0" dirty="0" smtClean="0"/>
              <a:t> Network Security Group </a:t>
            </a:r>
            <a:r>
              <a:rPr lang="en-US" baseline="0" dirty="0" smtClean="0"/>
              <a:t>- </a:t>
            </a:r>
            <a:r>
              <a:rPr lang="en-US" baseline="0" dirty="0" err="1" smtClean="0"/>
              <a:t>omezuje</a:t>
            </a:r>
            <a:r>
              <a:rPr lang="en-US" baseline="0" dirty="0" smtClean="0"/>
              <a:t> </a:t>
            </a:r>
            <a:r>
              <a:rPr lang="en-US" baseline="0" dirty="0" err="1" smtClean="0"/>
              <a:t>komunikaci</a:t>
            </a:r>
            <a:r>
              <a:rPr lang="en-US" baseline="0" dirty="0" smtClean="0"/>
              <a:t> </a:t>
            </a:r>
            <a:r>
              <a:rPr lang="en-US" baseline="0" dirty="0" err="1" smtClean="0"/>
              <a:t>jen</a:t>
            </a:r>
            <a:r>
              <a:rPr lang="en-US" baseline="0" dirty="0" smtClean="0"/>
              <a:t> </a:t>
            </a:r>
            <a:r>
              <a:rPr lang="en-US" baseline="0" dirty="0" err="1" smtClean="0"/>
              <a:t>mezi</a:t>
            </a:r>
            <a:r>
              <a:rPr lang="en-US" baseline="0" dirty="0" smtClean="0"/>
              <a:t> </a:t>
            </a:r>
            <a:r>
              <a:rPr lang="en-US" baseline="0" dirty="0" err="1" smtClean="0"/>
              <a:t>sousedn</a:t>
            </a:r>
            <a:r>
              <a:rPr lang="cs-CZ" baseline="0" dirty="0" smtClean="0"/>
              <a:t>i</a:t>
            </a:r>
            <a:r>
              <a:rPr lang="en-US" baseline="0" dirty="0" smtClean="0"/>
              <a:t>mi </a:t>
            </a:r>
            <a:r>
              <a:rPr lang="en-US" baseline="0" dirty="0" err="1" smtClean="0"/>
              <a:t>vrstvemi</a:t>
            </a:r>
            <a:endParaRPr lang="cs-CZ" dirty="0" smtClean="0"/>
          </a:p>
        </p:txBody>
      </p:sp>
      <p:sp>
        <p:nvSpPr>
          <p:cNvPr id="4" name="Slide Number Placeholder 3"/>
          <p:cNvSpPr>
            <a:spLocks noGrp="1"/>
          </p:cNvSpPr>
          <p:nvPr>
            <p:ph type="sldNum" sz="quarter" idx="10"/>
          </p:nvPr>
        </p:nvSpPr>
        <p:spPr/>
        <p:txBody>
          <a:bodyPr/>
          <a:lstStyle/>
          <a:p>
            <a:fld id="{28FDD85E-490B-4ECE-A416-B9AD062DD090}" type="slidenum">
              <a:rPr lang="cs-CZ" smtClean="0"/>
              <a:pPr/>
              <a:t>9</a:t>
            </a:fld>
            <a:endParaRPr lang="cs-CZ"/>
          </a:p>
        </p:txBody>
      </p:sp>
    </p:spTree>
    <p:extLst>
      <p:ext uri="{BB962C8B-B14F-4D97-AF65-F5344CB8AC3E}">
        <p14:creationId xmlns:p14="http://schemas.microsoft.com/office/powerpoint/2010/main" val="20327356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partitioning dle</a:t>
            </a:r>
            <a:r>
              <a:rPr lang="cs-CZ" baseline="0" dirty="0" smtClean="0"/>
              <a:t> column family</a:t>
            </a:r>
          </a:p>
          <a:p>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55</a:t>
            </a:fld>
            <a:endParaRPr lang="cs-CZ"/>
          </a:p>
        </p:txBody>
      </p:sp>
    </p:spTree>
    <p:extLst>
      <p:ext uri="{BB962C8B-B14F-4D97-AF65-F5344CB8AC3E}">
        <p14:creationId xmlns:p14="http://schemas.microsoft.com/office/powerpoint/2010/main" val="1433422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obr</a:t>
            </a:r>
            <a:r>
              <a:rPr lang="en-US" dirty="0" smtClean="0"/>
              <a:t> z </a:t>
            </a:r>
            <a:r>
              <a:rPr lang="en-US" dirty="0" err="1" smtClean="0"/>
              <a:t>Cassandry</a:t>
            </a:r>
            <a:endParaRPr lang="en-US" dirty="0" smtClean="0"/>
          </a:p>
          <a:p>
            <a:r>
              <a:rPr lang="en-US" dirty="0" smtClean="0"/>
              <a:t>dynamic columns</a:t>
            </a:r>
            <a:r>
              <a:rPr lang="en-US" baseline="0" dirty="0" smtClean="0"/>
              <a:t> - </a:t>
            </a:r>
            <a:r>
              <a:rPr lang="en-US" baseline="0" dirty="0" err="1" smtClean="0"/>
              <a:t>bezejmenne</a:t>
            </a:r>
            <a:r>
              <a:rPr lang="en-US" baseline="0" dirty="0" smtClean="0"/>
              <a:t>, </a:t>
            </a:r>
            <a:r>
              <a:rPr lang="en-US" baseline="0" dirty="0" err="1" smtClean="0"/>
              <a:t>kolekce</a:t>
            </a:r>
            <a:endParaRPr lang="en-US" baseline="0" dirty="0" smtClean="0"/>
          </a:p>
          <a:p>
            <a:r>
              <a:rPr lang="en-US" baseline="0" dirty="0" smtClean="0"/>
              <a:t>external c. - </a:t>
            </a:r>
            <a:r>
              <a:rPr lang="en-US" baseline="0" dirty="0" err="1" smtClean="0"/>
              <a:t>seq</a:t>
            </a:r>
            <a:r>
              <a:rPr lang="en-US" baseline="0" dirty="0" smtClean="0"/>
              <a:t> + finite time (</a:t>
            </a:r>
            <a:r>
              <a:rPr lang="en-US" baseline="0" dirty="0" err="1" smtClean="0"/>
              <a:t>ms</a:t>
            </a:r>
            <a:r>
              <a:rPr lang="en-US" baseline="0" dirty="0" smtClean="0"/>
              <a:t>) limit</a:t>
            </a:r>
            <a:endParaRPr lang="cs-CZ" dirty="0" smtClean="0"/>
          </a:p>
        </p:txBody>
      </p:sp>
      <p:sp>
        <p:nvSpPr>
          <p:cNvPr id="4" name="Slide Number Placeholder 3"/>
          <p:cNvSpPr>
            <a:spLocks noGrp="1"/>
          </p:cNvSpPr>
          <p:nvPr>
            <p:ph type="sldNum" sz="quarter" idx="10"/>
          </p:nvPr>
        </p:nvSpPr>
        <p:spPr/>
        <p:txBody>
          <a:bodyPr/>
          <a:lstStyle/>
          <a:p>
            <a:fld id="{28FDD85E-490B-4ECE-A416-B9AD062DD090}" type="slidenum">
              <a:rPr lang="cs-CZ" smtClean="0"/>
              <a:pPr/>
              <a:t>56</a:t>
            </a:fld>
            <a:endParaRPr lang="cs-CZ"/>
          </a:p>
        </p:txBody>
      </p:sp>
    </p:spTree>
    <p:extLst>
      <p:ext uri="{BB962C8B-B14F-4D97-AF65-F5344CB8AC3E}">
        <p14:creationId xmlns:p14="http://schemas.microsoft.com/office/powerpoint/2010/main" val="3125947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57</a:t>
            </a:fld>
            <a:endParaRPr lang="cs-CZ"/>
          </a:p>
        </p:txBody>
      </p:sp>
    </p:spTree>
    <p:extLst>
      <p:ext uri="{BB962C8B-B14F-4D97-AF65-F5344CB8AC3E}">
        <p14:creationId xmlns:p14="http://schemas.microsoft.com/office/powerpoint/2010/main" val="2651883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Cypher</a:t>
            </a:r>
            <a:r>
              <a:rPr lang="en-US" baseline="0" dirty="0" smtClean="0"/>
              <a:t> - Neo4j QL</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58</a:t>
            </a:fld>
            <a:endParaRPr lang="cs-CZ"/>
          </a:p>
        </p:txBody>
      </p:sp>
    </p:spTree>
    <p:extLst>
      <p:ext uri="{BB962C8B-B14F-4D97-AF65-F5344CB8AC3E}">
        <p14:creationId xmlns:p14="http://schemas.microsoft.com/office/powerpoint/2010/main" val="1316485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http://www.codeproject.com/Articles/9260/Project-RDL-Open-Source-Report-Definition-Language</a:t>
            </a:r>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61</a:t>
            </a:fld>
            <a:endParaRPr lang="cs-CZ"/>
          </a:p>
        </p:txBody>
      </p:sp>
    </p:spTree>
    <p:extLst>
      <p:ext uri="{BB962C8B-B14F-4D97-AF65-F5344CB8AC3E}">
        <p14:creationId xmlns:p14="http://schemas.microsoft.com/office/powerpoint/2010/main" val="2626723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62</a:t>
            </a:fld>
            <a:endParaRPr lang="cs-CZ"/>
          </a:p>
        </p:txBody>
      </p:sp>
    </p:spTree>
    <p:extLst>
      <p:ext uri="{BB962C8B-B14F-4D97-AF65-F5344CB8AC3E}">
        <p14:creationId xmlns:p14="http://schemas.microsoft.com/office/powerpoint/2010/main" val="2744603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https://0x0fff.com/wp-content/uploads/2014/12/MapReduce-v3.png</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64</a:t>
            </a:fld>
            <a:endParaRPr lang="cs-CZ"/>
          </a:p>
        </p:txBody>
      </p:sp>
    </p:spTree>
    <p:extLst>
      <p:ext uri="{BB962C8B-B14F-4D97-AF65-F5344CB8AC3E}">
        <p14:creationId xmlns:p14="http://schemas.microsoft.com/office/powerpoint/2010/main" val="284564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dalsi priklady</a:t>
            </a:r>
            <a:r>
              <a:rPr lang="en-US" dirty="0" smtClean="0"/>
              <a:t>:</a:t>
            </a:r>
          </a:p>
          <a:p>
            <a:r>
              <a:rPr lang="en-US" dirty="0" smtClean="0"/>
              <a:t>https://highlyscalable.wordpress.com/2012/02/01/mapreduce-patterns/</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67</a:t>
            </a:fld>
            <a:endParaRPr lang="cs-CZ"/>
          </a:p>
        </p:txBody>
      </p:sp>
    </p:spTree>
    <p:extLst>
      <p:ext uri="{BB962C8B-B14F-4D97-AF65-F5344CB8AC3E}">
        <p14:creationId xmlns:p14="http://schemas.microsoft.com/office/powerpoint/2010/main" val="2140872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http://users.sdsc.edu/~glockwood/comp/mapreduce.php</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68</a:t>
            </a:fld>
            <a:endParaRPr lang="cs-CZ"/>
          </a:p>
        </p:txBody>
      </p:sp>
    </p:spTree>
    <p:extLst>
      <p:ext uri="{BB962C8B-B14F-4D97-AF65-F5344CB8AC3E}">
        <p14:creationId xmlns:p14="http://schemas.microsoft.com/office/powerpoint/2010/main" val="3297573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69</a:t>
            </a:fld>
            <a:endParaRPr lang="cs-CZ"/>
          </a:p>
        </p:txBody>
      </p:sp>
    </p:spTree>
    <p:extLst>
      <p:ext uri="{BB962C8B-B14F-4D97-AF65-F5344CB8AC3E}">
        <p14:creationId xmlns:p14="http://schemas.microsoft.com/office/powerpoint/2010/main" val="2587504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https://azure.microsoft.com/en-us/documentation/articles/fundamentals-application-models/</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10</a:t>
            </a:fld>
            <a:endParaRPr lang="cs-CZ"/>
          </a:p>
        </p:txBody>
      </p:sp>
    </p:spTree>
    <p:extLst>
      <p:ext uri="{BB962C8B-B14F-4D97-AF65-F5344CB8AC3E}">
        <p14:creationId xmlns:p14="http://schemas.microsoft.com/office/powerpoint/2010/main" val="1030947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71</a:t>
            </a:fld>
            <a:endParaRPr lang="cs-CZ"/>
          </a:p>
        </p:txBody>
      </p:sp>
    </p:spTree>
    <p:extLst>
      <p:ext uri="{BB962C8B-B14F-4D97-AF65-F5344CB8AC3E}">
        <p14:creationId xmlns:p14="http://schemas.microsoft.com/office/powerpoint/2010/main" val="4064101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http://gigaom.com/2013/11/06/facebook-open-sources-its-sql-on-hadoop-engine-and-the-web-rejoices/#!</a:t>
            </a:r>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78</a:t>
            </a:fld>
            <a:endParaRPr lang="cs-CZ"/>
          </a:p>
        </p:txBody>
      </p:sp>
    </p:spTree>
    <p:extLst>
      <p:ext uri="{BB962C8B-B14F-4D97-AF65-F5344CB8AC3E}">
        <p14:creationId xmlns:p14="http://schemas.microsoft.com/office/powerpoint/2010/main" val="3007426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79</a:t>
            </a:fld>
            <a:endParaRPr lang="cs-CZ"/>
          </a:p>
        </p:txBody>
      </p:sp>
    </p:spTree>
    <p:extLst>
      <p:ext uri="{BB962C8B-B14F-4D97-AF65-F5344CB8AC3E}">
        <p14:creationId xmlns:p14="http://schemas.microsoft.com/office/powerpoint/2010/main" val="2705592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http://gigaom.com/2013/11/06/facebook-open-sources-its-sql-on-hadoop-engine-and-the-web-rejoices/#!</a:t>
            </a:r>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80</a:t>
            </a:fld>
            <a:endParaRPr lang="cs-CZ"/>
          </a:p>
        </p:txBody>
      </p:sp>
    </p:spTree>
    <p:extLst>
      <p:ext uri="{BB962C8B-B14F-4D97-AF65-F5344CB8AC3E}">
        <p14:creationId xmlns:p14="http://schemas.microsoft.com/office/powerpoint/2010/main" val="5270256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Architectural</a:t>
            </a:r>
            <a:r>
              <a:rPr lang="en-US" baseline="0" dirty="0" smtClean="0"/>
              <a:t> Blueprints</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83</a:t>
            </a:fld>
            <a:endParaRPr lang="cs-CZ"/>
          </a:p>
        </p:txBody>
      </p:sp>
    </p:spTree>
    <p:extLst>
      <p:ext uri="{BB962C8B-B14F-4D97-AF65-F5344CB8AC3E}">
        <p14:creationId xmlns:p14="http://schemas.microsoft.com/office/powerpoint/2010/main" val="20435998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performance - </a:t>
            </a:r>
            <a:r>
              <a:rPr lang="en-US" dirty="0" err="1" smtClean="0"/>
              <a:t>nejblizsi</a:t>
            </a:r>
            <a:endParaRPr lang="en-US" dirty="0" smtClean="0"/>
          </a:p>
          <a:p>
            <a:r>
              <a:rPr lang="en-US" dirty="0" smtClean="0"/>
              <a:t>weighted - app defined </a:t>
            </a:r>
            <a:r>
              <a:rPr lang="en-US" dirty="0" err="1" smtClean="0"/>
              <a:t>vahy</a:t>
            </a:r>
            <a:r>
              <a:rPr lang="en-US" dirty="0" smtClean="0"/>
              <a:t> </a:t>
            </a:r>
            <a:r>
              <a:rPr lang="en-US" dirty="0" err="1" smtClean="0"/>
              <a:t>jednotlivych</a:t>
            </a:r>
            <a:r>
              <a:rPr lang="en-US" dirty="0" smtClean="0"/>
              <a:t> </a:t>
            </a:r>
            <a:r>
              <a:rPr lang="en-US" dirty="0" err="1" smtClean="0"/>
              <a:t>uzlu</a:t>
            </a:r>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86</a:t>
            </a:fld>
            <a:endParaRPr lang="cs-CZ"/>
          </a:p>
        </p:txBody>
      </p:sp>
    </p:spTree>
    <p:extLst>
      <p:ext uri="{BB962C8B-B14F-4D97-AF65-F5344CB8AC3E}">
        <p14:creationId xmlns:p14="http://schemas.microsoft.com/office/powerpoint/2010/main" val="1877818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RD - zpráva se hned smaže,</a:t>
            </a:r>
            <a:r>
              <a:rPr lang="cs-CZ" baseline="0" dirty="0" smtClean="0"/>
              <a:t> když příjemce </a:t>
            </a:r>
            <a:r>
              <a:rPr lang="en-US" baseline="0" dirty="0" err="1" smtClean="0"/>
              <a:t>zhavaruje</a:t>
            </a:r>
            <a:r>
              <a:rPr lang="cs-CZ" baseline="0" dirty="0" smtClean="0"/>
              <a:t>, </a:t>
            </a:r>
            <a:r>
              <a:rPr lang="en-US" baseline="0" dirty="0" err="1" smtClean="0"/>
              <a:t>zpr</a:t>
            </a:r>
            <a:r>
              <a:rPr lang="cs-CZ" baseline="0" dirty="0" smtClean="0"/>
              <a:t>áva se ztratí</a:t>
            </a:r>
          </a:p>
          <a:p>
            <a:r>
              <a:rPr lang="cs-CZ" dirty="0" smtClean="0"/>
              <a:t>PLCA - lock do</a:t>
            </a:r>
            <a:r>
              <a:rPr lang="cs-CZ" baseline="0" dirty="0" smtClean="0"/>
              <a:t> C</a:t>
            </a:r>
            <a:endParaRPr lang="en-US" baseline="0" dirty="0" smtClean="0"/>
          </a:p>
        </p:txBody>
      </p:sp>
      <p:sp>
        <p:nvSpPr>
          <p:cNvPr id="4" name="Slide Number Placeholder 3"/>
          <p:cNvSpPr>
            <a:spLocks noGrp="1"/>
          </p:cNvSpPr>
          <p:nvPr>
            <p:ph type="sldNum" sz="quarter" idx="10"/>
          </p:nvPr>
        </p:nvSpPr>
        <p:spPr/>
        <p:txBody>
          <a:bodyPr/>
          <a:lstStyle/>
          <a:p>
            <a:fld id="{28FDD85E-490B-4ECE-A416-B9AD062DD090}" type="slidenum">
              <a:rPr lang="cs-CZ" smtClean="0"/>
              <a:pPr/>
              <a:t>89</a:t>
            </a:fld>
            <a:endParaRPr lang="cs-CZ"/>
          </a:p>
        </p:txBody>
      </p:sp>
    </p:spTree>
    <p:extLst>
      <p:ext uri="{BB962C8B-B14F-4D97-AF65-F5344CB8AC3E}">
        <p14:creationId xmlns:p14="http://schemas.microsoft.com/office/powerpoint/2010/main" val="4107977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90</a:t>
            </a:fld>
            <a:endParaRPr lang="cs-CZ"/>
          </a:p>
        </p:txBody>
      </p:sp>
    </p:spTree>
    <p:extLst>
      <p:ext uri="{BB962C8B-B14F-4D97-AF65-F5344CB8AC3E}">
        <p14:creationId xmlns:p14="http://schemas.microsoft.com/office/powerpoint/2010/main" val="26008206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Partition Key -</a:t>
            </a:r>
            <a:r>
              <a:rPr lang="cs-CZ" baseline="0" dirty="0" smtClean="0"/>
              <a:t> součást strukturované části zprávy</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91</a:t>
            </a:fld>
            <a:endParaRPr lang="cs-CZ"/>
          </a:p>
        </p:txBody>
      </p:sp>
    </p:spTree>
    <p:extLst>
      <p:ext uri="{BB962C8B-B14F-4D97-AF65-F5344CB8AC3E}">
        <p14:creationId xmlns:p14="http://schemas.microsoft.com/office/powerpoint/2010/main" val="3525066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ingestor</a:t>
            </a:r>
            <a:r>
              <a:rPr lang="en-US" dirty="0" smtClean="0"/>
              <a:t> - p</a:t>
            </a:r>
            <a:r>
              <a:rPr lang="cs-CZ" dirty="0" smtClean="0"/>
              <a:t>ožírač - mezi producentem/publisherem</a:t>
            </a:r>
            <a:r>
              <a:rPr lang="cs-CZ" baseline="0" dirty="0" smtClean="0"/>
              <a:t> a consumer</a:t>
            </a:r>
            <a:endParaRPr lang="en-US" dirty="0" smtClean="0"/>
          </a:p>
          <a:p>
            <a:r>
              <a:rPr lang="cs-CZ" dirty="0" smtClean="0"/>
              <a:t>https://docs.microsoft.com/en-us/azure/event-hubs/event-hubs-overview</a:t>
            </a:r>
            <a:endParaRPr lang="en-US" dirty="0" smtClean="0"/>
          </a:p>
          <a:p>
            <a:r>
              <a:rPr lang="cs-CZ" dirty="0" smtClean="0"/>
              <a:t>http://blogs.biztalk360.com/understand-azure-event-hubs/</a:t>
            </a:r>
          </a:p>
          <a:p>
            <a:r>
              <a:rPr lang="cs-CZ" dirty="0" smtClean="0"/>
              <a:t>partitioned cm - vyssi skalovatelnost</a:t>
            </a:r>
            <a:endParaRPr lang="en-US" dirty="0" smtClean="0"/>
          </a:p>
          <a:p>
            <a:r>
              <a:rPr lang="en-US" dirty="0" smtClean="0"/>
              <a:t>shared </a:t>
            </a:r>
            <a:r>
              <a:rPr lang="en-US" dirty="0" err="1" smtClean="0"/>
              <a:t>pk</a:t>
            </a:r>
            <a:r>
              <a:rPr lang="en-US" dirty="0" smtClean="0"/>
              <a:t> - </a:t>
            </a:r>
            <a:r>
              <a:rPr lang="en-US" dirty="0" err="1" smtClean="0"/>
              <a:t>mnozina</a:t>
            </a:r>
            <a:r>
              <a:rPr lang="en-US" dirty="0" smtClean="0"/>
              <a:t> publisher</a:t>
            </a:r>
            <a:r>
              <a:rPr lang="cs-CZ" dirty="0" smtClean="0"/>
              <a:t>s</a:t>
            </a:r>
            <a:r>
              <a:rPr lang="en-US" dirty="0" smtClean="0"/>
              <a:t> </a:t>
            </a:r>
            <a:r>
              <a:rPr lang="en-US" dirty="0" err="1" smtClean="0"/>
              <a:t>muze</a:t>
            </a:r>
            <a:r>
              <a:rPr lang="en-US" dirty="0" smtClean="0"/>
              <a:t> </a:t>
            </a:r>
            <a:r>
              <a:rPr lang="en-US" dirty="0" err="1" smtClean="0"/>
              <a:t>posilat</a:t>
            </a:r>
            <a:r>
              <a:rPr lang="en-US" dirty="0" smtClean="0"/>
              <a:t> data do </a:t>
            </a:r>
            <a:r>
              <a:rPr lang="en-US" dirty="0" err="1" smtClean="0"/>
              <a:t>stejne</a:t>
            </a:r>
            <a:r>
              <a:rPr lang="en-US" dirty="0" smtClean="0"/>
              <a:t> partition</a:t>
            </a:r>
            <a:endParaRPr lang="cs-CZ" dirty="0" smtClean="0"/>
          </a:p>
        </p:txBody>
      </p:sp>
      <p:sp>
        <p:nvSpPr>
          <p:cNvPr id="4" name="Slide Number Placeholder 3"/>
          <p:cNvSpPr>
            <a:spLocks noGrp="1"/>
          </p:cNvSpPr>
          <p:nvPr>
            <p:ph type="sldNum" sz="quarter" idx="10"/>
          </p:nvPr>
        </p:nvSpPr>
        <p:spPr/>
        <p:txBody>
          <a:bodyPr/>
          <a:lstStyle/>
          <a:p>
            <a:fld id="{28FDD85E-490B-4ECE-A416-B9AD062DD090}" type="slidenum">
              <a:rPr lang="cs-CZ" smtClean="0"/>
              <a:pPr/>
              <a:t>92</a:t>
            </a:fld>
            <a:endParaRPr lang="cs-CZ"/>
          </a:p>
        </p:txBody>
      </p:sp>
    </p:spTree>
    <p:extLst>
      <p:ext uri="{BB962C8B-B14F-4D97-AF65-F5344CB8AC3E}">
        <p14:creationId xmlns:p14="http://schemas.microsoft.com/office/powerpoint/2010/main" val="45846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12</a:t>
            </a:fld>
            <a:endParaRPr lang="cs-CZ"/>
          </a:p>
        </p:txBody>
      </p:sp>
    </p:spTree>
    <p:extLst>
      <p:ext uri="{BB962C8B-B14F-4D97-AF65-F5344CB8AC3E}">
        <p14:creationId xmlns:p14="http://schemas.microsoft.com/office/powerpoint/2010/main" val="3734000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kazdy</a:t>
            </a:r>
            <a:r>
              <a:rPr lang="cs-CZ" baseline="0" dirty="0" smtClean="0"/>
              <a:t> consumer ma vlastní view</a:t>
            </a:r>
            <a:endParaRPr lang="en-US" dirty="0" smtClean="0"/>
          </a:p>
        </p:txBody>
      </p:sp>
      <p:sp>
        <p:nvSpPr>
          <p:cNvPr id="4" name="Slide Number Placeholder 3"/>
          <p:cNvSpPr>
            <a:spLocks noGrp="1"/>
          </p:cNvSpPr>
          <p:nvPr>
            <p:ph type="sldNum" sz="quarter" idx="10"/>
          </p:nvPr>
        </p:nvSpPr>
        <p:spPr/>
        <p:txBody>
          <a:bodyPr/>
          <a:lstStyle/>
          <a:p>
            <a:fld id="{28FDD85E-490B-4ECE-A416-B9AD062DD090}" type="slidenum">
              <a:rPr lang="cs-CZ" smtClean="0"/>
              <a:pPr/>
              <a:t>93</a:t>
            </a:fld>
            <a:endParaRPr lang="cs-CZ"/>
          </a:p>
        </p:txBody>
      </p:sp>
    </p:spTree>
    <p:extLst>
      <p:ext uri="{BB962C8B-B14F-4D97-AF65-F5344CB8AC3E}">
        <p14:creationId xmlns:p14="http://schemas.microsoft.com/office/powerpoint/2010/main" val="901400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94</a:t>
            </a:fld>
            <a:endParaRPr lang="cs-CZ"/>
          </a:p>
        </p:txBody>
      </p:sp>
    </p:spTree>
    <p:extLst>
      <p:ext uri="{BB962C8B-B14F-4D97-AF65-F5344CB8AC3E}">
        <p14:creationId xmlns:p14="http://schemas.microsoft.com/office/powerpoint/2010/main" val="34070231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memcached -</a:t>
            </a:r>
            <a:r>
              <a:rPr lang="cs-CZ" baseline="0" dirty="0" smtClean="0"/>
              <a:t> jen cache - starší, jednodušší, na více platformách, dříve rychlejší</a:t>
            </a:r>
          </a:p>
          <a:p>
            <a:r>
              <a:rPr lang="cs-CZ" baseline="0" dirty="0" smtClean="0"/>
              <a:t>redis - in-mem db - novější, mocnější, komplikovanější, dnes výkonově srovnatelný</a:t>
            </a:r>
          </a:p>
          <a:p>
            <a:r>
              <a:rPr lang="cs-CZ" dirty="0" smtClean="0"/>
              <a:t>https://www.quora.com/What-are-the-differences-between-memcached-and-redis</a:t>
            </a:r>
          </a:p>
          <a:p>
            <a:r>
              <a:rPr lang="cs-CZ" dirty="0" smtClean="0"/>
              <a:t>http://db-engines.com/en/system/Memcached%3BRedis</a:t>
            </a:r>
          </a:p>
          <a:p>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96</a:t>
            </a:fld>
            <a:endParaRPr lang="cs-CZ"/>
          </a:p>
        </p:txBody>
      </p:sp>
    </p:spTree>
    <p:extLst>
      <p:ext uri="{BB962C8B-B14F-4D97-AF65-F5344CB8AC3E}">
        <p14:creationId xmlns:p14="http://schemas.microsoft.com/office/powerpoint/2010/main" val="10285992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97</a:t>
            </a:fld>
            <a:endParaRPr lang="cs-CZ"/>
          </a:p>
        </p:txBody>
      </p:sp>
    </p:spTree>
    <p:extLst>
      <p:ext uri="{BB962C8B-B14F-4D97-AF65-F5344CB8AC3E}">
        <p14:creationId xmlns:p14="http://schemas.microsoft.com/office/powerpoint/2010/main" val="3326848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99</a:t>
            </a:fld>
            <a:endParaRPr lang="cs-CZ"/>
          </a:p>
        </p:txBody>
      </p:sp>
    </p:spTree>
    <p:extLst>
      <p:ext uri="{BB962C8B-B14F-4D97-AF65-F5344CB8AC3E}">
        <p14:creationId xmlns:p14="http://schemas.microsoft.com/office/powerpoint/2010/main" val="17431404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dirty="0" smtClean="0"/>
              <a:t>http://msdn.microsoft.com/en-us/library/windowsazure/hh973632</a:t>
            </a:r>
          </a:p>
          <a:p>
            <a:pPr marL="0" marR="0" indent="0" algn="l" defTabSz="914400" rtl="0" eaLnBrk="1" fontAlgn="auto" latinLnBrk="0" hangingPunct="1">
              <a:lnSpc>
                <a:spcPct val="100000"/>
              </a:lnSpc>
              <a:spcBef>
                <a:spcPts val="0"/>
              </a:spcBef>
              <a:spcAft>
                <a:spcPts val="0"/>
              </a:spcAft>
              <a:buClrTx/>
              <a:buSzTx/>
              <a:buFontTx/>
              <a:buNone/>
              <a:tabLst/>
              <a:defRPr/>
            </a:pPr>
            <a:r>
              <a:rPr lang="cs-CZ" dirty="0" smtClean="0"/>
              <a:t>https://msdn.microsoft.com/library/dn735912.aspx</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time-lapse - </a:t>
            </a:r>
            <a:r>
              <a:rPr lang="en-US" dirty="0" err="1" smtClean="0"/>
              <a:t>vynechani</a:t>
            </a:r>
            <a:r>
              <a:rPr lang="en-US" dirty="0" smtClean="0"/>
              <a:t> </a:t>
            </a:r>
            <a:r>
              <a:rPr lang="en-US" dirty="0" err="1" smtClean="0"/>
              <a:t>nudnych</a:t>
            </a:r>
            <a:r>
              <a:rPr lang="en-US" dirty="0" smtClean="0"/>
              <a:t> </a:t>
            </a:r>
            <a:r>
              <a:rPr lang="en-US" dirty="0" err="1" smtClean="0"/>
              <a:t>framu</a:t>
            </a:r>
            <a:endParaRPr lang="cs-CZ" dirty="0" smtClean="0"/>
          </a:p>
        </p:txBody>
      </p:sp>
      <p:sp>
        <p:nvSpPr>
          <p:cNvPr id="4" name="Slide Number Placeholder 3"/>
          <p:cNvSpPr>
            <a:spLocks noGrp="1"/>
          </p:cNvSpPr>
          <p:nvPr>
            <p:ph type="sldNum" sz="quarter" idx="10"/>
          </p:nvPr>
        </p:nvSpPr>
        <p:spPr/>
        <p:txBody>
          <a:bodyPr/>
          <a:lstStyle/>
          <a:p>
            <a:fld id="{28FDD85E-490B-4ECE-A416-B9AD062DD090}" type="slidenum">
              <a:rPr lang="cs-CZ" smtClean="0"/>
              <a:pPr/>
              <a:t>101</a:t>
            </a:fld>
            <a:endParaRPr lang="cs-CZ"/>
          </a:p>
        </p:txBody>
      </p:sp>
    </p:spTree>
    <p:extLst>
      <p:ext uri="{BB962C8B-B14F-4D97-AF65-F5344CB8AC3E}">
        <p14:creationId xmlns:p14="http://schemas.microsoft.com/office/powerpoint/2010/main" val="18631798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102</a:t>
            </a:fld>
            <a:endParaRPr lang="cs-CZ"/>
          </a:p>
        </p:txBody>
      </p:sp>
    </p:spTree>
    <p:extLst>
      <p:ext uri="{BB962C8B-B14F-4D97-AF65-F5344CB8AC3E}">
        <p14:creationId xmlns:p14="http://schemas.microsoft.com/office/powerpoint/2010/main" val="15954473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104</a:t>
            </a:fld>
            <a:endParaRPr lang="cs-CZ"/>
          </a:p>
        </p:txBody>
      </p:sp>
    </p:spTree>
    <p:extLst>
      <p:ext uri="{BB962C8B-B14F-4D97-AF65-F5344CB8AC3E}">
        <p14:creationId xmlns:p14="http://schemas.microsoft.com/office/powerpoint/2010/main" val="11538427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Diablo III, SimCity,</a:t>
            </a:r>
            <a:r>
              <a:rPr lang="cs-CZ" baseline="0" dirty="0" smtClean="0"/>
              <a:t> Battlefield 4 – všichni měli problémy se zátěží při launchi. V případě Titanfallu se tomu chtěli vyhnout a zvolili „tajnou“ zbraň – cloud.</a:t>
            </a:r>
          </a:p>
          <a:p>
            <a:r>
              <a:rPr lang="cs-CZ" baseline="0" dirty="0" smtClean="0"/>
              <a:t>Přenesení věcí, které tradičně počítala konzole, do cloudu – převážně umělá inteligenc</a:t>
            </a:r>
            <a:r>
              <a:rPr lang="en-US" baseline="0" dirty="0" smtClean="0"/>
              <a:t>e</a:t>
            </a:r>
            <a:r>
              <a:rPr lang="cs-CZ" baseline="0" dirty="0" smtClean="0"/>
              <a:t> počítačových spoluhráčů.</a:t>
            </a:r>
          </a:p>
          <a:p>
            <a:r>
              <a:rPr lang="cs-CZ" baseline="0" dirty="0" smtClean="0"/>
              <a:t>Konzole tradičně používaly model, kdy hráči sami hostují multiplayerové hry – s tím se pojí spousta nevýhod (synchronizace, co když jeden vypadne, omezení propustnosti...).</a:t>
            </a:r>
          </a:p>
          <a:p>
            <a:r>
              <a:rPr lang="cs-CZ" baseline="0" dirty="0" smtClean="0"/>
              <a:t>Díky tomu, že cloud slouží jako hub, ke kterému se připojují všichni hráči (k nejbližšímu datacentru), ping záleží jen na jejich vlastní rychlosti připojení.</a:t>
            </a:r>
          </a:p>
          <a:p>
            <a:r>
              <a:rPr lang="cs-CZ" baseline="0" dirty="0" smtClean="0"/>
              <a:t>Jakmile se naplní kapacita jednoho datacentra, dá se traffic přesměrovat do jiného – při betatestu se zapojily 2 miliony hráčů a evropské DC přestalo zvládat, tak začali posílat hráče do US.</a:t>
            </a:r>
            <a:endParaRPr lang="cs-CZ" dirty="0"/>
          </a:p>
        </p:txBody>
      </p:sp>
      <p:sp>
        <p:nvSpPr>
          <p:cNvPr id="4" name="Slide Number Placeholder 3"/>
          <p:cNvSpPr>
            <a:spLocks noGrp="1"/>
          </p:cNvSpPr>
          <p:nvPr>
            <p:ph type="sldNum" sz="quarter" idx="10"/>
          </p:nvPr>
        </p:nvSpPr>
        <p:spPr/>
        <p:txBody>
          <a:bodyPr/>
          <a:lstStyle/>
          <a:p>
            <a:fld id="{91733D27-B4FB-4088-B77E-42454FE0F198}" type="slidenum">
              <a:rPr lang="cs-CZ" smtClean="0"/>
              <a:t>105</a:t>
            </a:fld>
            <a:endParaRPr lang="cs-CZ"/>
          </a:p>
        </p:txBody>
      </p:sp>
    </p:spTree>
    <p:extLst>
      <p:ext uri="{BB962C8B-B14F-4D97-AF65-F5344CB8AC3E}">
        <p14:creationId xmlns:p14="http://schemas.microsoft.com/office/powerpoint/2010/main" val="16285071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106</a:t>
            </a:fld>
            <a:endParaRPr lang="cs-CZ"/>
          </a:p>
        </p:txBody>
      </p:sp>
    </p:spTree>
    <p:extLst>
      <p:ext uri="{BB962C8B-B14F-4D97-AF65-F5344CB8AC3E}">
        <p14:creationId xmlns:p14="http://schemas.microsoft.com/office/powerpoint/2010/main" val="3139717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https://azure.microsoft.com/en-us/blog/containers-docker-windows-and-trends/</a:t>
            </a:r>
          </a:p>
          <a:p>
            <a:endParaRPr lang="en-US" dirty="0" smtClean="0"/>
          </a:p>
        </p:txBody>
      </p:sp>
      <p:sp>
        <p:nvSpPr>
          <p:cNvPr id="4" name="Slide Number Placeholder 3"/>
          <p:cNvSpPr>
            <a:spLocks noGrp="1"/>
          </p:cNvSpPr>
          <p:nvPr>
            <p:ph type="sldNum" sz="quarter" idx="10"/>
          </p:nvPr>
        </p:nvSpPr>
        <p:spPr/>
        <p:txBody>
          <a:bodyPr/>
          <a:lstStyle/>
          <a:p>
            <a:fld id="{28FDD85E-490B-4ECE-A416-B9AD062DD090}" type="slidenum">
              <a:rPr lang="cs-CZ" smtClean="0"/>
              <a:pPr/>
              <a:t>16</a:t>
            </a:fld>
            <a:endParaRPr lang="cs-CZ"/>
          </a:p>
        </p:txBody>
      </p:sp>
    </p:spTree>
    <p:extLst>
      <p:ext uri="{BB962C8B-B14F-4D97-AF65-F5344CB8AC3E}">
        <p14:creationId xmlns:p14="http://schemas.microsoft.com/office/powerpoint/2010/main" val="39588182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http://nvidianews.nvidia.com/news/nvidia-gpus-to-accelerate-microsoft-azure?mkt_tok=3RkMMJWWfF9wsRoiuKvMZKXonjHpfsX%2F4%2B0uWKe3gIkz2EFye%2BLIHETpodcMSsJrNK%2BTFAwTG5toziV8R7HAKs1v3NsQXBXgHi%2F6k7Xsbp9HcLpn9cU8rvzy</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107</a:t>
            </a:fld>
            <a:endParaRPr lang="cs-CZ"/>
          </a:p>
        </p:txBody>
      </p:sp>
    </p:spTree>
    <p:extLst>
      <p:ext uri="{BB962C8B-B14F-4D97-AF65-F5344CB8AC3E}">
        <p14:creationId xmlns:p14="http://schemas.microsoft.com/office/powerpoint/2010/main" val="24886519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https://azure.microsoft.com/en-us/services/</a:t>
            </a:r>
          </a:p>
          <a:p>
            <a:r>
              <a:rPr lang="en-US" dirty="0" smtClean="0"/>
              <a:t>https://azureplatform.azurewebsites.net/en-us/</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111</a:t>
            </a:fld>
            <a:endParaRPr lang="cs-CZ"/>
          </a:p>
        </p:txBody>
      </p:sp>
    </p:spTree>
    <p:extLst>
      <p:ext uri="{BB962C8B-B14F-4D97-AF65-F5344CB8AC3E}">
        <p14:creationId xmlns:p14="http://schemas.microsoft.com/office/powerpoint/2010/main" val="32494093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https://azure.microsoft.com/en-us/services/</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112</a:t>
            </a:fld>
            <a:endParaRPr lang="cs-CZ"/>
          </a:p>
        </p:txBody>
      </p:sp>
    </p:spTree>
    <p:extLst>
      <p:ext uri="{BB962C8B-B14F-4D97-AF65-F5344CB8AC3E}">
        <p14:creationId xmlns:p14="http://schemas.microsoft.com/office/powerpoint/2010/main" val="21465083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http://stackoverflow.com/questions/22697049/what-is-the-difference-between-google-app-engine-and-google-compute-engine</a:t>
            </a:r>
          </a:p>
          <a:p>
            <a:endParaRPr lang="en-US" dirty="0" smtClean="0"/>
          </a:p>
          <a:p>
            <a:r>
              <a:rPr lang="en-US" dirty="0" smtClean="0"/>
              <a:t>Compute </a:t>
            </a:r>
            <a:r>
              <a:rPr lang="en-US" dirty="0" err="1" smtClean="0"/>
              <a:t>Eng</a:t>
            </a:r>
            <a:r>
              <a:rPr lang="en-US" baseline="0" dirty="0" smtClean="0"/>
              <a:t> - IaaS</a:t>
            </a:r>
          </a:p>
          <a:p>
            <a:r>
              <a:rPr lang="en-US" baseline="0" dirty="0" smtClean="0"/>
              <a:t>App </a:t>
            </a:r>
            <a:r>
              <a:rPr lang="en-US" baseline="0" dirty="0" err="1" smtClean="0"/>
              <a:t>Eng</a:t>
            </a:r>
            <a:r>
              <a:rPr lang="en-US" baseline="0" dirty="0" smtClean="0"/>
              <a:t> - PaaS - </a:t>
            </a:r>
            <a:r>
              <a:rPr lang="en-US" dirty="0" smtClean="0"/>
              <a:t>Python, Java, PHP, Go</a:t>
            </a:r>
            <a:endParaRPr lang="en-US" baseline="0" dirty="0" smtClean="0"/>
          </a:p>
          <a:p>
            <a:r>
              <a:rPr lang="en-US" dirty="0" smtClean="0"/>
              <a:t>Google App Engine - General purpose application development platform for the cloud</a:t>
            </a:r>
          </a:p>
          <a:p>
            <a:r>
              <a:rPr lang="en-US" dirty="0" smtClean="0"/>
              <a:t>Google Cloud Storage - High speed cloud data storage on Googles infrastructure</a:t>
            </a:r>
          </a:p>
          <a:p>
            <a:r>
              <a:rPr lang="en-US" dirty="0" smtClean="0"/>
              <a:t>Prediction API - Googles machine learning technology</a:t>
            </a:r>
          </a:p>
          <a:p>
            <a:r>
              <a:rPr lang="en-US" dirty="0" err="1" smtClean="0"/>
              <a:t>BigQuery</a:t>
            </a:r>
            <a:r>
              <a:rPr lang="en-US" dirty="0" smtClean="0"/>
              <a:t> - Interactive analysis of very large data sets</a:t>
            </a:r>
          </a:p>
          <a:p>
            <a:r>
              <a:rPr lang="en-US" dirty="0" err="1" smtClean="0"/>
              <a:t>Datastore</a:t>
            </a:r>
            <a:r>
              <a:rPr lang="en-US" dirty="0" smtClean="0"/>
              <a:t> - NoSQL</a:t>
            </a:r>
          </a:p>
          <a:p>
            <a:r>
              <a:rPr lang="en-US" dirty="0" smtClean="0"/>
              <a:t>Cloud SQL - A relational SQL database in the cloud </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113</a:t>
            </a:fld>
            <a:endParaRPr lang="cs-CZ"/>
          </a:p>
        </p:txBody>
      </p:sp>
    </p:spTree>
    <p:extLst>
      <p:ext uri="{BB962C8B-B14F-4D97-AF65-F5344CB8AC3E}">
        <p14:creationId xmlns:p14="http://schemas.microsoft.com/office/powerpoint/2010/main" val="37101863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114</a:t>
            </a:fld>
            <a:endParaRPr lang="cs-CZ"/>
          </a:p>
        </p:txBody>
      </p:sp>
    </p:spTree>
    <p:extLst>
      <p:ext uri="{BB962C8B-B14F-4D97-AF65-F5344CB8AC3E}">
        <p14:creationId xmlns:p14="http://schemas.microsoft.com/office/powerpoint/2010/main" val="36309231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115</a:t>
            </a:fld>
            <a:endParaRPr lang="cs-CZ"/>
          </a:p>
        </p:txBody>
      </p:sp>
    </p:spTree>
    <p:extLst>
      <p:ext uri="{BB962C8B-B14F-4D97-AF65-F5344CB8AC3E}">
        <p14:creationId xmlns:p14="http://schemas.microsoft.com/office/powerpoint/2010/main" val="5653637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https://en.wikipedia.org/wiki/Amazon_Web_Services</a:t>
            </a:r>
          </a:p>
          <a:p>
            <a:endParaRPr lang="en-US" dirty="0" smtClean="0"/>
          </a:p>
        </p:txBody>
      </p:sp>
      <p:sp>
        <p:nvSpPr>
          <p:cNvPr id="4" name="Slide Number Placeholder 3"/>
          <p:cNvSpPr>
            <a:spLocks noGrp="1"/>
          </p:cNvSpPr>
          <p:nvPr>
            <p:ph type="sldNum" sz="quarter" idx="10"/>
          </p:nvPr>
        </p:nvSpPr>
        <p:spPr/>
        <p:txBody>
          <a:bodyPr/>
          <a:lstStyle/>
          <a:p>
            <a:fld id="{28FDD85E-490B-4ECE-A416-B9AD062DD090}" type="slidenum">
              <a:rPr lang="cs-CZ" smtClean="0"/>
              <a:pPr/>
              <a:t>116</a:t>
            </a:fld>
            <a:endParaRPr lang="cs-CZ"/>
          </a:p>
        </p:txBody>
      </p:sp>
    </p:spTree>
    <p:extLst>
      <p:ext uri="{BB962C8B-B14F-4D97-AF65-F5344CB8AC3E}">
        <p14:creationId xmlns:p14="http://schemas.microsoft.com/office/powerpoint/2010/main" val="3374196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IBM - p</a:t>
            </a:r>
            <a:r>
              <a:rPr lang="cs-CZ" dirty="0" smtClean="0"/>
              <a:t>řes</a:t>
            </a:r>
            <a:r>
              <a:rPr lang="cs-CZ" baseline="0" dirty="0" smtClean="0"/>
              <a:t> podporu virtualizace od </a:t>
            </a:r>
            <a:r>
              <a:rPr lang="en-US" baseline="0" dirty="0" smtClean="0"/>
              <a:t>'</a:t>
            </a:r>
            <a:r>
              <a:rPr lang="cs-CZ" baseline="0" dirty="0" smtClean="0"/>
              <a:t>70</a:t>
            </a:r>
            <a:r>
              <a:rPr lang="en-US" baseline="0" dirty="0" smtClean="0"/>
              <a:t> - v </a:t>
            </a:r>
            <a:r>
              <a:rPr lang="en-US" baseline="0" dirty="0" err="1" smtClean="0"/>
              <a:t>oblasti</a:t>
            </a:r>
            <a:r>
              <a:rPr lang="en-US" baseline="0" dirty="0" smtClean="0"/>
              <a:t> </a:t>
            </a:r>
            <a:r>
              <a:rPr lang="en-US" baseline="0" dirty="0" err="1" smtClean="0"/>
              <a:t>cloudu</a:t>
            </a:r>
            <a:r>
              <a:rPr lang="en-US" baseline="0" dirty="0" smtClean="0"/>
              <a:t> </a:t>
            </a:r>
            <a:r>
              <a:rPr lang="en-US" baseline="0" dirty="0" err="1" smtClean="0"/>
              <a:t>zaspali</a:t>
            </a:r>
            <a:endParaRPr lang="cs-CZ" baseline="0" dirty="0" smtClean="0"/>
          </a:p>
          <a:p>
            <a:r>
              <a:rPr lang="cs-CZ" baseline="0" dirty="0" smtClean="0"/>
              <a:t>SoftLayer - private company, </a:t>
            </a:r>
            <a:r>
              <a:rPr lang="en-US" baseline="0" dirty="0" smtClean="0"/>
              <a:t>2013 </a:t>
            </a:r>
            <a:r>
              <a:rPr lang="en-US" baseline="0" dirty="0" err="1" smtClean="0"/>
              <a:t>koupena</a:t>
            </a:r>
            <a:r>
              <a:rPr lang="en-US" baseline="0" dirty="0" smtClean="0"/>
              <a:t> IBM</a:t>
            </a:r>
          </a:p>
          <a:p>
            <a:r>
              <a:rPr lang="en-US" baseline="0" dirty="0" smtClean="0"/>
              <a:t>OCA - Open Cloud Architecture</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117</a:t>
            </a:fld>
            <a:endParaRPr lang="cs-CZ"/>
          </a:p>
        </p:txBody>
      </p:sp>
    </p:spTree>
    <p:extLst>
      <p:ext uri="{BB962C8B-B14F-4D97-AF65-F5344CB8AC3E}">
        <p14:creationId xmlns:p14="http://schemas.microsoft.com/office/powerpoint/2010/main" val="3240427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https://en.wikipedia.org/wiki/OpenStack</a:t>
            </a:r>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118</a:t>
            </a:fld>
            <a:endParaRPr lang="cs-CZ"/>
          </a:p>
        </p:txBody>
      </p:sp>
    </p:spTree>
    <p:extLst>
      <p:ext uri="{BB962C8B-B14F-4D97-AF65-F5344CB8AC3E}">
        <p14:creationId xmlns:p14="http://schemas.microsoft.com/office/powerpoint/2010/main" val="31474906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https://www.intercloud.com/</a:t>
            </a:r>
          </a:p>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119</a:t>
            </a:fld>
            <a:endParaRPr lang="cs-CZ"/>
          </a:p>
        </p:txBody>
      </p:sp>
    </p:spTree>
    <p:extLst>
      <p:ext uri="{BB962C8B-B14F-4D97-AF65-F5344CB8AC3E}">
        <p14:creationId xmlns:p14="http://schemas.microsoft.com/office/powerpoint/2010/main" val="3316783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https://azure.microsoft.com/en-us/blog/containers-docker-windows-and-trends/</a:t>
            </a:r>
          </a:p>
          <a:p>
            <a:r>
              <a:rPr lang="en-US" dirty="0" smtClean="0"/>
              <a:t>https://azure.microsoft.com/en-us/blog/azure-container-service-now-and-the-future/</a:t>
            </a:r>
          </a:p>
          <a:p>
            <a:endParaRPr lang="cs-CZ" dirty="0" smtClean="0"/>
          </a:p>
        </p:txBody>
      </p:sp>
      <p:sp>
        <p:nvSpPr>
          <p:cNvPr id="4" name="Slide Number Placeholder 3"/>
          <p:cNvSpPr>
            <a:spLocks noGrp="1"/>
          </p:cNvSpPr>
          <p:nvPr>
            <p:ph type="sldNum" sz="quarter" idx="10"/>
          </p:nvPr>
        </p:nvSpPr>
        <p:spPr/>
        <p:txBody>
          <a:bodyPr/>
          <a:lstStyle/>
          <a:p>
            <a:fld id="{28FDD85E-490B-4ECE-A416-B9AD062DD090}" type="slidenum">
              <a:rPr lang="cs-CZ" smtClean="0"/>
              <a:pPr/>
              <a:t>17</a:t>
            </a:fld>
            <a:endParaRPr lang="cs-CZ"/>
          </a:p>
        </p:txBody>
      </p:sp>
    </p:spTree>
    <p:extLst>
      <p:ext uri="{BB962C8B-B14F-4D97-AF65-F5344CB8AC3E}">
        <p14:creationId xmlns:p14="http://schemas.microsoft.com/office/powerpoint/2010/main" val="40502065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DD85E-490B-4ECE-A416-B9AD062DD090}" type="slidenum">
              <a:rPr lang="cs-CZ" smtClean="0"/>
              <a:pPr/>
              <a:t>120</a:t>
            </a:fld>
            <a:endParaRPr lang="cs-CZ"/>
          </a:p>
        </p:txBody>
      </p:sp>
    </p:spTree>
    <p:extLst>
      <p:ext uri="{BB962C8B-B14F-4D97-AF65-F5344CB8AC3E}">
        <p14:creationId xmlns:p14="http://schemas.microsoft.com/office/powerpoint/2010/main" val="50357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https://azure.microsoft.com/en-us/documentation/articles/service-fabric-application-scenarios/</a:t>
            </a:r>
          </a:p>
          <a:p>
            <a:r>
              <a:rPr lang="en-US" dirty="0" smtClean="0"/>
              <a:t>https://azure.microsoft.com/en-us/documentation/articles/service-fabric-reliable-services-introduction/</a:t>
            </a:r>
          </a:p>
          <a:p>
            <a:r>
              <a:rPr lang="en-US" dirty="0" smtClean="0"/>
              <a:t>https://docs.microsoft.com/en-us/dotnet/standard/microservices-architecture/architect-microservice-container-applications/scalable-available-multi-container-microservice-applications</a:t>
            </a:r>
          </a:p>
        </p:txBody>
      </p:sp>
      <p:sp>
        <p:nvSpPr>
          <p:cNvPr id="4" name="Slide Number Placeholder 3"/>
          <p:cNvSpPr>
            <a:spLocks noGrp="1"/>
          </p:cNvSpPr>
          <p:nvPr>
            <p:ph type="sldNum" sz="quarter" idx="10"/>
          </p:nvPr>
        </p:nvSpPr>
        <p:spPr/>
        <p:txBody>
          <a:bodyPr/>
          <a:lstStyle/>
          <a:p>
            <a:fld id="{28FDD85E-490B-4ECE-A416-B9AD062DD090}" type="slidenum">
              <a:rPr lang="cs-CZ" smtClean="0"/>
              <a:pPr/>
              <a:t>18</a:t>
            </a:fld>
            <a:endParaRPr lang="cs-CZ"/>
          </a:p>
        </p:txBody>
      </p:sp>
    </p:spTree>
    <p:extLst>
      <p:ext uri="{BB962C8B-B14F-4D97-AF65-F5344CB8AC3E}">
        <p14:creationId xmlns:p14="http://schemas.microsoft.com/office/powerpoint/2010/main" val="842276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Title 13"/>
          <p:cNvSpPr>
            <a:spLocks noGrp="1"/>
          </p:cNvSpPr>
          <p:nvPr>
            <p:ph type="title"/>
          </p:nvPr>
        </p:nvSpPr>
        <p:spPr>
          <a:xfrm>
            <a:off x="0" y="1988840"/>
            <a:ext cx="9144000" cy="2880320"/>
          </a:xfrm>
        </p:spPr>
        <p:txBody>
          <a:bodyPr/>
          <a:lstStyle>
            <a:lvl1pPr algn="ctr">
              <a:defRPr/>
            </a:lvl1pPr>
          </a:lstStyle>
          <a:p>
            <a:r>
              <a:rPr lang="en-US" smtClean="0"/>
              <a:t>Click to edit Master title style</a:t>
            </a:r>
            <a:endParaRPr lang="cs-CZ"/>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7504" y="548680"/>
            <a:ext cx="8928992" cy="619268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11" name="Title 10"/>
          <p:cNvSpPr>
            <a:spLocks noGrp="1"/>
          </p:cNvSpPr>
          <p:nvPr>
            <p:ph type="title"/>
          </p:nvPr>
        </p:nvSpPr>
        <p:spPr/>
        <p:txBody>
          <a:bodyPr/>
          <a:lstStyle/>
          <a:p>
            <a:r>
              <a:rPr lang="en-US" smtClean="0"/>
              <a:t>Click to edit Master title style</a:t>
            </a:r>
            <a:endParaRPr lang="cs-CZ"/>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7452320" y="6597352"/>
            <a:ext cx="1136920" cy="260648"/>
          </a:xfrm>
          <a:prstGeom prst="rect">
            <a:avLst/>
          </a:prstGeom>
        </p:spPr>
        <p:txBody>
          <a:bodyPr/>
          <a:lstStyle/>
          <a:p>
            <a:fld id="{E913C56C-3800-47C1-AF78-44E226C2CC5B}" type="datetime1">
              <a:rPr lang="cs-CZ" smtClean="0"/>
              <a:pPr/>
              <a:t>05.12.2018</a:t>
            </a:fld>
            <a:endParaRPr lang="cs-CZ" dirty="0"/>
          </a:p>
        </p:txBody>
      </p:sp>
      <p:sp>
        <p:nvSpPr>
          <p:cNvPr id="8" name="Slide Number Placeholder 7"/>
          <p:cNvSpPr>
            <a:spLocks noGrp="1"/>
          </p:cNvSpPr>
          <p:nvPr>
            <p:ph type="sldNum" sz="quarter" idx="11"/>
          </p:nvPr>
        </p:nvSpPr>
        <p:spPr>
          <a:xfrm>
            <a:off x="8604448" y="6597352"/>
            <a:ext cx="539552" cy="260648"/>
          </a:xfrm>
          <a:prstGeom prst="rect">
            <a:avLst/>
          </a:prstGeom>
        </p:spPr>
        <p:txBody>
          <a:bodyPr/>
          <a:lstStyle/>
          <a:p>
            <a:pPr algn="r"/>
            <a:fld id="{5A8723E3-C62D-4372-A5B7-F817763A1A22}" type="slidenum">
              <a:rPr lang="cs-CZ" smtClean="0"/>
              <a:pPr algn="r"/>
              <a:t>‹#›</a:t>
            </a:fld>
            <a:endParaRPr lang="cs-CZ" dirty="0"/>
          </a:p>
        </p:txBody>
      </p:sp>
      <p:sp>
        <p:nvSpPr>
          <p:cNvPr id="9" name="Footer Placeholder 8"/>
          <p:cNvSpPr>
            <a:spLocks noGrp="1"/>
          </p:cNvSpPr>
          <p:nvPr>
            <p:ph type="ftr" sz="quarter" idx="12"/>
          </p:nvPr>
        </p:nvSpPr>
        <p:spPr>
          <a:xfrm>
            <a:off x="0" y="6597352"/>
            <a:ext cx="8604448" cy="260648"/>
          </a:xfrm>
          <a:prstGeom prst="rect">
            <a:avLst/>
          </a:prstGeom>
        </p:spPr>
        <p:txBody>
          <a:bodyPr/>
          <a:lstStyle/>
          <a:p>
            <a:r>
              <a:rPr lang="cs-CZ" smtClean="0"/>
              <a:t>NSWI150 Virtualizace a Cloud Computing - 2012/2013 David Bednárek</a:t>
            </a:r>
            <a:endParaRPr lang="cs-CZ"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07504" y="476672"/>
            <a:ext cx="8928992" cy="604867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Title 9"/>
          <p:cNvSpPr>
            <a:spLocks noGrp="1"/>
          </p:cNvSpPr>
          <p:nvPr>
            <p:ph type="title"/>
          </p:nvPr>
        </p:nvSpPr>
        <p:spPr/>
        <p:txBody>
          <a:bodyPr/>
          <a:lstStyle/>
          <a:p>
            <a:r>
              <a:rPr lang="en-US" smtClean="0"/>
              <a:t>Click to edit Master title style</a:t>
            </a:r>
            <a:endParaRPr lang="cs-CZ"/>
          </a:p>
        </p:txBody>
      </p:sp>
      <p:sp>
        <p:nvSpPr>
          <p:cNvPr id="11" name="Date Placeholder 10"/>
          <p:cNvSpPr>
            <a:spLocks noGrp="1"/>
          </p:cNvSpPr>
          <p:nvPr>
            <p:ph type="dt" sz="half" idx="10"/>
          </p:nvPr>
        </p:nvSpPr>
        <p:spPr>
          <a:xfrm>
            <a:off x="7452320" y="6597352"/>
            <a:ext cx="1136920" cy="260648"/>
          </a:xfrm>
          <a:prstGeom prst="rect">
            <a:avLst/>
          </a:prstGeom>
        </p:spPr>
        <p:txBody>
          <a:bodyPr/>
          <a:lstStyle/>
          <a:p>
            <a:fld id="{E913C56C-3800-47C1-AF78-44E226C2CC5B}" type="datetime1">
              <a:rPr lang="cs-CZ" smtClean="0"/>
              <a:pPr/>
              <a:t>05.12.2018</a:t>
            </a:fld>
            <a:endParaRPr lang="cs-CZ" dirty="0"/>
          </a:p>
        </p:txBody>
      </p:sp>
      <p:sp>
        <p:nvSpPr>
          <p:cNvPr id="12" name="Slide Number Placeholder 11"/>
          <p:cNvSpPr>
            <a:spLocks noGrp="1"/>
          </p:cNvSpPr>
          <p:nvPr>
            <p:ph type="sldNum" sz="quarter" idx="11"/>
          </p:nvPr>
        </p:nvSpPr>
        <p:spPr>
          <a:xfrm>
            <a:off x="8604448" y="6597352"/>
            <a:ext cx="539552" cy="260648"/>
          </a:xfrm>
          <a:prstGeom prst="rect">
            <a:avLst/>
          </a:prstGeom>
        </p:spPr>
        <p:txBody>
          <a:bodyPr/>
          <a:lstStyle/>
          <a:p>
            <a:pPr algn="r"/>
            <a:fld id="{5A8723E3-C62D-4372-A5B7-F817763A1A22}" type="slidenum">
              <a:rPr lang="cs-CZ" smtClean="0"/>
              <a:pPr algn="r"/>
              <a:t>‹#›</a:t>
            </a:fld>
            <a:endParaRPr lang="cs-CZ" dirty="0"/>
          </a:p>
        </p:txBody>
      </p:sp>
      <p:sp>
        <p:nvSpPr>
          <p:cNvPr id="13" name="Footer Placeholder 12"/>
          <p:cNvSpPr>
            <a:spLocks noGrp="1"/>
          </p:cNvSpPr>
          <p:nvPr>
            <p:ph type="ftr" sz="quarter" idx="12"/>
          </p:nvPr>
        </p:nvSpPr>
        <p:spPr>
          <a:xfrm>
            <a:off x="0" y="6597352"/>
            <a:ext cx="8604448" cy="260648"/>
          </a:xfrm>
          <a:prstGeom prst="rect">
            <a:avLst/>
          </a:prstGeom>
        </p:spPr>
        <p:txBody>
          <a:bodyPr/>
          <a:lstStyle/>
          <a:p>
            <a:r>
              <a:rPr lang="cs-CZ" smtClean="0"/>
              <a:t>NSWI150 Virtualizace a Cloud Computing - 2012/2013 David Bednárek</a:t>
            </a:r>
            <a:endParaRPr lang="cs-CZ"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gradFill>
                  <a:gsLst>
                    <a:gs pos="2920">
                      <a:schemeClr val="tx1"/>
                    </a:gs>
                    <a:gs pos="100000">
                      <a:schemeClr val="tx1"/>
                    </a:gs>
                  </a:gsLst>
                  <a:lin ang="5400000" scaled="0"/>
                </a:gradFill>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8264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222" y="353094"/>
            <a:ext cx="8241820"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7148832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lang="cs-CZ"/>
          </a:p>
        </p:txBody>
      </p:sp>
      <p:sp>
        <p:nvSpPr>
          <p:cNvPr id="15" name="Content Placeholder 14"/>
          <p:cNvSpPr>
            <a:spLocks noGrp="1"/>
          </p:cNvSpPr>
          <p:nvPr>
            <p:ph sz="quarter" idx="13"/>
          </p:nvPr>
        </p:nvSpPr>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9" name="Title 18"/>
          <p:cNvSpPr>
            <a:spLocks noGrp="1"/>
          </p:cNvSpPr>
          <p:nvPr>
            <p:ph type="title"/>
          </p:nvPr>
        </p:nvSpPr>
        <p:spPr>
          <a:xfrm>
            <a:off x="0" y="3212976"/>
            <a:ext cx="9144000" cy="404664"/>
          </a:xfrm>
        </p:spPr>
        <p:txBody>
          <a:bodyPr/>
          <a:lstStyle>
            <a:lvl1pPr algn="ctr">
              <a:defRPr/>
            </a:lvl1pPr>
          </a:lstStyle>
          <a:p>
            <a:r>
              <a:rPr lang="en-US" smtClean="0"/>
              <a:t>Click to edit Master title style</a:t>
            </a:r>
            <a:endParaRPr lang="cs-CZ"/>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107504" y="548680"/>
            <a:ext cx="4320480" cy="6264696"/>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716016" y="548680"/>
            <a:ext cx="4320480" cy="6264696"/>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Title 7"/>
          <p:cNvSpPr>
            <a:spLocks noGrp="1"/>
          </p:cNvSpPr>
          <p:nvPr>
            <p:ph type="title"/>
          </p:nvPr>
        </p:nvSpPr>
        <p:spPr/>
        <p:txBody>
          <a:bodyPr/>
          <a:lstStyle/>
          <a:p>
            <a:r>
              <a:rPr lang="en-US" smtClean="0"/>
              <a:t>Click to edit Master title style</a:t>
            </a:r>
            <a:endParaRPr lang="cs-CZ"/>
          </a:p>
        </p:txBody>
      </p:sp>
      <p:cxnSp>
        <p:nvCxnSpPr>
          <p:cNvPr id="10" name="Straight Connector 9"/>
          <p:cNvCxnSpPr/>
          <p:nvPr userDrawn="1"/>
        </p:nvCxnSpPr>
        <p:spPr>
          <a:xfrm>
            <a:off x="4572000" y="476672"/>
            <a:ext cx="0" cy="6336704"/>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9512" y="548680"/>
            <a:ext cx="4328220" cy="360040"/>
          </a:xfrm>
          <a:noFill/>
          <a:ln>
            <a:noFill/>
          </a:ln>
        </p:spPr>
        <p:txBody>
          <a:bodyPr lIns="91440" anchor="b" anchorCtr="0">
            <a:noAutofit/>
          </a:bodyPr>
          <a:lstStyle>
            <a:lvl1pPr marL="0" indent="0" algn="r">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smtClean="0"/>
              <a:t>Click to edit Master text styles</a:t>
            </a:r>
          </a:p>
        </p:txBody>
      </p:sp>
      <p:sp>
        <p:nvSpPr>
          <p:cNvPr id="4" name="Text Placeholder 3"/>
          <p:cNvSpPr>
            <a:spLocks noGrp="1"/>
          </p:cNvSpPr>
          <p:nvPr>
            <p:ph type="body" sz="half" idx="3"/>
          </p:nvPr>
        </p:nvSpPr>
        <p:spPr>
          <a:xfrm>
            <a:off x="4644008" y="548680"/>
            <a:ext cx="4392488" cy="360040"/>
          </a:xfrm>
          <a:noFill/>
          <a:ln>
            <a:noFill/>
          </a:ln>
        </p:spPr>
        <p:txBody>
          <a:bodyPr lIns="91440" anchor="b" anchorCtr="0"/>
          <a:lstStyle>
            <a:lvl1pPr marL="0" indent="0">
              <a:buNone/>
              <a:defRPr kumimoji="0" lang="en-US" sz="2400" b="1" kern="1200" dirty="0" smtClean="0">
                <a:solidFill>
                  <a:schemeClr val="accent2"/>
                </a:solidFill>
                <a:latin typeface="+mn-lt"/>
                <a:ea typeface="+mn-ea"/>
                <a:cs typeface="+mn-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smtClean="0"/>
              <a:t>Click to edit Master text styles</a:t>
            </a:r>
          </a:p>
        </p:txBody>
      </p:sp>
      <p:sp>
        <p:nvSpPr>
          <p:cNvPr id="11" name="Content Placeholder 10"/>
          <p:cNvSpPr>
            <a:spLocks noGrp="1"/>
          </p:cNvSpPr>
          <p:nvPr>
            <p:ph sz="quarter" idx="2"/>
          </p:nvPr>
        </p:nvSpPr>
        <p:spPr>
          <a:xfrm>
            <a:off x="179512" y="980728"/>
            <a:ext cx="4316288" cy="5832648"/>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3" name="Content Placeholder 12"/>
          <p:cNvSpPr>
            <a:spLocks noGrp="1"/>
          </p:cNvSpPr>
          <p:nvPr>
            <p:ph sz="quarter" idx="4"/>
          </p:nvPr>
        </p:nvSpPr>
        <p:spPr>
          <a:xfrm>
            <a:off x="4648200" y="980728"/>
            <a:ext cx="4388296" cy="5832648"/>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0" name="Title 9"/>
          <p:cNvSpPr>
            <a:spLocks noGrp="1"/>
          </p:cNvSpPr>
          <p:nvPr>
            <p:ph type="title"/>
          </p:nvPr>
        </p:nvSpPr>
        <p:spPr/>
        <p:txBody>
          <a:bodyPr/>
          <a:lstStyle/>
          <a:p>
            <a:r>
              <a:rPr lang="en-US" smtClean="0"/>
              <a:t>Click to edit Master title style</a:t>
            </a:r>
            <a:endParaRPr lang="cs-CZ"/>
          </a:p>
        </p:txBody>
      </p:sp>
      <p:cxnSp>
        <p:nvCxnSpPr>
          <p:cNvPr id="14" name="Straight Connector 13"/>
          <p:cNvCxnSpPr/>
          <p:nvPr userDrawn="1"/>
        </p:nvCxnSpPr>
        <p:spPr>
          <a:xfrm>
            <a:off x="4572000" y="476672"/>
            <a:ext cx="0" cy="6336704"/>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lang="cs-CZ"/>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6516216" y="548680"/>
            <a:ext cx="2520280" cy="6264696"/>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2" name="Content Placeholder 11"/>
          <p:cNvSpPr>
            <a:spLocks noGrp="1"/>
          </p:cNvSpPr>
          <p:nvPr>
            <p:ph sz="quarter" idx="1"/>
          </p:nvPr>
        </p:nvSpPr>
        <p:spPr>
          <a:xfrm>
            <a:off x="107504" y="548680"/>
            <a:ext cx="6120680" cy="6264696"/>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cxnSp>
        <p:nvCxnSpPr>
          <p:cNvPr id="11" name="Straight Connector 10"/>
          <p:cNvCxnSpPr/>
          <p:nvPr userDrawn="1"/>
        </p:nvCxnSpPr>
        <p:spPr>
          <a:xfrm>
            <a:off x="6372200" y="476672"/>
            <a:ext cx="0" cy="6336704"/>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Title 12"/>
          <p:cNvSpPr>
            <a:spLocks noGrp="1"/>
          </p:cNvSpPr>
          <p:nvPr>
            <p:ph type="title"/>
          </p:nvPr>
        </p:nvSpPr>
        <p:spPr/>
        <p:txBody>
          <a:bodyPr/>
          <a:lstStyle/>
          <a:p>
            <a:r>
              <a:rPr lang="en-US" smtClean="0"/>
              <a:t>Click to edit Master title style</a:t>
            </a:r>
            <a:endParaRPr lang="cs-CZ"/>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ottom Comment">
    <p:spTree>
      <p:nvGrpSpPr>
        <p:cNvPr id="1" name=""/>
        <p:cNvGrpSpPr/>
        <p:nvPr/>
      </p:nvGrpSpPr>
      <p:grpSpPr>
        <a:xfrm>
          <a:off x="0" y="0"/>
          <a:ext cx="0" cy="0"/>
          <a:chOff x="0" y="0"/>
          <a:chExt cx="0" cy="0"/>
        </a:xfrm>
      </p:grpSpPr>
      <p:sp>
        <p:nvSpPr>
          <p:cNvPr id="12" name="Content Placeholder 11"/>
          <p:cNvSpPr>
            <a:spLocks noGrp="1"/>
          </p:cNvSpPr>
          <p:nvPr>
            <p:ph sz="quarter" idx="1"/>
          </p:nvPr>
        </p:nvSpPr>
        <p:spPr>
          <a:xfrm>
            <a:off x="107504" y="4725144"/>
            <a:ext cx="8928992" cy="1728192"/>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cxnSp>
        <p:nvCxnSpPr>
          <p:cNvPr id="11" name="Straight Connector 10"/>
          <p:cNvCxnSpPr/>
          <p:nvPr userDrawn="1"/>
        </p:nvCxnSpPr>
        <p:spPr>
          <a:xfrm>
            <a:off x="107504" y="4581128"/>
            <a:ext cx="8928992"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Title 12"/>
          <p:cNvSpPr>
            <a:spLocks noGrp="1"/>
          </p:cNvSpPr>
          <p:nvPr>
            <p:ph type="title"/>
          </p:nvPr>
        </p:nvSpPr>
        <p:spPr/>
        <p:txBody>
          <a:bodyPr/>
          <a:lstStyle/>
          <a:p>
            <a:r>
              <a:rPr lang="en-US" smtClean="0"/>
              <a:t>Click to edit Master title style</a:t>
            </a:r>
            <a:endParaRPr lang="cs-CZ"/>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0" y="0"/>
            <a:ext cx="9144000" cy="404664"/>
          </a:xfrm>
          <a:prstGeom prst="rect">
            <a:avLst/>
          </a:prstGeom>
        </p:spPr>
        <p:style>
          <a:lnRef idx="2">
            <a:schemeClr val="accent6">
              <a:shade val="50000"/>
            </a:schemeClr>
          </a:lnRef>
          <a:fillRef idx="1">
            <a:schemeClr val="accent6"/>
          </a:fillRef>
          <a:effectRef idx="0">
            <a:schemeClr val="accent6"/>
          </a:effectRef>
          <a:fontRef idx="none"/>
        </p:style>
        <p:txBody>
          <a:bodyPr vert="horz" anchor="ctr" anchorCtr="0">
            <a:no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107504" y="548680"/>
            <a:ext cx="8928992" cy="6192688"/>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r>
              <a:rPr kumimoji="0" lang="cs-CZ" dirty="0" smtClean="0"/>
              <a:t> +ěščř</a:t>
            </a:r>
            <a:endParaRPr kumimoji="0" lang="en-US" dirty="0" smtClean="0"/>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69" r:id="rId10"/>
    <p:sldLayoutId id="2147483670" r:id="rId11"/>
    <p:sldLayoutId id="2147483671" r:id="rId12"/>
    <p:sldLayoutId id="2147483673" r:id="rId13"/>
    <p:sldLayoutId id="2147483674" r:id="rId14"/>
  </p:sldLayoutIdLst>
  <p:timing>
    <p:tnLst>
      <p:par>
        <p:cTn id="1" dur="indefinite" restart="never" nodeType="tmRoot"/>
      </p:par>
    </p:tnLst>
  </p:timing>
  <p:hf hdr="0" dt="0"/>
  <p:txStyles>
    <p:titleStyle>
      <a:lvl1pPr algn="l" rtl="0" eaLnBrk="1" latinLnBrk="0" hangingPunct="1">
        <a:spcBef>
          <a:spcPct val="0"/>
        </a:spcBef>
        <a:buNone/>
        <a:defRPr kumimoji="0" sz="2400" b="0" kern="1200" cap="none" spc="0">
          <a:ln>
            <a:noFill/>
          </a:ln>
          <a:solidFill>
            <a:schemeClr val="bg1"/>
          </a:solidFill>
          <a:effectLst/>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0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image" Target="../media/image107.jpeg"/></Relationships>
</file>

<file path=ppt/slides/_rels/slide10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25.jp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26.png"/><Relationship Id="rId21"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5" Type="http://schemas.openxmlformats.org/officeDocument/2006/relationships/image" Target="../media/image148.png"/><Relationship Id="rId2" Type="http://schemas.openxmlformats.org/officeDocument/2006/relationships/notesSlide" Target="../notesSlides/notesSlide77.xml"/><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s>
</file>

<file path=ppt/slides/_rels/slide11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50.jpeg"/></Relationships>
</file>

<file path=ppt/slides/_rels/slide1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customXml" Target="../../customXml/item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customXml" Target="../../customXml/item1.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0.wmf"/></Relationships>
</file>

<file path=ppt/slides/_rels/slide7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png"/></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jf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NSWI150 - </a:t>
            </a:r>
            <a:r>
              <a:rPr lang="en-US" dirty="0" err="1" smtClean="0"/>
              <a:t>Virtualizace</a:t>
            </a:r>
            <a:r>
              <a:rPr lang="en-US" dirty="0" smtClean="0"/>
              <a:t> a Cloud Computing</a:t>
            </a:r>
            <a:br>
              <a:rPr lang="en-US" dirty="0" smtClean="0"/>
            </a:br>
            <a:r>
              <a:rPr lang="en-US" dirty="0" err="1" smtClean="0"/>
              <a:t>Cloudov</a:t>
            </a:r>
            <a:r>
              <a:rPr lang="cs-CZ" smtClean="0"/>
              <a:t>é technologie</a:t>
            </a:r>
            <a:r>
              <a:rPr lang="cs-CZ" dirty="0" smtClean="0"/>
              <a:t/>
            </a:r>
            <a:br>
              <a:rPr lang="cs-CZ" dirty="0" smtClean="0"/>
            </a:br>
            <a:r>
              <a:rPr lang="en-US" dirty="0" smtClean="0"/>
              <a:t/>
            </a:r>
            <a:br>
              <a:rPr lang="en-US" dirty="0" smtClean="0"/>
            </a:br>
            <a:r>
              <a:rPr lang="cs-CZ" dirty="0" smtClean="0"/>
              <a:t>Filip Zavoral</a:t>
            </a:r>
            <a:endParaRPr lang="cs-CZ" i="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ChangeAspect="1" noChangeArrowheads="1"/>
          </p:cNvPicPr>
          <p:nvPr/>
        </p:nvPicPr>
        <p:blipFill>
          <a:blip r:embed="rId3" cstate="print"/>
          <a:srcRect/>
          <a:stretch>
            <a:fillRect/>
          </a:stretch>
        </p:blipFill>
        <p:spPr bwMode="auto">
          <a:xfrm>
            <a:off x="1259631" y="476672"/>
            <a:ext cx="6825009" cy="3240360"/>
          </a:xfrm>
          <a:prstGeom prst="rect">
            <a:avLst/>
          </a:prstGeom>
          <a:noFill/>
          <a:ln w="9525">
            <a:noFill/>
            <a:miter lim="800000"/>
            <a:headEnd/>
            <a:tailEnd/>
          </a:ln>
        </p:spPr>
      </p:pic>
      <p:sp>
        <p:nvSpPr>
          <p:cNvPr id="2" name="Title 1"/>
          <p:cNvSpPr>
            <a:spLocks noGrp="1"/>
          </p:cNvSpPr>
          <p:nvPr>
            <p:ph type="title"/>
          </p:nvPr>
        </p:nvSpPr>
        <p:spPr/>
        <p:txBody>
          <a:bodyPr/>
          <a:lstStyle/>
          <a:p>
            <a:r>
              <a:rPr lang="cs-CZ" dirty="0" smtClean="0"/>
              <a:t>Web Sites</a:t>
            </a:r>
            <a:endParaRPr lang="cs-CZ" dirty="0"/>
          </a:p>
        </p:txBody>
      </p:sp>
      <p:sp>
        <p:nvSpPr>
          <p:cNvPr id="4" name="Content Placeholder 4"/>
          <p:cNvSpPr>
            <a:spLocks noGrp="1"/>
          </p:cNvSpPr>
          <p:nvPr>
            <p:ph sz="quarter" idx="13"/>
          </p:nvPr>
        </p:nvSpPr>
        <p:spPr>
          <a:xfrm>
            <a:off x="107504" y="3789040"/>
            <a:ext cx="8928992" cy="2880320"/>
          </a:xfrm>
        </p:spPr>
        <p:txBody>
          <a:bodyPr anchor="t">
            <a:normAutofit lnSpcReduction="10000"/>
          </a:bodyPr>
          <a:lstStyle/>
          <a:p>
            <a:r>
              <a:rPr lang="cs-CZ" b="1" dirty="0" smtClean="0"/>
              <a:t>Web Sites / Web Apps</a:t>
            </a:r>
            <a:endParaRPr lang="cs-CZ" dirty="0" smtClean="0"/>
          </a:p>
          <a:p>
            <a:pPr lvl="1"/>
            <a:r>
              <a:rPr lang="en-US" dirty="0" err="1" smtClean="0"/>
              <a:t>webov</a:t>
            </a:r>
            <a:r>
              <a:rPr lang="cs-CZ" dirty="0" smtClean="0"/>
              <a:t>á</a:t>
            </a:r>
            <a:r>
              <a:rPr lang="en-US" dirty="0" smtClean="0"/>
              <a:t> </a:t>
            </a:r>
            <a:r>
              <a:rPr lang="en-US" dirty="0" err="1" smtClean="0"/>
              <a:t>aplikace</a:t>
            </a:r>
            <a:r>
              <a:rPr lang="cs-CZ" dirty="0" smtClean="0"/>
              <a:t> na různých platformách</a:t>
            </a:r>
            <a:endParaRPr lang="en-US" dirty="0" smtClean="0"/>
          </a:p>
          <a:p>
            <a:pPr lvl="1"/>
            <a:r>
              <a:rPr lang="en-US" dirty="0" err="1" smtClean="0"/>
              <a:t>jedno</a:t>
            </a:r>
            <a:r>
              <a:rPr lang="en-US" dirty="0" smtClean="0"/>
              <a:t> z </a:t>
            </a:r>
            <a:r>
              <a:rPr lang="cs-CZ" dirty="0" smtClean="0"/>
              <a:t>nejčastější</a:t>
            </a:r>
            <a:r>
              <a:rPr lang="en-US" dirty="0" err="1" smtClean="0"/>
              <a:t>ch</a:t>
            </a:r>
            <a:r>
              <a:rPr lang="cs-CZ" dirty="0" smtClean="0"/>
              <a:t> využití cloudových infrastruktur</a:t>
            </a:r>
            <a:endParaRPr lang="en-US" dirty="0" smtClean="0"/>
          </a:p>
          <a:p>
            <a:pPr lvl="2"/>
            <a:r>
              <a:rPr lang="en-US" dirty="0" err="1" smtClean="0"/>
              <a:t>ide</a:t>
            </a:r>
            <a:r>
              <a:rPr lang="cs-CZ" dirty="0" smtClean="0"/>
              <a:t>ální</a:t>
            </a:r>
            <a:r>
              <a:rPr lang="en-US" dirty="0" smtClean="0"/>
              <a:t> pod</a:t>
            </a:r>
            <a:r>
              <a:rPr lang="cs-CZ" dirty="0" smtClean="0"/>
              <a:t>mínky pro nasazení v cloudu</a:t>
            </a:r>
          </a:p>
          <a:p>
            <a:pPr lvl="2"/>
            <a:r>
              <a:rPr lang="cs-CZ" dirty="0" smtClean="0"/>
              <a:t>nepredikovatelné škálovatelnost</a:t>
            </a:r>
          </a:p>
          <a:p>
            <a:pPr lvl="1"/>
            <a:r>
              <a:rPr lang="cs-CZ" dirty="0" smtClean="0"/>
              <a:t>lze i pomocí virtual machines</a:t>
            </a:r>
          </a:p>
          <a:p>
            <a:pPr lvl="2"/>
            <a:r>
              <a:rPr lang="cs-CZ" dirty="0" smtClean="0"/>
              <a:t>zbytečně složité</a:t>
            </a:r>
          </a:p>
          <a:p>
            <a:pPr lvl="2"/>
            <a:r>
              <a:rPr lang="cs-CZ" dirty="0" smtClean="0"/>
              <a:t>nutná vlastní instalace, konfigurace a údržba</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Machine Learning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4664"/>
            <a:ext cx="9144000" cy="6768752"/>
          </a:xfrm>
          <a:prstGeom prst="rect">
            <a:avLst/>
          </a:prstGeom>
        </p:spPr>
      </p:pic>
    </p:spTree>
    <p:extLst>
      <p:ext uri="{BB962C8B-B14F-4D97-AF65-F5344CB8AC3E}">
        <p14:creationId xmlns:p14="http://schemas.microsoft.com/office/powerpoint/2010/main" val="54252612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acomdpsstorage.blob.core.windows.net/dpsmedia-prod/azure.microsoft.com/en-us/documentation/articles/media-services-overview/20151203062237/media-services-video-on-dem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9" y="548680"/>
            <a:ext cx="6896472" cy="27363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Multi- &amp; Media</a:t>
            </a:r>
            <a:endParaRPr lang="cs-CZ" dirty="0"/>
          </a:p>
        </p:txBody>
      </p:sp>
      <p:sp>
        <p:nvSpPr>
          <p:cNvPr id="5" name="Content Placeholder 4"/>
          <p:cNvSpPr>
            <a:spLocks noGrp="1"/>
          </p:cNvSpPr>
          <p:nvPr>
            <p:ph sz="quarter" idx="13"/>
          </p:nvPr>
        </p:nvSpPr>
        <p:spPr>
          <a:xfrm>
            <a:off x="107504" y="2708920"/>
            <a:ext cx="8856984" cy="4012281"/>
          </a:xfrm>
        </p:spPr>
        <p:txBody>
          <a:bodyPr anchor="b">
            <a:normAutofit/>
          </a:bodyPr>
          <a:lstStyle/>
          <a:p>
            <a:r>
              <a:rPr lang="en-US" b="1" dirty="0" smtClean="0"/>
              <a:t>Video &amp; Media Services</a:t>
            </a:r>
          </a:p>
          <a:p>
            <a:pPr lvl="1"/>
            <a:r>
              <a:rPr lang="cs-CZ" dirty="0" err="1"/>
              <a:t>u</a:t>
            </a:r>
            <a:r>
              <a:rPr lang="en-US" dirty="0" err="1" smtClean="0"/>
              <a:t>ploadig</a:t>
            </a:r>
            <a:r>
              <a:rPr lang="en-US" dirty="0" smtClean="0"/>
              <a:t> - blob</a:t>
            </a:r>
          </a:p>
          <a:p>
            <a:pPr lvl="1"/>
            <a:r>
              <a:rPr lang="cs-CZ" dirty="0" smtClean="0"/>
              <a:t>e</a:t>
            </a:r>
            <a:r>
              <a:rPr lang="en-US" dirty="0" err="1" smtClean="0"/>
              <a:t>ncoding</a:t>
            </a:r>
            <a:r>
              <a:rPr lang="en-US" dirty="0" smtClean="0"/>
              <a:t>, form</a:t>
            </a:r>
            <a:r>
              <a:rPr lang="cs-CZ" dirty="0" smtClean="0"/>
              <a:t>at conversions</a:t>
            </a:r>
            <a:endParaRPr lang="en-US" dirty="0" smtClean="0"/>
          </a:p>
          <a:p>
            <a:pPr lvl="1"/>
            <a:r>
              <a:rPr lang="en-US" dirty="0" smtClean="0"/>
              <a:t>indexing</a:t>
            </a:r>
            <a:r>
              <a:rPr lang="en-US" dirty="0"/>
              <a:t>, </a:t>
            </a:r>
            <a:r>
              <a:rPr lang="cs-CZ" dirty="0" smtClean="0"/>
              <a:t>searching, </a:t>
            </a:r>
            <a:r>
              <a:rPr lang="en-US" dirty="0" smtClean="0"/>
              <a:t>media analytics</a:t>
            </a:r>
          </a:p>
          <a:p>
            <a:pPr lvl="2"/>
            <a:r>
              <a:rPr lang="en-US" dirty="0" smtClean="0"/>
              <a:t>motion detection, time-lapse, face &amp; emotions, </a:t>
            </a:r>
            <a:r>
              <a:rPr lang="cs-CZ" dirty="0" smtClean="0"/>
              <a:t>OCR, </a:t>
            </a:r>
            <a:r>
              <a:rPr lang="en-US" dirty="0" smtClean="0"/>
              <a:t>video summarization, ...</a:t>
            </a:r>
            <a:endParaRPr lang="en-US" dirty="0"/>
          </a:p>
          <a:p>
            <a:pPr lvl="1"/>
            <a:r>
              <a:rPr lang="en-US" dirty="0" smtClean="0"/>
              <a:t>protection</a:t>
            </a:r>
            <a:r>
              <a:rPr lang="cs-CZ" dirty="0" smtClean="0"/>
              <a:t>, encrypted streaming</a:t>
            </a:r>
            <a:r>
              <a:rPr lang="en-US" dirty="0" smtClean="0"/>
              <a:t>, licensing</a:t>
            </a:r>
            <a:endParaRPr lang="en-US" dirty="0"/>
          </a:p>
          <a:p>
            <a:pPr lvl="1"/>
            <a:r>
              <a:rPr lang="cs-CZ" dirty="0" smtClean="0"/>
              <a:t>embeded content</a:t>
            </a:r>
            <a:r>
              <a:rPr lang="en-US" dirty="0" smtClean="0"/>
              <a:t> - </a:t>
            </a:r>
            <a:r>
              <a:rPr lang="cs-CZ" dirty="0" smtClean="0"/>
              <a:t>subtitles</a:t>
            </a:r>
            <a:r>
              <a:rPr lang="en-US" dirty="0" smtClean="0"/>
              <a:t>, links, callouts</a:t>
            </a:r>
          </a:p>
          <a:p>
            <a:pPr lvl="1"/>
            <a:r>
              <a:rPr lang="cs-CZ" dirty="0" smtClean="0"/>
              <a:t>a</a:t>
            </a:r>
            <a:r>
              <a:rPr lang="en-US" dirty="0" err="1" smtClean="0"/>
              <a:t>dvertising</a:t>
            </a:r>
            <a:r>
              <a:rPr lang="en-US" dirty="0" smtClean="0"/>
              <a:t> - targeted ad insertion</a:t>
            </a:r>
            <a:endParaRPr lang="en-US" dirty="0"/>
          </a:p>
          <a:p>
            <a:pPr lvl="1"/>
            <a:r>
              <a:rPr lang="en-US" dirty="0" smtClean="0"/>
              <a:t>streaming, live encoding</a:t>
            </a:r>
          </a:p>
        </p:txBody>
      </p:sp>
    </p:spTree>
    <p:extLst>
      <p:ext uri="{BB962C8B-B14F-4D97-AF65-F5344CB8AC3E}">
        <p14:creationId xmlns:p14="http://schemas.microsoft.com/office/powerpoint/2010/main" val="8611111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Media Streaming</a:t>
            </a:r>
            <a:endParaRPr lang="en-US" dirty="0"/>
          </a:p>
        </p:txBody>
      </p:sp>
      <p:pic>
        <p:nvPicPr>
          <p:cNvPr id="4" name="Picture 3"/>
          <p:cNvPicPr>
            <a:picLocks noChangeAspect="1"/>
          </p:cNvPicPr>
          <p:nvPr/>
        </p:nvPicPr>
        <p:blipFill>
          <a:blip r:embed="rId3"/>
          <a:stretch>
            <a:fillRect/>
          </a:stretch>
        </p:blipFill>
        <p:spPr>
          <a:xfrm>
            <a:off x="683568" y="404664"/>
            <a:ext cx="7560840" cy="6461742"/>
          </a:xfrm>
          <a:prstGeom prst="rect">
            <a:avLst/>
          </a:prstGeom>
        </p:spPr>
      </p:pic>
    </p:spTree>
    <p:extLst>
      <p:ext uri="{BB962C8B-B14F-4D97-AF65-F5344CB8AC3E}">
        <p14:creationId xmlns:p14="http://schemas.microsoft.com/office/powerpoint/2010/main" val="52458193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Maps</a:t>
            </a:r>
            <a:r>
              <a:rPr lang="en-US" dirty="0" smtClean="0"/>
              <a:t> / GIS</a:t>
            </a:r>
            <a:endParaRPr lang="cs-CZ" dirty="0"/>
          </a:p>
        </p:txBody>
      </p:sp>
      <p:sp>
        <p:nvSpPr>
          <p:cNvPr id="3" name="Content Placeholder 2"/>
          <p:cNvSpPr>
            <a:spLocks noGrp="1"/>
          </p:cNvSpPr>
          <p:nvPr>
            <p:ph sz="quarter" idx="13"/>
          </p:nvPr>
        </p:nvSpPr>
        <p:spPr>
          <a:xfrm>
            <a:off x="107504" y="548679"/>
            <a:ext cx="5184576" cy="6120681"/>
          </a:xfrm>
        </p:spPr>
        <p:txBody>
          <a:bodyPr anchor="t">
            <a:normAutofit fontScale="92500" lnSpcReduction="10000"/>
          </a:bodyPr>
          <a:lstStyle/>
          <a:p>
            <a:r>
              <a:rPr lang="en-US" b="1" dirty="0" smtClean="0"/>
              <a:t>Maps / Geographic Information Systems</a:t>
            </a:r>
            <a:endParaRPr lang="cs-CZ" b="1" dirty="0"/>
          </a:p>
          <a:p>
            <a:pPr lvl="1"/>
            <a:r>
              <a:rPr lang="en-US" dirty="0" err="1" smtClean="0"/>
              <a:t>mapy</a:t>
            </a:r>
            <a:endParaRPr lang="en-US" dirty="0" smtClean="0"/>
          </a:p>
          <a:p>
            <a:pPr lvl="2"/>
            <a:r>
              <a:rPr lang="en-US" dirty="0" smtClean="0"/>
              <a:t>free / private / special</a:t>
            </a:r>
          </a:p>
          <a:p>
            <a:pPr lvl="2"/>
            <a:r>
              <a:rPr lang="en-US" dirty="0" err="1" smtClean="0"/>
              <a:t>mapov</a:t>
            </a:r>
            <a:r>
              <a:rPr lang="cs-CZ" dirty="0" smtClean="0"/>
              <a:t>é</a:t>
            </a:r>
            <a:r>
              <a:rPr lang="en-US" dirty="0" smtClean="0"/>
              <a:t> </a:t>
            </a:r>
            <a:r>
              <a:rPr lang="en-US" dirty="0" err="1" smtClean="0"/>
              <a:t>vrstvy</a:t>
            </a:r>
            <a:endParaRPr lang="en-US" dirty="0" smtClean="0"/>
          </a:p>
          <a:p>
            <a:pPr lvl="1"/>
            <a:r>
              <a:rPr lang="en-US" dirty="0" err="1" smtClean="0"/>
              <a:t>vazby</a:t>
            </a:r>
            <a:r>
              <a:rPr lang="en-US" dirty="0" smtClean="0"/>
              <a:t> </a:t>
            </a:r>
            <a:r>
              <a:rPr lang="en-US" dirty="0" err="1" smtClean="0"/>
              <a:t>na</a:t>
            </a:r>
            <a:r>
              <a:rPr lang="en-US" dirty="0" smtClean="0"/>
              <a:t> </a:t>
            </a:r>
            <a:r>
              <a:rPr lang="cs-CZ" dirty="0" smtClean="0"/>
              <a:t>sémantická/</a:t>
            </a:r>
            <a:r>
              <a:rPr lang="en-US" dirty="0" err="1" smtClean="0"/>
              <a:t>rel</a:t>
            </a:r>
            <a:r>
              <a:rPr lang="cs-CZ" dirty="0" smtClean="0"/>
              <a:t>ační</a:t>
            </a:r>
            <a:r>
              <a:rPr lang="en-US" dirty="0" smtClean="0"/>
              <a:t> data</a:t>
            </a:r>
            <a:endParaRPr lang="cs-CZ" dirty="0" smtClean="0"/>
          </a:p>
          <a:p>
            <a:pPr lvl="2"/>
            <a:r>
              <a:rPr lang="cs-CZ" dirty="0" smtClean="0"/>
              <a:t>hospody, počasí, doprava, firmy, ...</a:t>
            </a:r>
            <a:endParaRPr lang="en-US" dirty="0" smtClean="0"/>
          </a:p>
          <a:p>
            <a:pPr lvl="1"/>
            <a:r>
              <a:rPr lang="en-US" dirty="0" err="1" smtClean="0"/>
              <a:t>vyhled</a:t>
            </a:r>
            <a:r>
              <a:rPr lang="cs-CZ" dirty="0" smtClean="0"/>
              <a:t>ávání, spatial indexes</a:t>
            </a:r>
            <a:r>
              <a:rPr lang="en-US" dirty="0" smtClean="0"/>
              <a:t>, </a:t>
            </a:r>
            <a:r>
              <a:rPr lang="en-US" dirty="0" err="1" smtClean="0"/>
              <a:t>trasy</a:t>
            </a:r>
            <a:endParaRPr lang="en-US" dirty="0" smtClean="0"/>
          </a:p>
          <a:p>
            <a:pPr lvl="2"/>
            <a:r>
              <a:rPr lang="en-US" dirty="0" smtClean="0"/>
              <a:t>clustering, layers, </a:t>
            </a:r>
            <a:r>
              <a:rPr lang="en-US" dirty="0" err="1" smtClean="0"/>
              <a:t>heatmaps</a:t>
            </a:r>
            <a:r>
              <a:rPr lang="en-US" dirty="0" smtClean="0"/>
              <a:t>, ...</a:t>
            </a:r>
            <a:endParaRPr lang="cs-CZ" dirty="0" smtClean="0"/>
          </a:p>
          <a:p>
            <a:pPr lvl="1"/>
            <a:r>
              <a:rPr lang="cs-CZ" dirty="0" smtClean="0"/>
              <a:t>offline / online / cache</a:t>
            </a:r>
            <a:endParaRPr lang="en-US" dirty="0" smtClean="0"/>
          </a:p>
          <a:p>
            <a:pPr lvl="1"/>
            <a:r>
              <a:rPr lang="en-US" dirty="0" smtClean="0"/>
              <a:t>API, web</a:t>
            </a:r>
            <a:r>
              <a:rPr lang="cs-CZ" dirty="0" smtClean="0"/>
              <a:t>, mobile</a:t>
            </a:r>
            <a:endParaRPr lang="en-US" dirty="0" smtClean="0"/>
          </a:p>
          <a:p>
            <a:pPr lvl="3"/>
            <a:endParaRPr lang="en-US" dirty="0"/>
          </a:p>
          <a:p>
            <a:r>
              <a:rPr lang="en-US" b="1" dirty="0" smtClean="0"/>
              <a:t>Google Maps API</a:t>
            </a:r>
          </a:p>
          <a:p>
            <a:pPr lvl="1"/>
            <a:r>
              <a:rPr lang="en-US" dirty="0" smtClean="0"/>
              <a:t>Maps Geocoding</a:t>
            </a:r>
          </a:p>
          <a:p>
            <a:pPr lvl="1"/>
            <a:r>
              <a:rPr lang="en-US" dirty="0" smtClean="0"/>
              <a:t>Maps Distance Matrix</a:t>
            </a:r>
          </a:p>
          <a:p>
            <a:pPr lvl="1"/>
            <a:r>
              <a:rPr lang="en-US" dirty="0" smtClean="0"/>
              <a:t>Maps Roads, Geolocations</a:t>
            </a:r>
            <a:endParaRPr lang="en-US" dirty="0"/>
          </a:p>
          <a:p>
            <a:pPr lvl="1"/>
            <a:r>
              <a:rPr lang="en-US" dirty="0" smtClean="0"/>
              <a:t>Street </a:t>
            </a:r>
            <a:r>
              <a:rPr lang="en-US" dirty="0"/>
              <a:t>View</a:t>
            </a:r>
          </a:p>
          <a:p>
            <a:pPr lvl="1"/>
            <a:r>
              <a:rPr lang="en-US" dirty="0" smtClean="0"/>
              <a:t>Places, Elevation, Directions, ...</a:t>
            </a:r>
          </a:p>
          <a:p>
            <a:pPr lvl="3"/>
            <a:endParaRPr lang="en-US" dirty="0" smtClean="0"/>
          </a:p>
          <a:p>
            <a:r>
              <a:rPr lang="en-US" b="1" dirty="0" smtClean="0"/>
              <a:t>Azure Maps, Amazon Maps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1052736"/>
            <a:ext cx="2354662" cy="1512168"/>
          </a:xfrm>
          <a:prstGeom prst="rect">
            <a:avLst/>
          </a:prstGeom>
        </p:spPr>
      </p:pic>
      <p:pic>
        <p:nvPicPr>
          <p:cNvPr id="6" name="Picture 5"/>
          <p:cNvPicPr>
            <a:picLocks noChangeAspect="1"/>
          </p:cNvPicPr>
          <p:nvPr/>
        </p:nvPicPr>
        <p:blipFill>
          <a:blip r:embed="rId3"/>
          <a:stretch>
            <a:fillRect/>
          </a:stretch>
        </p:blipFill>
        <p:spPr>
          <a:xfrm>
            <a:off x="6660232" y="1052736"/>
            <a:ext cx="2195752" cy="1764978"/>
          </a:xfrm>
          <a:prstGeom prst="rect">
            <a:avLst/>
          </a:prstGeom>
        </p:spPr>
      </p:pic>
      <p:pic>
        <p:nvPicPr>
          <p:cNvPr id="9" name="Picture 8"/>
          <p:cNvPicPr>
            <a:picLocks noChangeAspect="1"/>
          </p:cNvPicPr>
          <p:nvPr/>
        </p:nvPicPr>
        <p:blipFill>
          <a:blip r:embed="rId4"/>
          <a:stretch>
            <a:fillRect/>
          </a:stretch>
        </p:blipFill>
        <p:spPr>
          <a:xfrm>
            <a:off x="4572000" y="2525536"/>
            <a:ext cx="3429784" cy="1744787"/>
          </a:xfrm>
          <a:prstGeom prst="rect">
            <a:avLst/>
          </a:prstGeom>
        </p:spPr>
      </p:pic>
      <p:pic>
        <p:nvPicPr>
          <p:cNvPr id="8" name="Picture 7"/>
          <p:cNvPicPr>
            <a:picLocks noChangeAspect="1"/>
          </p:cNvPicPr>
          <p:nvPr/>
        </p:nvPicPr>
        <p:blipFill>
          <a:blip r:embed="rId5"/>
          <a:stretch>
            <a:fillRect/>
          </a:stretch>
        </p:blipFill>
        <p:spPr>
          <a:xfrm>
            <a:off x="5249668" y="4161190"/>
            <a:ext cx="3678324" cy="2349054"/>
          </a:xfrm>
          <a:prstGeom prst="rect">
            <a:avLst/>
          </a:prstGeom>
        </p:spPr>
      </p:pic>
      <p:pic>
        <p:nvPicPr>
          <p:cNvPr id="7" name="Picture 6"/>
          <p:cNvPicPr>
            <a:picLocks noChangeAspect="1"/>
          </p:cNvPicPr>
          <p:nvPr/>
        </p:nvPicPr>
        <p:blipFill>
          <a:blip r:embed="rId6"/>
          <a:stretch>
            <a:fillRect/>
          </a:stretch>
        </p:blipFill>
        <p:spPr>
          <a:xfrm>
            <a:off x="3984615" y="4379456"/>
            <a:ext cx="2027545" cy="1800200"/>
          </a:xfrm>
          <a:prstGeom prst="rect">
            <a:avLst/>
          </a:prstGeom>
        </p:spPr>
      </p:pic>
    </p:spTree>
    <p:extLst>
      <p:ext uri="{BB962C8B-B14F-4D97-AF65-F5344CB8AC3E}">
        <p14:creationId xmlns:p14="http://schemas.microsoft.com/office/powerpoint/2010/main" val="131828361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7504" y="548680"/>
            <a:ext cx="3888432" cy="6192688"/>
          </a:xfrm>
          <a:prstGeom prst="rect">
            <a:avLst/>
          </a:prstGeom>
        </p:spPr>
        <p:txBody>
          <a:bodyPr vert="horz" anchor="t" anchorCtr="0">
            <a:normAutofit fontScale="92500" lnSpcReduction="10000"/>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cs-CZ" b="1" dirty="0" smtClean="0"/>
              <a:t>S</a:t>
            </a:r>
            <a:r>
              <a:rPr lang="en-US" b="1" dirty="0" err="1" smtClean="0"/>
              <a:t>erver</a:t>
            </a:r>
            <a:r>
              <a:rPr lang="en-US" b="1" dirty="0" smtClean="0"/>
              <a:t>-side</a:t>
            </a:r>
          </a:p>
          <a:p>
            <a:pPr lvl="1"/>
            <a:r>
              <a:rPr lang="cs-CZ" dirty="0" smtClean="0"/>
              <a:t>tenký </a:t>
            </a:r>
            <a:r>
              <a:rPr lang="cs-CZ" dirty="0"/>
              <a:t>klient, </a:t>
            </a:r>
            <a:r>
              <a:rPr lang="cs-CZ" dirty="0" smtClean="0"/>
              <a:t>mobil</a:t>
            </a:r>
            <a:endParaRPr lang="en-US" dirty="0"/>
          </a:p>
          <a:p>
            <a:pPr lvl="1"/>
            <a:r>
              <a:rPr lang="cs-CZ" dirty="0"/>
              <a:t>problém: latence, </a:t>
            </a:r>
            <a:r>
              <a:rPr lang="cs-CZ" dirty="0" smtClean="0"/>
              <a:t>propustnost</a:t>
            </a:r>
            <a:endParaRPr lang="en-US" dirty="0" smtClean="0"/>
          </a:p>
          <a:p>
            <a:pPr lvl="1"/>
            <a:r>
              <a:rPr lang="en-US" dirty="0" smtClean="0"/>
              <a:t>multiplayer / community</a:t>
            </a:r>
          </a:p>
          <a:p>
            <a:pPr lvl="1"/>
            <a:r>
              <a:rPr lang="en-US" dirty="0" smtClean="0"/>
              <a:t>Azure/AWS GPU M60</a:t>
            </a:r>
          </a:p>
          <a:p>
            <a:endParaRPr lang="cs-CZ" dirty="0" smtClean="0"/>
          </a:p>
          <a:p>
            <a:r>
              <a:rPr lang="cs-CZ" b="1" dirty="0" smtClean="0"/>
              <a:t>C</a:t>
            </a:r>
            <a:r>
              <a:rPr lang="en-US" b="1" dirty="0" err="1" smtClean="0"/>
              <a:t>lient</a:t>
            </a:r>
            <a:r>
              <a:rPr lang="en-US" b="1" dirty="0" smtClean="0"/>
              <a:t>-side</a:t>
            </a:r>
            <a:endParaRPr lang="cs-CZ" b="1" dirty="0" smtClean="0"/>
          </a:p>
          <a:p>
            <a:pPr lvl="1"/>
            <a:r>
              <a:rPr lang="cs-CZ" dirty="0" smtClean="0"/>
              <a:t>deployment</a:t>
            </a:r>
          </a:p>
          <a:p>
            <a:pPr lvl="1"/>
            <a:r>
              <a:rPr lang="en-US" dirty="0"/>
              <a:t>prost</a:t>
            </a:r>
            <a:r>
              <a:rPr lang="cs-CZ" dirty="0"/>
              <a:t>ředí, mapy, levely</a:t>
            </a:r>
          </a:p>
          <a:p>
            <a:pPr lvl="1"/>
            <a:r>
              <a:rPr lang="en-US" dirty="0" smtClean="0"/>
              <a:t>save to cloud + change device</a:t>
            </a:r>
            <a:endParaRPr lang="cs-CZ" dirty="0" smtClean="0"/>
          </a:p>
          <a:p>
            <a:pPr lvl="1"/>
            <a:r>
              <a:rPr lang="cs-CZ" dirty="0" smtClean="0"/>
              <a:t>multiplayer / social gaming</a:t>
            </a:r>
            <a:endParaRPr lang="en-US" dirty="0" smtClean="0"/>
          </a:p>
          <a:p>
            <a:pPr lvl="1"/>
            <a:r>
              <a:rPr lang="cs-CZ" dirty="0" smtClean="0"/>
              <a:t>DRM – boj proti </a:t>
            </a:r>
          </a:p>
          <a:p>
            <a:endParaRPr lang="cs-CZ" dirty="0" smtClean="0"/>
          </a:p>
          <a:p>
            <a:r>
              <a:rPr lang="cs-CZ" b="1" dirty="0" smtClean="0"/>
              <a:t>Mobile clients</a:t>
            </a:r>
          </a:p>
          <a:p>
            <a:pPr lvl="1"/>
            <a:r>
              <a:rPr lang="cs-CZ" dirty="0" smtClean="0"/>
              <a:t>save </a:t>
            </a:r>
            <a:r>
              <a:rPr lang="en-US" dirty="0" smtClean="0"/>
              <a:t>&amp;</a:t>
            </a:r>
            <a:r>
              <a:rPr lang="cs-CZ" dirty="0" smtClean="0"/>
              <a:t> play everywhere</a:t>
            </a:r>
          </a:p>
          <a:p>
            <a:pPr lvl="1"/>
            <a:r>
              <a:rPr lang="cs-CZ" dirty="0" smtClean="0"/>
              <a:t>autentizace</a:t>
            </a:r>
          </a:p>
          <a:p>
            <a:pPr lvl="1"/>
            <a:r>
              <a:rPr lang="cs-CZ" dirty="0" smtClean="0"/>
              <a:t>push-notifications</a:t>
            </a:r>
          </a:p>
        </p:txBody>
      </p:sp>
      <p:sp>
        <p:nvSpPr>
          <p:cNvPr id="2" name="Title 1"/>
          <p:cNvSpPr>
            <a:spLocks noGrp="1"/>
          </p:cNvSpPr>
          <p:nvPr>
            <p:ph type="title"/>
          </p:nvPr>
        </p:nvSpPr>
        <p:spPr/>
        <p:txBody>
          <a:bodyPr/>
          <a:lstStyle/>
          <a:p>
            <a:r>
              <a:rPr lang="en-US" dirty="0" smtClean="0"/>
              <a:t>Gaming</a:t>
            </a:r>
            <a:endParaRPr lang="cs-CZ" dirty="0"/>
          </a:p>
        </p:txBody>
      </p:sp>
      <p:pic>
        <p:nvPicPr>
          <p:cNvPr id="12290" name="Picture 2" descr="http://static.freepik.com/free-photo/one-eyed-pirate-vector_9566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4293096"/>
            <a:ext cx="446546" cy="44654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F\dl\InfoExch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029" y="908720"/>
            <a:ext cx="5099961" cy="2232248"/>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F\dl\TelemetryProcess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3501008"/>
            <a:ext cx="5099961"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57886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1" y="649330"/>
            <a:ext cx="9141619" cy="5142161"/>
          </a:xfrm>
          <a:prstGeom prst="rect">
            <a:avLst/>
          </a:prstGeom>
        </p:spPr>
      </p:pic>
      <p:sp>
        <p:nvSpPr>
          <p:cNvPr id="13" name="Rectangle 12"/>
          <p:cNvSpPr/>
          <p:nvPr/>
        </p:nvSpPr>
        <p:spPr>
          <a:xfrm>
            <a:off x="5292080" y="5949280"/>
            <a:ext cx="3774177" cy="792088"/>
          </a:xfrm>
          <a:prstGeom prst="rect">
            <a:avLst/>
          </a:prstGeom>
          <a:solidFill>
            <a:srgbClr val="1D43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687" tIns="205687" rIns="205687" rtlCol="0" anchor="t"/>
          <a:lstStyle/>
          <a:p>
            <a:pPr marL="380886" indent="-380886">
              <a:spcAft>
                <a:spcPts val="900"/>
              </a:spcAft>
            </a:pPr>
            <a:r>
              <a:rPr lang="en-US" sz="2399" dirty="0" smtClean="0">
                <a:latin typeface="Segoe UI Light" panose="020B0502040204020203" pitchFamily="34" charset="0"/>
              </a:rPr>
              <a:t>&gt;</a:t>
            </a:r>
            <a:r>
              <a:rPr lang="en-US" sz="2399" dirty="0">
                <a:latin typeface="Segoe UI Light" panose="020B0502040204020203" pitchFamily="34" charset="0"/>
              </a:rPr>
              <a:t>100,000 </a:t>
            </a:r>
            <a:r>
              <a:rPr lang="en-US" sz="2399" dirty="0" smtClean="0">
                <a:latin typeface="Segoe UI Light" panose="020B0502040204020203" pitchFamily="34" charset="0"/>
              </a:rPr>
              <a:t>Virtual Machines</a:t>
            </a:r>
            <a:endParaRPr lang="en-US" sz="2399" dirty="0">
              <a:latin typeface="Segoe UI Light" panose="020B0502040204020203" pitchFamily="34" charset="0"/>
            </a:endParaRPr>
          </a:p>
        </p:txBody>
      </p:sp>
      <p:sp>
        <p:nvSpPr>
          <p:cNvPr id="15" name="Title 1"/>
          <p:cNvSpPr>
            <a:spLocks noGrp="1"/>
          </p:cNvSpPr>
          <p:nvPr>
            <p:ph type="title"/>
          </p:nvPr>
        </p:nvSpPr>
        <p:spPr>
          <a:xfrm>
            <a:off x="-1" y="1"/>
            <a:ext cx="9141619" cy="404664"/>
          </a:xfrm>
          <a:solidFill>
            <a:srgbClr val="1D4380">
              <a:alpha val="70000"/>
            </a:srgbClr>
          </a:solidFill>
        </p:spPr>
        <p:txBody>
          <a:bodyPr vert="horz" lIns="135000" tIns="81000" anchor="ctr" anchorCtr="0">
            <a:noAutofit/>
          </a:bodyPr>
          <a:lstStyle/>
          <a:p>
            <a:r>
              <a:rPr lang="cs-CZ" dirty="0">
                <a:solidFill>
                  <a:schemeClr val="bg1"/>
                </a:solidFill>
                <a:latin typeface="+mj-lt"/>
                <a:cs typeface="+mj-cs"/>
              </a:rPr>
              <a:t>Titanfall</a:t>
            </a:r>
          </a:p>
        </p:txBody>
      </p:sp>
    </p:spTree>
    <p:extLst>
      <p:ext uri="{BB962C8B-B14F-4D97-AF65-F5344CB8AC3E}">
        <p14:creationId xmlns:p14="http://schemas.microsoft.com/office/powerpoint/2010/main" val="246364429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Marketplace</a:t>
            </a:r>
            <a:endParaRPr lang="cs-CZ" dirty="0"/>
          </a:p>
        </p:txBody>
      </p:sp>
      <p:sp>
        <p:nvSpPr>
          <p:cNvPr id="5" name="Content Placeholder 4"/>
          <p:cNvSpPr>
            <a:spLocks noGrp="1"/>
          </p:cNvSpPr>
          <p:nvPr>
            <p:ph sz="quarter" idx="13"/>
          </p:nvPr>
        </p:nvSpPr>
        <p:spPr>
          <a:xfrm>
            <a:off x="107504" y="620688"/>
            <a:ext cx="4968552" cy="6048672"/>
          </a:xfrm>
        </p:spPr>
        <p:txBody>
          <a:bodyPr anchor="t">
            <a:normAutofit/>
          </a:bodyPr>
          <a:lstStyle/>
          <a:p>
            <a:r>
              <a:rPr lang="en-US" b="1" dirty="0" smtClean="0"/>
              <a:t>Marketplace</a:t>
            </a:r>
            <a:endParaRPr lang="cs-CZ" b="1" dirty="0" smtClean="0"/>
          </a:p>
          <a:p>
            <a:pPr lvl="1"/>
            <a:r>
              <a:rPr lang="en-US" dirty="0" smtClean="0"/>
              <a:t>ecosystem</a:t>
            </a:r>
            <a:r>
              <a:rPr lang="en-US" dirty="0"/>
              <a:t>!</a:t>
            </a:r>
            <a:endParaRPr lang="en-US" dirty="0" smtClean="0"/>
          </a:p>
          <a:p>
            <a:pPr lvl="1"/>
            <a:r>
              <a:rPr lang="cs-CZ" dirty="0" smtClean="0"/>
              <a:t>G-Play, Azure Store, AWS Marketplace, ... </a:t>
            </a:r>
            <a:endParaRPr lang="en-US" dirty="0" smtClean="0"/>
          </a:p>
          <a:p>
            <a:pPr lvl="1"/>
            <a:r>
              <a:rPr lang="en-US" dirty="0" smtClean="0"/>
              <a:t>applications/services</a:t>
            </a:r>
          </a:p>
          <a:p>
            <a:pPr lvl="1"/>
            <a:r>
              <a:rPr lang="en-US" dirty="0" smtClean="0"/>
              <a:t>data - </a:t>
            </a:r>
            <a:r>
              <a:rPr lang="cs-CZ" dirty="0" smtClean="0"/>
              <a:t>video, </a:t>
            </a:r>
            <a:r>
              <a:rPr lang="en-US" dirty="0" smtClean="0"/>
              <a:t>mp3, </a:t>
            </a:r>
            <a:r>
              <a:rPr lang="en-US" dirty="0"/>
              <a:t>e-books, ...</a:t>
            </a:r>
            <a:endParaRPr lang="en-US" dirty="0" smtClean="0"/>
          </a:p>
          <a:p>
            <a:pPr lvl="1"/>
            <a:r>
              <a:rPr lang="en-US" dirty="0" smtClean="0"/>
              <a:t>publishers</a:t>
            </a:r>
            <a:endParaRPr lang="cs-CZ" dirty="0"/>
          </a:p>
          <a:p>
            <a:pPr lvl="2"/>
            <a:r>
              <a:rPr lang="cs-CZ" dirty="0"/>
              <a:t>segmentation, </a:t>
            </a:r>
            <a:r>
              <a:rPr lang="en-US" dirty="0"/>
              <a:t>evaluation</a:t>
            </a:r>
          </a:p>
          <a:p>
            <a:pPr lvl="2"/>
            <a:r>
              <a:rPr lang="en-US" dirty="0" smtClean="0"/>
              <a:t>pricing</a:t>
            </a:r>
            <a:endParaRPr lang="cs-CZ" dirty="0" smtClean="0"/>
          </a:p>
          <a:p>
            <a:pPr lvl="2"/>
            <a:r>
              <a:rPr lang="en-US" dirty="0" smtClean="0"/>
              <a:t>updates</a:t>
            </a:r>
            <a:endParaRPr lang="cs-CZ" dirty="0" smtClean="0"/>
          </a:p>
          <a:p>
            <a:pPr lvl="2"/>
            <a:r>
              <a:rPr lang="en-US" dirty="0" smtClean="0"/>
              <a:t>ranking</a:t>
            </a:r>
          </a:p>
          <a:p>
            <a:pPr lvl="2"/>
            <a:r>
              <a:rPr lang="en-US" dirty="0" smtClean="0"/>
              <a:t>feedback</a:t>
            </a:r>
            <a:endParaRPr lang="cs-CZ"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3140969"/>
            <a:ext cx="6354698" cy="3657330"/>
          </a:xfrm>
          <a:prstGeom prst="rect">
            <a:avLst/>
          </a:prstGeom>
        </p:spPr>
      </p:pic>
      <p:sp>
        <p:nvSpPr>
          <p:cNvPr id="6" name="Content Placeholder 4"/>
          <p:cNvSpPr txBox="1">
            <a:spLocks/>
          </p:cNvSpPr>
          <p:nvPr/>
        </p:nvSpPr>
        <p:spPr>
          <a:xfrm>
            <a:off x="5004048" y="612362"/>
            <a:ext cx="3960440" cy="2666798"/>
          </a:xfrm>
          <a:prstGeom prst="rect">
            <a:avLst/>
          </a:prstGeom>
        </p:spPr>
        <p:txBody>
          <a:bodyPr vert="horz" anchor="t" anchorCtr="0">
            <a:norm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1"/>
            <a:r>
              <a:rPr lang="en-US" dirty="0" smtClean="0"/>
              <a:t>customers</a:t>
            </a:r>
            <a:endParaRPr lang="cs-CZ" dirty="0" smtClean="0"/>
          </a:p>
          <a:p>
            <a:pPr lvl="2"/>
            <a:r>
              <a:rPr lang="en-US" dirty="0" smtClean="0"/>
              <a:t>identity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smtClean="0"/>
              <a:t> credibility</a:t>
            </a:r>
            <a:endParaRPr lang="cs-CZ" dirty="0" smtClean="0"/>
          </a:p>
          <a:p>
            <a:pPr lvl="2"/>
            <a:r>
              <a:rPr lang="en-US" dirty="0" smtClean="0"/>
              <a:t>reviews</a:t>
            </a:r>
            <a:r>
              <a:rPr lang="cs-CZ" dirty="0" smtClean="0"/>
              <a:t> </a:t>
            </a:r>
            <a:r>
              <a:rPr lang="en-US" dirty="0" smtClean="0"/>
              <a:t>/</a:t>
            </a:r>
            <a:r>
              <a:rPr lang="cs-CZ" dirty="0" smtClean="0"/>
              <a:t> </a:t>
            </a:r>
            <a:r>
              <a:rPr lang="en-US" dirty="0" smtClean="0"/>
              <a:t>ranking</a:t>
            </a:r>
          </a:p>
          <a:p>
            <a:pPr lvl="2"/>
            <a:r>
              <a:rPr lang="en-US" dirty="0" smtClean="0"/>
              <a:t>updates</a:t>
            </a:r>
            <a:endParaRPr lang="cs-CZ" dirty="0" smtClean="0"/>
          </a:p>
          <a:p>
            <a:pPr lvl="2"/>
            <a:r>
              <a:rPr lang="en-US" dirty="0" smtClean="0"/>
              <a:t>subscriptions</a:t>
            </a:r>
            <a:endParaRPr lang="cs-CZ" dirty="0" smtClean="0"/>
          </a:p>
          <a:p>
            <a:pPr lvl="2"/>
            <a:r>
              <a:rPr lang="cs-CZ" dirty="0" smtClean="0"/>
              <a:t>p</a:t>
            </a:r>
            <a:r>
              <a:rPr lang="en-US" dirty="0" err="1" smtClean="0"/>
              <a:t>ush</a:t>
            </a:r>
            <a:endParaRPr lang="cs-CZ" dirty="0" smtClean="0"/>
          </a:p>
          <a:p>
            <a:pPr lvl="1"/>
            <a:r>
              <a:rPr lang="en-US" dirty="0" smtClean="0"/>
              <a:t>publishing</a:t>
            </a:r>
            <a:r>
              <a:rPr lang="cs-CZ" dirty="0" smtClean="0"/>
              <a:t> / subscription</a:t>
            </a:r>
            <a:r>
              <a:rPr lang="en-US" dirty="0" smtClean="0"/>
              <a:t> API</a:t>
            </a:r>
          </a:p>
        </p:txBody>
      </p:sp>
    </p:spTree>
    <p:extLst>
      <p:ext uri="{BB962C8B-B14F-4D97-AF65-F5344CB8AC3E}">
        <p14:creationId xmlns:p14="http://schemas.microsoft.com/office/powerpoint/2010/main" val="7417927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a:t>
            </a:r>
            <a:r>
              <a:rPr lang="cs-CZ" dirty="0" smtClean="0"/>
              <a:t> more...</a:t>
            </a:r>
            <a:endParaRPr lang="cs-CZ" dirty="0"/>
          </a:p>
        </p:txBody>
      </p:sp>
      <p:sp>
        <p:nvSpPr>
          <p:cNvPr id="4" name="Content Placeholder 2"/>
          <p:cNvSpPr txBox="1">
            <a:spLocks/>
          </p:cNvSpPr>
          <p:nvPr/>
        </p:nvSpPr>
        <p:spPr>
          <a:xfrm>
            <a:off x="107504" y="568896"/>
            <a:ext cx="8928992" cy="6192688"/>
          </a:xfrm>
          <a:prstGeom prst="rect">
            <a:avLst/>
          </a:prstGeom>
        </p:spPr>
        <p:txBody>
          <a:bodyPr vert="horz" anchor="t" anchorCtr="0">
            <a:norm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cs-CZ" b="1" dirty="0" smtClean="0"/>
              <a:t>Miscellaneous cloud services</a:t>
            </a:r>
          </a:p>
          <a:p>
            <a:pPr lvl="1"/>
            <a:r>
              <a:rPr lang="en-US" dirty="0" smtClean="0"/>
              <a:t>searching / indexing</a:t>
            </a:r>
          </a:p>
          <a:p>
            <a:pPr lvl="2"/>
            <a:r>
              <a:rPr lang="cs-CZ" dirty="0" smtClean="0"/>
              <a:t>text, im</a:t>
            </a:r>
            <a:r>
              <a:rPr lang="en-US" dirty="0" smtClean="0"/>
              <a:t>a</a:t>
            </a:r>
            <a:r>
              <a:rPr lang="cs-CZ" dirty="0" smtClean="0"/>
              <a:t>g</a:t>
            </a:r>
            <a:r>
              <a:rPr lang="en-US" dirty="0" smtClean="0"/>
              <a:t>e</a:t>
            </a:r>
            <a:r>
              <a:rPr lang="cs-CZ" dirty="0" smtClean="0"/>
              <a:t>, video, similarity search</a:t>
            </a:r>
            <a:endParaRPr lang="en-US" dirty="0" smtClean="0"/>
          </a:p>
          <a:p>
            <a:pPr lvl="1"/>
            <a:r>
              <a:rPr lang="cs-CZ" dirty="0" smtClean="0"/>
              <a:t>languag</a:t>
            </a:r>
            <a:r>
              <a:rPr lang="en-US" dirty="0" smtClean="0"/>
              <a:t>e</a:t>
            </a:r>
            <a:r>
              <a:rPr lang="cs-CZ" dirty="0" smtClean="0"/>
              <a:t> and translation services</a:t>
            </a:r>
          </a:p>
          <a:p>
            <a:pPr lvl="2"/>
            <a:r>
              <a:rPr lang="cs-CZ" dirty="0" smtClean="0"/>
              <a:t>translation API ... implemented by </a:t>
            </a:r>
            <a:r>
              <a:rPr lang="hi-IN" dirty="0" smtClean="0">
                <a:latin typeface="Arial Unicode MS"/>
                <a:ea typeface="Arial Unicode MS"/>
                <a:cs typeface="Arial Unicode MS"/>
              </a:rPr>
              <a:t>औ</a:t>
            </a:r>
            <a:r>
              <a:rPr lang="en-US" dirty="0" smtClean="0">
                <a:latin typeface="Arial Unicode MS"/>
                <a:ea typeface="Arial Unicode MS"/>
                <a:cs typeface="Arial Unicode MS"/>
              </a:rPr>
              <a:t> / ML</a:t>
            </a:r>
            <a:endParaRPr lang="cs-CZ" dirty="0" smtClean="0"/>
          </a:p>
          <a:p>
            <a:pPr lvl="1"/>
            <a:r>
              <a:rPr lang="en-US" dirty="0" smtClean="0"/>
              <a:t>cognitive services</a:t>
            </a:r>
          </a:p>
          <a:p>
            <a:pPr lvl="2"/>
            <a:r>
              <a:rPr lang="en-US" dirty="0" smtClean="0"/>
              <a:t>vision, face detection, speech recognition, content moderation, ...</a:t>
            </a:r>
          </a:p>
          <a:p>
            <a:pPr lvl="1"/>
            <a:r>
              <a:rPr lang="cs-CZ" dirty="0" smtClean="0"/>
              <a:t>Internet of Things</a:t>
            </a:r>
          </a:p>
          <a:p>
            <a:pPr lvl="2"/>
            <a:r>
              <a:rPr lang="en-US" dirty="0" smtClean="0"/>
              <a:t>communication, device control &amp;</a:t>
            </a:r>
            <a:r>
              <a:rPr lang="cs-CZ" dirty="0" smtClean="0"/>
              <a:t> monitor</a:t>
            </a:r>
            <a:r>
              <a:rPr lang="en-US" dirty="0" err="1" smtClean="0"/>
              <a:t>ing</a:t>
            </a:r>
            <a:r>
              <a:rPr lang="cs-CZ" dirty="0" smtClean="0"/>
              <a:t>, dat</a:t>
            </a:r>
            <a:r>
              <a:rPr lang="en-US" dirty="0" smtClean="0"/>
              <a:t>a</a:t>
            </a:r>
            <a:r>
              <a:rPr lang="cs-CZ" dirty="0" smtClean="0"/>
              <a:t> </a:t>
            </a:r>
            <a:r>
              <a:rPr lang="en-US" dirty="0" smtClean="0"/>
              <a:t>stream </a:t>
            </a:r>
            <a:r>
              <a:rPr lang="cs-CZ" dirty="0" smtClean="0"/>
              <a:t>anal</a:t>
            </a:r>
            <a:r>
              <a:rPr lang="en-US" dirty="0" err="1" smtClean="0"/>
              <a:t>ytics</a:t>
            </a:r>
            <a:endParaRPr lang="cs-CZ" dirty="0" smtClean="0"/>
          </a:p>
          <a:p>
            <a:pPr lvl="1"/>
            <a:r>
              <a:rPr lang="en-US" dirty="0" smtClean="0"/>
              <a:t>micropayments</a:t>
            </a:r>
            <a:r>
              <a:rPr lang="en-US" dirty="0"/>
              <a:t>, </a:t>
            </a:r>
            <a:r>
              <a:rPr lang="en-US" dirty="0" smtClean="0"/>
              <a:t>billing, marketing, support for e-commerce</a:t>
            </a:r>
          </a:p>
          <a:p>
            <a:pPr lvl="1"/>
            <a:r>
              <a:rPr lang="cs-CZ" dirty="0" smtClean="0"/>
              <a:t>..., </a:t>
            </a:r>
            <a:r>
              <a:rPr lang="cs-CZ" dirty="0"/>
              <a:t>..., </a:t>
            </a:r>
            <a:r>
              <a:rPr lang="cs-CZ" dirty="0" smtClean="0"/>
              <a:t>...</a:t>
            </a:r>
            <a:endParaRPr lang="en-US" dirty="0" smtClean="0"/>
          </a:p>
          <a:p>
            <a:pPr lvl="1"/>
            <a:endParaRPr lang="en-US" dirty="0"/>
          </a:p>
          <a:p>
            <a:r>
              <a:rPr lang="cs-CZ" b="1" dirty="0" smtClean="0"/>
              <a:t>Cloud i</a:t>
            </a:r>
            <a:r>
              <a:rPr lang="en-US" b="1" dirty="0" err="1" smtClean="0"/>
              <a:t>dentit</a:t>
            </a:r>
            <a:r>
              <a:rPr lang="cs-CZ" b="1" dirty="0" smtClean="0"/>
              <a:t>y, security</a:t>
            </a:r>
            <a:r>
              <a:rPr lang="en-US" b="1" dirty="0" smtClean="0"/>
              <a:t> a</a:t>
            </a:r>
            <a:r>
              <a:rPr lang="cs-CZ" b="1" dirty="0" smtClean="0"/>
              <a:t>nd</a:t>
            </a:r>
            <a:r>
              <a:rPr lang="en-US" b="1" dirty="0" smtClean="0"/>
              <a:t> </a:t>
            </a:r>
            <a:r>
              <a:rPr lang="cs-CZ" b="1" dirty="0" smtClean="0"/>
              <a:t>access control</a:t>
            </a:r>
            <a:endParaRPr lang="en-US" b="1" dirty="0" smtClean="0"/>
          </a:p>
          <a:p>
            <a:pPr marL="274320" lvl="1" indent="0">
              <a:buNone/>
            </a:pPr>
            <a:r>
              <a:rPr lang="en-US" sz="3600" b="1" dirty="0" smtClean="0">
                <a:solidFill>
                  <a:schemeClr val="accent6">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cs-CZ" sz="3600" b="1" dirty="0">
                <a:solidFill>
                  <a:schemeClr val="accent6">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cs-CZ" sz="3200" baseline="25000" dirty="0"/>
              <a:t>special guest star</a:t>
            </a:r>
          </a:p>
        </p:txBody>
      </p:sp>
    </p:spTree>
    <p:extLst>
      <p:ext uri="{BB962C8B-B14F-4D97-AF65-F5344CB8AC3E}">
        <p14:creationId xmlns:p14="http://schemas.microsoft.com/office/powerpoint/2010/main" val="81287601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Vlastnosti</a:t>
            </a:r>
            <a:r>
              <a:rPr lang="en-US" dirty="0" smtClean="0"/>
              <a:t> cloud</a:t>
            </a:r>
            <a:r>
              <a:rPr lang="cs-CZ" dirty="0" smtClean="0"/>
              <a:t>ů</a:t>
            </a:r>
            <a:endParaRPr lang="cs-CZ" dirty="0"/>
          </a:p>
        </p:txBody>
      </p:sp>
      <p:sp>
        <p:nvSpPr>
          <p:cNvPr id="5" name="Content Placeholder 4"/>
          <p:cNvSpPr>
            <a:spLocks noGrp="1"/>
          </p:cNvSpPr>
          <p:nvPr>
            <p:ph sz="quarter" idx="13"/>
          </p:nvPr>
        </p:nvSpPr>
        <p:spPr>
          <a:xfrm>
            <a:off x="107504" y="548680"/>
            <a:ext cx="8928992" cy="6048672"/>
          </a:xfrm>
        </p:spPr>
        <p:txBody>
          <a:bodyPr anchor="t">
            <a:normAutofit fontScale="92500" lnSpcReduction="10000"/>
          </a:bodyPr>
          <a:lstStyle/>
          <a:p>
            <a:r>
              <a:rPr lang="cs-CZ" b="1" dirty="0" smtClean="0"/>
              <a:t>Sdílení systému </a:t>
            </a:r>
            <a:r>
              <a:rPr lang="cs-CZ" dirty="0" smtClean="0"/>
              <a:t>(</a:t>
            </a:r>
            <a:r>
              <a:rPr lang="en-US" dirty="0"/>
              <a:t>m</a:t>
            </a:r>
            <a:r>
              <a:rPr lang="cs-CZ" dirty="0" smtClean="0"/>
              <a:t>ultitenancy)</a:t>
            </a:r>
            <a:endParaRPr lang="en-US" dirty="0" smtClean="0"/>
          </a:p>
          <a:p>
            <a:pPr lvl="1"/>
            <a:r>
              <a:rPr lang="cs-CZ" dirty="0" smtClean="0"/>
              <a:t>jeden prostředek (server, dat</a:t>
            </a:r>
            <a:r>
              <a:rPr lang="en-US" dirty="0" smtClean="0"/>
              <a:t>a</a:t>
            </a:r>
            <a:r>
              <a:rPr lang="cs-CZ" dirty="0" smtClean="0"/>
              <a:t>, síť) využívá více uživatelů současně</a:t>
            </a:r>
          </a:p>
          <a:p>
            <a:pPr lvl="1"/>
            <a:r>
              <a:rPr lang="cs-CZ" dirty="0" smtClean="0"/>
              <a:t>virtualizované zdroje jsou logicky odděleny</a:t>
            </a:r>
          </a:p>
          <a:p>
            <a:pPr lvl="2"/>
            <a:r>
              <a:rPr lang="cs-CZ" dirty="0" smtClean="0"/>
              <a:t>nelze přistupovat k cizím zdrojům</a:t>
            </a:r>
          </a:p>
          <a:p>
            <a:r>
              <a:rPr lang="cs-CZ" b="1" dirty="0" smtClean="0"/>
              <a:t>Thin provisioning</a:t>
            </a:r>
            <a:endParaRPr lang="en-US" b="1" dirty="0" smtClean="0"/>
          </a:p>
          <a:p>
            <a:pPr lvl="1"/>
            <a:r>
              <a:rPr lang="cs-CZ" dirty="0" smtClean="0"/>
              <a:t>virtuální alokace prostoru na úložišti dat</a:t>
            </a:r>
          </a:p>
          <a:p>
            <a:pPr lvl="1"/>
            <a:r>
              <a:rPr lang="cs-CZ" dirty="0" smtClean="0"/>
              <a:t>klientu je zdánlivě vyhrazena požadovaná kapacita</a:t>
            </a:r>
          </a:p>
          <a:p>
            <a:pPr lvl="2"/>
            <a:r>
              <a:rPr lang="cs-CZ" dirty="0" smtClean="0"/>
              <a:t>ve skutečnosti ji mohou až do doby využití používat jiné systémy</a:t>
            </a:r>
          </a:p>
          <a:p>
            <a:pPr lvl="2"/>
            <a:r>
              <a:rPr lang="cs-CZ" dirty="0" smtClean="0"/>
              <a:t>různé úrovně záruky dostupnosti</a:t>
            </a:r>
            <a:r>
              <a:rPr lang="en-US" dirty="0" smtClean="0"/>
              <a:t> - SLA</a:t>
            </a:r>
            <a:endParaRPr lang="cs-CZ" dirty="0" smtClean="0"/>
          </a:p>
          <a:p>
            <a:r>
              <a:rPr lang="cs-CZ" b="1" dirty="0" smtClean="0"/>
              <a:t>Škálovatelnost a elasticita</a:t>
            </a:r>
            <a:r>
              <a:rPr lang="cs-CZ" dirty="0" smtClean="0"/>
              <a:t> (</a:t>
            </a:r>
            <a:r>
              <a:rPr lang="en-US" dirty="0" smtClean="0"/>
              <a:t>s</a:t>
            </a:r>
            <a:r>
              <a:rPr lang="cs-CZ" dirty="0" smtClean="0"/>
              <a:t>calability, </a:t>
            </a:r>
            <a:r>
              <a:rPr lang="en-US" dirty="0" smtClean="0"/>
              <a:t>e</a:t>
            </a:r>
            <a:r>
              <a:rPr lang="cs-CZ" dirty="0" smtClean="0"/>
              <a:t>lasticity)</a:t>
            </a:r>
            <a:endParaRPr lang="en-US" dirty="0" smtClean="0"/>
          </a:p>
          <a:p>
            <a:pPr lvl="1"/>
            <a:r>
              <a:rPr lang="cs-CZ" dirty="0" smtClean="0"/>
              <a:t>změna výkonu podle potřeb klienta</a:t>
            </a:r>
          </a:p>
          <a:p>
            <a:pPr lvl="1"/>
            <a:r>
              <a:rPr lang="cs-CZ" dirty="0" smtClean="0"/>
              <a:t>služby jsou účtovány podle skutečného využití</a:t>
            </a:r>
          </a:p>
          <a:p>
            <a:r>
              <a:rPr lang="cs-CZ" b="1" dirty="0" smtClean="0"/>
              <a:t>Spolehlivost a dostupnost</a:t>
            </a:r>
            <a:r>
              <a:rPr lang="cs-CZ" dirty="0" smtClean="0"/>
              <a:t> (</a:t>
            </a:r>
            <a:r>
              <a:rPr lang="en-US" dirty="0" smtClean="0"/>
              <a:t>r</a:t>
            </a:r>
            <a:r>
              <a:rPr lang="cs-CZ" dirty="0" smtClean="0"/>
              <a:t>eliability</a:t>
            </a:r>
            <a:r>
              <a:rPr lang="en-US" dirty="0" smtClean="0"/>
              <a:t>, availability</a:t>
            </a:r>
            <a:r>
              <a:rPr lang="cs-CZ" dirty="0" smtClean="0"/>
              <a:t>)</a:t>
            </a:r>
            <a:endParaRPr lang="en-US" dirty="0" smtClean="0"/>
          </a:p>
          <a:p>
            <a:pPr lvl="1"/>
            <a:r>
              <a:rPr lang="cs-CZ" dirty="0" smtClean="0"/>
              <a:t>záložní systémy na různých úrovních (servery, infrastruktura, datová centra)</a:t>
            </a:r>
          </a:p>
          <a:p>
            <a:pPr lvl="1"/>
            <a:r>
              <a:rPr lang="cs-CZ" dirty="0" smtClean="0"/>
              <a:t>software, který za provozu zajistí rychlé nahrazení nefunkční části systému</a:t>
            </a:r>
          </a:p>
          <a:p>
            <a:r>
              <a:rPr lang="cs-CZ" b="1" dirty="0" smtClean="0"/>
              <a:t>Aktualizovanost </a:t>
            </a:r>
            <a:r>
              <a:rPr lang="cs-CZ" dirty="0" smtClean="0"/>
              <a:t>(</a:t>
            </a:r>
            <a:r>
              <a:rPr lang="en-US" dirty="0" smtClean="0"/>
              <a:t>u</a:t>
            </a:r>
            <a:r>
              <a:rPr lang="cs-CZ" dirty="0" smtClean="0"/>
              <a:t>p-to-date)</a:t>
            </a:r>
          </a:p>
          <a:p>
            <a:pPr lvl="1"/>
            <a:r>
              <a:rPr lang="cs-CZ" dirty="0" smtClean="0"/>
              <a:t>software je automaticky aktualizovaný, uživatel nemusí zasahovat</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Druhy</a:t>
            </a:r>
            <a:r>
              <a:rPr lang="en-US" dirty="0" smtClean="0"/>
              <a:t> cloud</a:t>
            </a:r>
            <a:r>
              <a:rPr lang="cs-CZ" dirty="0" smtClean="0"/>
              <a:t>ů</a:t>
            </a:r>
            <a:endParaRPr lang="cs-CZ" dirty="0"/>
          </a:p>
        </p:txBody>
      </p:sp>
      <p:sp>
        <p:nvSpPr>
          <p:cNvPr id="5" name="Content Placeholder 4"/>
          <p:cNvSpPr>
            <a:spLocks noGrp="1"/>
          </p:cNvSpPr>
          <p:nvPr>
            <p:ph sz="quarter" idx="13"/>
          </p:nvPr>
        </p:nvSpPr>
        <p:spPr/>
        <p:txBody>
          <a:bodyPr anchor="t">
            <a:normAutofit/>
          </a:bodyPr>
          <a:lstStyle/>
          <a:p>
            <a:endParaRPr lang="cs-CZ" b="1" dirty="0" smtClean="0"/>
          </a:p>
          <a:p>
            <a:r>
              <a:rPr lang="cs-CZ" b="1" dirty="0" smtClean="0"/>
              <a:t>Veřejný cloud</a:t>
            </a:r>
            <a:r>
              <a:rPr lang="cs-CZ" dirty="0" smtClean="0"/>
              <a:t> (Public cloud)</a:t>
            </a:r>
            <a:endParaRPr lang="en-US" dirty="0" smtClean="0"/>
          </a:p>
          <a:p>
            <a:pPr lvl="1"/>
            <a:r>
              <a:rPr lang="cs-CZ" dirty="0" smtClean="0"/>
              <a:t>poskytování služeb (IaaS, PaaS, SaaS) třetí stranou - nejčastější typ</a:t>
            </a:r>
          </a:p>
          <a:p>
            <a:pPr lvl="1"/>
            <a:r>
              <a:rPr lang="cs-CZ" dirty="0" smtClean="0"/>
              <a:t>zajištěna vysoká škálovatelnost a účtování podle využívaných zdrojů</a:t>
            </a:r>
          </a:p>
          <a:p>
            <a:pPr lvl="3"/>
            <a:endParaRPr lang="en-US" b="1" dirty="0" smtClean="0"/>
          </a:p>
          <a:p>
            <a:r>
              <a:rPr lang="cs-CZ" b="1" dirty="0" smtClean="0"/>
              <a:t>Soukromý cloud</a:t>
            </a:r>
            <a:r>
              <a:rPr lang="cs-CZ" dirty="0" smtClean="0"/>
              <a:t> (Private cloud)</a:t>
            </a:r>
            <a:endParaRPr lang="en-US" dirty="0" smtClean="0"/>
          </a:p>
          <a:p>
            <a:pPr lvl="1"/>
            <a:r>
              <a:rPr lang="cs-CZ" dirty="0" smtClean="0"/>
              <a:t>infrastruktura poskytující služby pouze jedné organizaci</a:t>
            </a:r>
          </a:p>
          <a:p>
            <a:pPr lvl="1"/>
            <a:r>
              <a:rPr lang="cs-CZ" dirty="0" smtClean="0"/>
              <a:t>schopnost účtování jednotlivým složkám organizace</a:t>
            </a:r>
          </a:p>
          <a:p>
            <a:pPr lvl="3"/>
            <a:endParaRPr lang="en-US" b="1" dirty="0" smtClean="0"/>
          </a:p>
          <a:p>
            <a:r>
              <a:rPr lang="cs-CZ" b="1" dirty="0" smtClean="0"/>
              <a:t>Komunitní cloud</a:t>
            </a:r>
            <a:r>
              <a:rPr lang="cs-CZ" dirty="0" smtClean="0"/>
              <a:t> (Community cloud)</a:t>
            </a:r>
            <a:endParaRPr lang="en-US" dirty="0" smtClean="0"/>
          </a:p>
          <a:p>
            <a:pPr lvl="1"/>
            <a:r>
              <a:rPr lang="cs-CZ" dirty="0" smtClean="0"/>
              <a:t>cloud využívaný komunitou - spolupracující firmy, projekt apod.</a:t>
            </a:r>
          </a:p>
          <a:p>
            <a:pPr lvl="3"/>
            <a:endParaRPr lang="en-US" b="1" dirty="0" smtClean="0"/>
          </a:p>
          <a:p>
            <a:r>
              <a:rPr lang="cs-CZ" b="1" dirty="0" smtClean="0"/>
              <a:t>Hybridní cloud</a:t>
            </a:r>
            <a:r>
              <a:rPr lang="cs-CZ" dirty="0" smtClean="0"/>
              <a:t> (Hybrid cloud)</a:t>
            </a:r>
            <a:endParaRPr lang="en-US" dirty="0" smtClean="0"/>
          </a:p>
          <a:p>
            <a:pPr lvl="1"/>
            <a:r>
              <a:rPr lang="cs-CZ" dirty="0" smtClean="0"/>
              <a:t>cloud složený z více různých cloudů, např. několika veřejných a soukromého</a:t>
            </a:r>
          </a:p>
          <a:p>
            <a:pPr lvl="1"/>
            <a:r>
              <a:rPr lang="cs-CZ" dirty="0" smtClean="0"/>
              <a:t>cloud interoperability - Sky Computing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Web Sites</a:t>
            </a:r>
            <a:endParaRPr lang="cs-CZ" dirty="0"/>
          </a:p>
        </p:txBody>
      </p:sp>
      <p:sp>
        <p:nvSpPr>
          <p:cNvPr id="4" name="Content Placeholder 4"/>
          <p:cNvSpPr>
            <a:spLocks noGrp="1"/>
          </p:cNvSpPr>
          <p:nvPr>
            <p:ph sz="quarter" idx="13"/>
          </p:nvPr>
        </p:nvSpPr>
        <p:spPr>
          <a:xfrm>
            <a:off x="107504" y="548680"/>
            <a:ext cx="8928992" cy="6195674"/>
          </a:xfrm>
        </p:spPr>
        <p:txBody>
          <a:bodyPr anchor="t">
            <a:normAutofit/>
          </a:bodyPr>
          <a:lstStyle/>
          <a:p>
            <a:r>
              <a:rPr lang="cs-CZ" b="1" dirty="0" smtClean="0"/>
              <a:t>Web Sites</a:t>
            </a:r>
            <a:r>
              <a:rPr lang="en-US" b="1" dirty="0" smtClean="0"/>
              <a:t> / Web Apps</a:t>
            </a:r>
            <a:endParaRPr lang="cs-CZ" dirty="0" smtClean="0"/>
          </a:p>
          <a:p>
            <a:pPr lvl="1"/>
            <a:r>
              <a:rPr lang="cs-CZ" dirty="0" smtClean="0"/>
              <a:t>Platform-as-a-Service, PaaS</a:t>
            </a:r>
          </a:p>
          <a:p>
            <a:pPr lvl="2"/>
            <a:r>
              <a:rPr lang="cs-CZ" dirty="0" smtClean="0"/>
              <a:t>předkonfigurované instalace</a:t>
            </a:r>
          </a:p>
          <a:p>
            <a:pPr lvl="2"/>
            <a:r>
              <a:rPr lang="cs-CZ" dirty="0" smtClean="0"/>
              <a:t>kompletní framework - OS, db, web server, knihovny, ...</a:t>
            </a:r>
          </a:p>
          <a:p>
            <a:pPr lvl="2"/>
            <a:r>
              <a:rPr lang="cs-CZ" dirty="0" smtClean="0"/>
              <a:t>administrace, aktualizace a údržba komponent</a:t>
            </a:r>
          </a:p>
          <a:p>
            <a:pPr lvl="2"/>
            <a:r>
              <a:rPr lang="cs-CZ" dirty="0" smtClean="0"/>
              <a:t>vývojář jen nakopíruje html/php/js/...</a:t>
            </a:r>
          </a:p>
          <a:p>
            <a:pPr lvl="1"/>
            <a:r>
              <a:rPr lang="cs-CZ" dirty="0" smtClean="0"/>
              <a:t>dynamické přidávání instancí, load balancing</a:t>
            </a:r>
          </a:p>
          <a:p>
            <a:pPr lvl="2"/>
            <a:r>
              <a:rPr lang="en-US" dirty="0" smtClean="0"/>
              <a:t>automat</a:t>
            </a:r>
            <a:r>
              <a:rPr lang="cs-CZ" dirty="0" smtClean="0"/>
              <a:t>ické škálování - dle rozvrhu</a:t>
            </a:r>
            <a:r>
              <a:rPr lang="en-US" dirty="0" smtClean="0"/>
              <a:t>, </a:t>
            </a:r>
            <a:r>
              <a:rPr lang="cs-CZ" dirty="0" smtClean="0"/>
              <a:t>používání</a:t>
            </a:r>
            <a:r>
              <a:rPr lang="en-US" dirty="0" smtClean="0"/>
              <a:t>, </a:t>
            </a:r>
            <a:r>
              <a:rPr lang="cs-CZ" dirty="0" smtClean="0"/>
              <a:t>nebo dosažením kvót</a:t>
            </a:r>
          </a:p>
          <a:p>
            <a:pPr lvl="1"/>
            <a:r>
              <a:rPr lang="cs-CZ" dirty="0" smtClean="0"/>
              <a:t>různé úrovně izolace</a:t>
            </a:r>
          </a:p>
          <a:p>
            <a:pPr lvl="2"/>
            <a:r>
              <a:rPr lang="cs-CZ" dirty="0" smtClean="0"/>
              <a:t>shared / private VM</a:t>
            </a:r>
          </a:p>
          <a:p>
            <a:pPr lvl="1"/>
            <a:r>
              <a:rPr lang="cs-CZ" dirty="0" smtClean="0"/>
              <a:t>různé frameworky, jazyky a db</a:t>
            </a:r>
          </a:p>
          <a:p>
            <a:pPr lvl="2"/>
            <a:r>
              <a:rPr lang="en-US" dirty="0" smtClean="0"/>
              <a:t>JAVA, </a:t>
            </a:r>
            <a:r>
              <a:rPr lang="cs-CZ" dirty="0" smtClean="0"/>
              <a:t>.Net, PHP, Node.js, </a:t>
            </a:r>
            <a:r>
              <a:rPr lang="en-US" dirty="0"/>
              <a:t>*</a:t>
            </a:r>
            <a:r>
              <a:rPr lang="cs-CZ" dirty="0" smtClean="0"/>
              <a:t>-SQL</a:t>
            </a:r>
          </a:p>
          <a:p>
            <a:pPr lvl="2"/>
            <a:r>
              <a:rPr lang="cs-CZ" dirty="0" smtClean="0"/>
              <a:t>Joomla, Drupal, WordPress, ...</a:t>
            </a:r>
            <a:endParaRPr lang="en-US" dirty="0" smtClean="0"/>
          </a:p>
          <a:p>
            <a:pPr lvl="1"/>
            <a:r>
              <a:rPr lang="en-US" dirty="0" err="1" smtClean="0"/>
              <a:t>WebJobs</a:t>
            </a:r>
            <a:endParaRPr lang="en-US" dirty="0" smtClean="0"/>
          </a:p>
          <a:p>
            <a:pPr lvl="2"/>
            <a:r>
              <a:rPr lang="en-US" dirty="0" smtClean="0"/>
              <a:t>b</a:t>
            </a:r>
            <a:r>
              <a:rPr lang="cs-CZ" dirty="0" smtClean="0"/>
              <a:t>ěh </a:t>
            </a:r>
            <a:r>
              <a:rPr lang="en-US" dirty="0" smtClean="0"/>
              <a:t>script</a:t>
            </a:r>
            <a:r>
              <a:rPr lang="cs-CZ" dirty="0" smtClean="0"/>
              <a:t>ů / jobů</a:t>
            </a:r>
          </a:p>
          <a:p>
            <a:pPr lvl="2"/>
            <a:r>
              <a:rPr lang="en-US" dirty="0" smtClean="0"/>
              <a:t>on demand / nep</a:t>
            </a:r>
            <a:r>
              <a:rPr lang="cs-CZ" dirty="0" smtClean="0"/>
              <a:t>řetržitě / schedule</a:t>
            </a:r>
            <a:endParaRPr lang="en-US" dirty="0" smtClean="0"/>
          </a:p>
          <a:p>
            <a:pPr lvl="2"/>
            <a:r>
              <a:rPr lang="cs-CZ" dirty="0" smtClean="0"/>
              <a:t>fronty, plánovač</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0032" y="3573898"/>
            <a:ext cx="4199955" cy="3170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28880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a:xfrm>
            <a:off x="107504" y="548680"/>
            <a:ext cx="8928992" cy="6192688"/>
          </a:xfrm>
        </p:spPr>
        <p:txBody>
          <a:bodyPr anchor="t">
            <a:normAutofit/>
          </a:bodyPr>
          <a:lstStyle/>
          <a:p>
            <a:pPr marL="0" indent="0" algn="ctr">
              <a:buNone/>
            </a:pPr>
            <a:endParaRPr lang="en-US" sz="4400" dirty="0" smtClean="0"/>
          </a:p>
          <a:p>
            <a:pPr marL="0" indent="0" algn="ctr">
              <a:buNone/>
            </a:pPr>
            <a:r>
              <a:rPr lang="en-US" sz="4400" dirty="0" smtClean="0"/>
              <a:t>5</a:t>
            </a:r>
            <a:r>
              <a:rPr lang="cs-CZ" sz="4400" dirty="0" smtClean="0"/>
              <a:t>. </a:t>
            </a:r>
            <a:r>
              <a:rPr lang="en-US" sz="4400" dirty="0" smtClean="0"/>
              <a:t>C</a:t>
            </a:r>
            <a:r>
              <a:rPr lang="cs-CZ" sz="4400" dirty="0" smtClean="0"/>
              <a:t>loud </a:t>
            </a:r>
            <a:r>
              <a:rPr lang="en-US" sz="4400" dirty="0" smtClean="0"/>
              <a:t>platforms</a:t>
            </a:r>
            <a:endParaRPr lang="cs-CZ" sz="4400" dirty="0" smtClean="0"/>
          </a:p>
          <a:p>
            <a:pPr marL="0" indent="0" algn="ctr">
              <a:buNone/>
            </a:pPr>
            <a:endParaRPr lang="en-US" dirty="0" smtClean="0"/>
          </a:p>
          <a:p>
            <a:pPr marL="0" indent="0" algn="ctr">
              <a:buNone/>
            </a:pPr>
            <a:r>
              <a:rPr lang="cs-CZ" dirty="0" smtClean="0"/>
              <a:t> </a:t>
            </a:r>
            <a:endParaRPr lang="en-US" dirty="0"/>
          </a:p>
          <a:p>
            <a:pPr marL="0" indent="0" algn="ctr">
              <a:buNone/>
            </a:pPr>
            <a:endParaRPr lang="en-US" dirty="0"/>
          </a:p>
          <a:p>
            <a:pPr marL="2142900" indent="-342900"/>
            <a:r>
              <a:rPr lang="en-US" dirty="0" smtClean="0"/>
              <a:t>Microsoft Azure</a:t>
            </a:r>
          </a:p>
          <a:p>
            <a:pPr marL="2142900" indent="-342900"/>
            <a:r>
              <a:rPr lang="en-US" dirty="0" smtClean="0"/>
              <a:t>Google Cloud Platform</a:t>
            </a:r>
            <a:endParaRPr lang="cs-CZ" dirty="0" smtClean="0"/>
          </a:p>
          <a:p>
            <a:pPr marL="2142900" indent="-342900"/>
            <a:r>
              <a:rPr lang="en-US" dirty="0" smtClean="0"/>
              <a:t>Amazon Web Services</a:t>
            </a:r>
          </a:p>
          <a:p>
            <a:pPr marL="2142900" indent="-342900"/>
            <a:r>
              <a:rPr lang="en-US" dirty="0" smtClean="0"/>
              <a:t>IBM </a:t>
            </a:r>
            <a:r>
              <a:rPr lang="en-US" dirty="0" err="1" smtClean="0"/>
              <a:t>BlueMix</a:t>
            </a:r>
            <a:endParaRPr lang="en-US" dirty="0" smtClean="0"/>
          </a:p>
          <a:p>
            <a:pPr marL="2142900" indent="-342900"/>
            <a:r>
              <a:rPr lang="en-US" dirty="0" smtClean="0"/>
              <a:t>OpenStack</a:t>
            </a:r>
          </a:p>
          <a:p>
            <a:pPr marL="2142900" indent="-342900"/>
            <a:r>
              <a:rPr lang="en-US" dirty="0" smtClean="0"/>
              <a:t>...</a:t>
            </a:r>
          </a:p>
          <a:p>
            <a:pPr marL="1800000" indent="0">
              <a:buNone/>
            </a:pPr>
            <a:endParaRPr lang="en-US" dirty="0" smtClean="0"/>
          </a:p>
        </p:txBody>
      </p:sp>
    </p:spTree>
    <p:extLst>
      <p:ext uri="{BB962C8B-B14F-4D97-AF65-F5344CB8AC3E}">
        <p14:creationId xmlns:p14="http://schemas.microsoft.com/office/powerpoint/2010/main" val="225659058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Microsoft Azure</a:t>
            </a:r>
            <a:endParaRPr lang="en-US" dirty="0"/>
          </a:p>
        </p:txBody>
      </p:sp>
      <p:pic>
        <p:nvPicPr>
          <p:cNvPr id="4" name="Picture 3"/>
          <p:cNvPicPr>
            <a:picLocks noChangeAspect="1"/>
          </p:cNvPicPr>
          <p:nvPr/>
        </p:nvPicPr>
        <p:blipFill>
          <a:blip r:embed="rId3"/>
          <a:stretch>
            <a:fillRect/>
          </a:stretch>
        </p:blipFill>
        <p:spPr>
          <a:xfrm>
            <a:off x="383804" y="4360988"/>
            <a:ext cx="2614395" cy="1418536"/>
          </a:xfrm>
          <a:prstGeom prst="rect">
            <a:avLst/>
          </a:prstGeom>
        </p:spPr>
      </p:pic>
      <p:pic>
        <p:nvPicPr>
          <p:cNvPr id="5" name="Picture 4"/>
          <p:cNvPicPr>
            <a:picLocks noChangeAspect="1"/>
          </p:cNvPicPr>
          <p:nvPr/>
        </p:nvPicPr>
        <p:blipFill>
          <a:blip r:embed="rId4"/>
          <a:stretch>
            <a:fillRect/>
          </a:stretch>
        </p:blipFill>
        <p:spPr>
          <a:xfrm>
            <a:off x="389430" y="2458518"/>
            <a:ext cx="2577282" cy="1826778"/>
          </a:xfrm>
          <a:prstGeom prst="rect">
            <a:avLst/>
          </a:prstGeom>
        </p:spPr>
      </p:pic>
      <p:pic>
        <p:nvPicPr>
          <p:cNvPr id="6" name="Picture 5"/>
          <p:cNvPicPr>
            <a:picLocks noChangeAspect="1"/>
          </p:cNvPicPr>
          <p:nvPr/>
        </p:nvPicPr>
        <p:blipFill>
          <a:blip r:embed="rId5"/>
          <a:stretch>
            <a:fillRect/>
          </a:stretch>
        </p:blipFill>
        <p:spPr>
          <a:xfrm>
            <a:off x="383804" y="568420"/>
            <a:ext cx="2560788" cy="1814406"/>
          </a:xfrm>
          <a:prstGeom prst="rect">
            <a:avLst/>
          </a:prstGeom>
        </p:spPr>
      </p:pic>
      <p:pic>
        <p:nvPicPr>
          <p:cNvPr id="7" name="Picture 6"/>
          <p:cNvPicPr>
            <a:picLocks noChangeAspect="1"/>
          </p:cNvPicPr>
          <p:nvPr/>
        </p:nvPicPr>
        <p:blipFill rotWithShape="1">
          <a:blip r:embed="rId6"/>
          <a:srcRect b="7848"/>
          <a:stretch/>
        </p:blipFill>
        <p:spPr>
          <a:xfrm>
            <a:off x="179512" y="6027867"/>
            <a:ext cx="8878221" cy="604209"/>
          </a:xfrm>
          <a:prstGeom prst="rect">
            <a:avLst/>
          </a:prstGeom>
        </p:spPr>
      </p:pic>
      <p:pic>
        <p:nvPicPr>
          <p:cNvPr id="8" name="Picture 7"/>
          <p:cNvPicPr>
            <a:picLocks noChangeAspect="1"/>
          </p:cNvPicPr>
          <p:nvPr/>
        </p:nvPicPr>
        <p:blipFill>
          <a:blip r:embed="rId7"/>
          <a:stretch>
            <a:fillRect/>
          </a:stretch>
        </p:blipFill>
        <p:spPr>
          <a:xfrm>
            <a:off x="6064120" y="568420"/>
            <a:ext cx="2560788" cy="1814406"/>
          </a:xfrm>
          <a:prstGeom prst="rect">
            <a:avLst/>
          </a:prstGeom>
        </p:spPr>
      </p:pic>
      <p:pic>
        <p:nvPicPr>
          <p:cNvPr id="9" name="Picture 8"/>
          <p:cNvPicPr>
            <a:picLocks noChangeAspect="1"/>
          </p:cNvPicPr>
          <p:nvPr/>
        </p:nvPicPr>
        <p:blipFill>
          <a:blip r:embed="rId8"/>
          <a:stretch>
            <a:fillRect/>
          </a:stretch>
        </p:blipFill>
        <p:spPr>
          <a:xfrm>
            <a:off x="6010513" y="2465832"/>
            <a:ext cx="2614395" cy="1439155"/>
          </a:xfrm>
          <a:prstGeom prst="rect">
            <a:avLst/>
          </a:prstGeom>
        </p:spPr>
      </p:pic>
      <p:pic>
        <p:nvPicPr>
          <p:cNvPr id="10" name="Picture 9"/>
          <p:cNvPicPr>
            <a:picLocks noChangeAspect="1"/>
          </p:cNvPicPr>
          <p:nvPr/>
        </p:nvPicPr>
        <p:blipFill>
          <a:blip r:embed="rId9"/>
          <a:stretch>
            <a:fillRect/>
          </a:stretch>
        </p:blipFill>
        <p:spPr>
          <a:xfrm>
            <a:off x="6076491" y="3987994"/>
            <a:ext cx="2548417" cy="1830902"/>
          </a:xfrm>
          <a:prstGeom prst="rect">
            <a:avLst/>
          </a:prstGeom>
        </p:spPr>
      </p:pic>
      <p:pic>
        <p:nvPicPr>
          <p:cNvPr id="11" name="Picture 10"/>
          <p:cNvPicPr>
            <a:picLocks noChangeAspect="1"/>
          </p:cNvPicPr>
          <p:nvPr/>
        </p:nvPicPr>
        <p:blipFill>
          <a:blip r:embed="rId10"/>
          <a:stretch>
            <a:fillRect/>
          </a:stretch>
        </p:blipFill>
        <p:spPr>
          <a:xfrm>
            <a:off x="3217777" y="567137"/>
            <a:ext cx="2573158" cy="1847395"/>
          </a:xfrm>
          <a:prstGeom prst="rect">
            <a:avLst/>
          </a:prstGeom>
        </p:spPr>
      </p:pic>
      <p:pic>
        <p:nvPicPr>
          <p:cNvPr id="12" name="Picture 11"/>
          <p:cNvPicPr>
            <a:picLocks noChangeAspect="1"/>
          </p:cNvPicPr>
          <p:nvPr/>
        </p:nvPicPr>
        <p:blipFill>
          <a:blip r:embed="rId11"/>
          <a:stretch>
            <a:fillRect/>
          </a:stretch>
        </p:blipFill>
        <p:spPr>
          <a:xfrm>
            <a:off x="3226024" y="2433672"/>
            <a:ext cx="2564911" cy="1463897"/>
          </a:xfrm>
          <a:prstGeom prst="rect">
            <a:avLst/>
          </a:prstGeom>
        </p:spPr>
      </p:pic>
      <p:pic>
        <p:nvPicPr>
          <p:cNvPr id="13" name="Picture 12"/>
          <p:cNvPicPr>
            <a:picLocks noChangeAspect="1"/>
          </p:cNvPicPr>
          <p:nvPr/>
        </p:nvPicPr>
        <p:blipFill>
          <a:blip r:embed="rId12"/>
          <a:stretch>
            <a:fillRect/>
          </a:stretch>
        </p:blipFill>
        <p:spPr>
          <a:xfrm>
            <a:off x="3226024" y="3967376"/>
            <a:ext cx="2581406" cy="1851520"/>
          </a:xfrm>
          <a:prstGeom prst="rect">
            <a:avLst/>
          </a:prstGeom>
        </p:spPr>
      </p:pic>
    </p:spTree>
    <p:extLst>
      <p:ext uri="{BB962C8B-B14F-4D97-AF65-F5344CB8AC3E}">
        <p14:creationId xmlns:p14="http://schemas.microsoft.com/office/powerpoint/2010/main" val="256982904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Microsoft Azure</a:t>
            </a:r>
            <a:endParaRPr lang="en-US" dirty="0"/>
          </a:p>
        </p:txBody>
      </p:sp>
      <p:sp>
        <p:nvSpPr>
          <p:cNvPr id="5" name="Content Placeholder 4"/>
          <p:cNvSpPr>
            <a:spLocks noGrp="1"/>
          </p:cNvSpPr>
          <p:nvPr>
            <p:ph sz="quarter" idx="13"/>
          </p:nvPr>
        </p:nvSpPr>
        <p:spPr>
          <a:xfrm>
            <a:off x="107504" y="476672"/>
            <a:ext cx="4464496" cy="6264696"/>
          </a:xfrm>
        </p:spPr>
        <p:txBody>
          <a:bodyPr anchor="t">
            <a:noAutofit/>
          </a:bodyPr>
          <a:lstStyle/>
          <a:p>
            <a:pPr marL="0" indent="0">
              <a:spcBef>
                <a:spcPts val="0"/>
              </a:spcBef>
              <a:buNone/>
            </a:pPr>
            <a:r>
              <a:rPr lang="en-US" sz="880" b="1" dirty="0" smtClean="0">
                <a:solidFill>
                  <a:srgbClr val="0070C0"/>
                </a:solidFill>
              </a:rPr>
              <a:t>Virtual Machines </a:t>
            </a:r>
            <a:r>
              <a:rPr lang="en-US" sz="880" dirty="0" smtClean="0">
                <a:solidFill>
                  <a:schemeClr val="tx1"/>
                </a:solidFill>
              </a:rPr>
              <a:t>- Provision Windows and Linux virtual machines in minutes</a:t>
            </a:r>
          </a:p>
          <a:p>
            <a:pPr marL="0" indent="0">
              <a:spcBef>
                <a:spcPts val="0"/>
              </a:spcBef>
              <a:buNone/>
            </a:pPr>
            <a:r>
              <a:rPr lang="en-US" sz="880" b="1" dirty="0">
                <a:solidFill>
                  <a:srgbClr val="0070C0"/>
                </a:solidFill>
              </a:rPr>
              <a:t>App Service </a:t>
            </a:r>
            <a:r>
              <a:rPr lang="en-US" sz="880" dirty="0">
                <a:solidFill>
                  <a:schemeClr val="tx1"/>
                </a:solidFill>
              </a:rPr>
              <a:t>- Create web and mobile apps for any platform and any device</a:t>
            </a:r>
          </a:p>
          <a:p>
            <a:pPr marL="0" indent="0">
              <a:spcBef>
                <a:spcPts val="0"/>
              </a:spcBef>
              <a:buNone/>
            </a:pPr>
            <a:r>
              <a:rPr lang="en-US" sz="880" b="1" dirty="0">
                <a:solidFill>
                  <a:srgbClr val="0070C0"/>
                </a:solidFill>
              </a:rPr>
              <a:t>SQL Database </a:t>
            </a:r>
            <a:r>
              <a:rPr lang="en-US" sz="880" dirty="0">
                <a:solidFill>
                  <a:schemeClr val="tx1"/>
                </a:solidFill>
              </a:rPr>
              <a:t>- Managed relational SQL Database-as-a-service</a:t>
            </a:r>
          </a:p>
          <a:p>
            <a:pPr marL="0" indent="0">
              <a:spcBef>
                <a:spcPts val="0"/>
              </a:spcBef>
              <a:buNone/>
            </a:pPr>
            <a:r>
              <a:rPr lang="en-US" sz="880" b="1" dirty="0">
                <a:solidFill>
                  <a:srgbClr val="0070C0"/>
                </a:solidFill>
              </a:rPr>
              <a:t>Storage </a:t>
            </a:r>
            <a:r>
              <a:rPr lang="en-US" sz="880" dirty="0">
                <a:solidFill>
                  <a:schemeClr val="tx1"/>
                </a:solidFill>
              </a:rPr>
              <a:t>- Durable, highly available, and massively scalable cloud storage</a:t>
            </a:r>
          </a:p>
          <a:p>
            <a:pPr marL="0" indent="0">
              <a:spcBef>
                <a:spcPts val="0"/>
              </a:spcBef>
              <a:buNone/>
            </a:pPr>
            <a:r>
              <a:rPr lang="en-US" sz="880" b="1" dirty="0">
                <a:solidFill>
                  <a:srgbClr val="0070C0"/>
                </a:solidFill>
              </a:rPr>
              <a:t>Cloud Services </a:t>
            </a:r>
            <a:r>
              <a:rPr lang="en-US" sz="880" dirty="0">
                <a:solidFill>
                  <a:schemeClr val="tx1"/>
                </a:solidFill>
              </a:rPr>
              <a:t>- Create highly available, infinitely scalable cloud applications and APIs</a:t>
            </a:r>
          </a:p>
          <a:p>
            <a:pPr marL="0" indent="0">
              <a:spcBef>
                <a:spcPts val="0"/>
              </a:spcBef>
              <a:buNone/>
            </a:pPr>
            <a:r>
              <a:rPr lang="en-US" sz="880" b="1" dirty="0" err="1">
                <a:solidFill>
                  <a:srgbClr val="0070C0"/>
                </a:solidFill>
              </a:rPr>
              <a:t>DocumentDB</a:t>
            </a:r>
            <a:r>
              <a:rPr lang="en-US" sz="880" dirty="0">
                <a:solidFill>
                  <a:schemeClr val="tx1"/>
                </a:solidFill>
              </a:rPr>
              <a:t> - Managed NoSQL document database-as-a-service</a:t>
            </a:r>
          </a:p>
          <a:p>
            <a:pPr marL="0" indent="0">
              <a:spcBef>
                <a:spcPts val="0"/>
              </a:spcBef>
              <a:buNone/>
            </a:pPr>
            <a:r>
              <a:rPr lang="en-US" sz="880" b="1" dirty="0">
                <a:solidFill>
                  <a:srgbClr val="0070C0"/>
                </a:solidFill>
              </a:rPr>
              <a:t>Azure Active Directory </a:t>
            </a:r>
            <a:r>
              <a:rPr lang="en-US" sz="880" dirty="0">
                <a:solidFill>
                  <a:schemeClr val="tx1"/>
                </a:solidFill>
              </a:rPr>
              <a:t>- Synchronize on-premises directories and enable single sign-on</a:t>
            </a:r>
          </a:p>
          <a:p>
            <a:pPr marL="0" indent="0">
              <a:spcBef>
                <a:spcPts val="0"/>
              </a:spcBef>
              <a:buNone/>
            </a:pPr>
            <a:r>
              <a:rPr lang="en-US" sz="880" b="1" dirty="0">
                <a:solidFill>
                  <a:srgbClr val="0070C0"/>
                </a:solidFill>
              </a:rPr>
              <a:t>Backup</a:t>
            </a:r>
            <a:r>
              <a:rPr lang="en-US" sz="880" dirty="0">
                <a:solidFill>
                  <a:schemeClr val="tx1"/>
                </a:solidFill>
              </a:rPr>
              <a:t> - Simple and reliable server backup to the cloud</a:t>
            </a:r>
          </a:p>
          <a:p>
            <a:pPr marL="0" indent="0">
              <a:spcBef>
                <a:spcPts val="0"/>
              </a:spcBef>
              <a:buNone/>
            </a:pPr>
            <a:r>
              <a:rPr lang="en-US" sz="880" b="1" dirty="0">
                <a:solidFill>
                  <a:srgbClr val="0070C0"/>
                </a:solidFill>
              </a:rPr>
              <a:t>HDInsight</a:t>
            </a:r>
            <a:r>
              <a:rPr lang="en-US" sz="880" dirty="0">
                <a:solidFill>
                  <a:schemeClr val="tx1"/>
                </a:solidFill>
              </a:rPr>
              <a:t> - Provision cloud Hadoop, Spark, R Server, </a:t>
            </a:r>
            <a:r>
              <a:rPr lang="en-US" sz="880" dirty="0" err="1">
                <a:solidFill>
                  <a:schemeClr val="tx1"/>
                </a:solidFill>
              </a:rPr>
              <a:t>HBase</a:t>
            </a:r>
            <a:r>
              <a:rPr lang="en-US" sz="880" dirty="0">
                <a:solidFill>
                  <a:schemeClr val="tx1"/>
                </a:solidFill>
              </a:rPr>
              <a:t>, and Storm clusters</a:t>
            </a:r>
          </a:p>
          <a:p>
            <a:pPr marL="0" indent="0">
              <a:spcBef>
                <a:spcPts val="0"/>
              </a:spcBef>
              <a:buNone/>
            </a:pPr>
            <a:r>
              <a:rPr lang="en-US" sz="880" b="1" dirty="0">
                <a:solidFill>
                  <a:srgbClr val="0070C0"/>
                </a:solidFill>
              </a:rPr>
              <a:t>RemoteApp </a:t>
            </a:r>
            <a:r>
              <a:rPr lang="en-US" sz="880" dirty="0">
                <a:solidFill>
                  <a:schemeClr val="tx1"/>
                </a:solidFill>
              </a:rPr>
              <a:t>- Deploy Windows client apps in the cloud, run on any device</a:t>
            </a:r>
          </a:p>
          <a:p>
            <a:pPr marL="0" indent="0">
              <a:spcBef>
                <a:spcPts val="0"/>
              </a:spcBef>
              <a:buNone/>
            </a:pPr>
            <a:r>
              <a:rPr lang="en-US" sz="880" b="1" dirty="0">
                <a:solidFill>
                  <a:srgbClr val="0070C0"/>
                </a:solidFill>
              </a:rPr>
              <a:t>Batch</a:t>
            </a:r>
            <a:r>
              <a:rPr lang="en-US" sz="880" dirty="0">
                <a:solidFill>
                  <a:schemeClr val="tx1"/>
                </a:solidFill>
              </a:rPr>
              <a:t> - Run large-scale parallel and batch compute jobs</a:t>
            </a:r>
          </a:p>
          <a:p>
            <a:pPr marL="0" indent="0">
              <a:spcBef>
                <a:spcPts val="0"/>
              </a:spcBef>
              <a:buNone/>
            </a:pPr>
            <a:r>
              <a:rPr lang="en-US" sz="880" b="1" dirty="0" err="1">
                <a:solidFill>
                  <a:srgbClr val="0070C0"/>
                </a:solidFill>
              </a:rPr>
              <a:t>StorSimple</a:t>
            </a:r>
            <a:r>
              <a:rPr lang="en-US" sz="880" dirty="0">
                <a:solidFill>
                  <a:schemeClr val="tx1"/>
                </a:solidFill>
              </a:rPr>
              <a:t> - Hybrid cloud storage for enterprises, reduces costs and improves data </a:t>
            </a:r>
            <a:r>
              <a:rPr lang="en-US" sz="880" dirty="0" smtClean="0">
                <a:solidFill>
                  <a:schemeClr val="tx1"/>
                </a:solidFill>
              </a:rPr>
              <a:t>security</a:t>
            </a:r>
            <a:endParaRPr lang="en-US" sz="880" dirty="0">
              <a:solidFill>
                <a:schemeClr val="tx1"/>
              </a:solidFill>
            </a:endParaRPr>
          </a:p>
          <a:p>
            <a:pPr marL="0" indent="0">
              <a:spcBef>
                <a:spcPts val="0"/>
              </a:spcBef>
              <a:buNone/>
            </a:pPr>
            <a:r>
              <a:rPr lang="en-US" sz="880" b="1" dirty="0">
                <a:solidFill>
                  <a:srgbClr val="0070C0"/>
                </a:solidFill>
              </a:rPr>
              <a:t>Visual Studio Team Services </a:t>
            </a:r>
            <a:r>
              <a:rPr lang="en-US" sz="880" dirty="0">
                <a:solidFill>
                  <a:schemeClr val="tx1"/>
                </a:solidFill>
              </a:rPr>
              <a:t>- Services for teams to share code, track work, and ship software</a:t>
            </a:r>
          </a:p>
          <a:p>
            <a:pPr marL="0" indent="0">
              <a:spcBef>
                <a:spcPts val="0"/>
              </a:spcBef>
              <a:buNone/>
            </a:pPr>
            <a:r>
              <a:rPr lang="en-US" sz="880" b="1" dirty="0">
                <a:solidFill>
                  <a:srgbClr val="0070C0"/>
                </a:solidFill>
              </a:rPr>
              <a:t>API Management </a:t>
            </a:r>
            <a:r>
              <a:rPr lang="en-US" sz="880" dirty="0">
                <a:solidFill>
                  <a:schemeClr val="tx1"/>
                </a:solidFill>
              </a:rPr>
              <a:t>- Publish APIs to developers, partners and employees securely and at scale</a:t>
            </a:r>
          </a:p>
          <a:p>
            <a:pPr marL="0" indent="0">
              <a:spcBef>
                <a:spcPts val="0"/>
              </a:spcBef>
              <a:buNone/>
            </a:pPr>
            <a:r>
              <a:rPr lang="en-US" sz="880" b="1" dirty="0">
                <a:solidFill>
                  <a:srgbClr val="0070C0"/>
                </a:solidFill>
              </a:rPr>
              <a:t>Azure </a:t>
            </a:r>
            <a:r>
              <a:rPr lang="en-US" sz="880" b="1" dirty="0" err="1">
                <a:solidFill>
                  <a:srgbClr val="0070C0"/>
                </a:solidFill>
              </a:rPr>
              <a:t>IoT</a:t>
            </a:r>
            <a:r>
              <a:rPr lang="en-US" sz="880" b="1" dirty="0">
                <a:solidFill>
                  <a:srgbClr val="0070C0"/>
                </a:solidFill>
              </a:rPr>
              <a:t> Hub </a:t>
            </a:r>
            <a:r>
              <a:rPr lang="en-US" sz="880" dirty="0">
                <a:solidFill>
                  <a:schemeClr val="tx1"/>
                </a:solidFill>
              </a:rPr>
              <a:t>- Connect, monitor, and control millions of </a:t>
            </a:r>
            <a:r>
              <a:rPr lang="en-US" sz="880" dirty="0" err="1">
                <a:solidFill>
                  <a:schemeClr val="tx1"/>
                </a:solidFill>
              </a:rPr>
              <a:t>IoT</a:t>
            </a:r>
            <a:r>
              <a:rPr lang="en-US" sz="880" dirty="0">
                <a:solidFill>
                  <a:schemeClr val="tx1"/>
                </a:solidFill>
              </a:rPr>
              <a:t> assets</a:t>
            </a:r>
          </a:p>
          <a:p>
            <a:pPr marL="0" indent="0">
              <a:spcBef>
                <a:spcPts val="0"/>
              </a:spcBef>
              <a:buNone/>
            </a:pPr>
            <a:r>
              <a:rPr lang="en-US" sz="880" b="1" dirty="0">
                <a:solidFill>
                  <a:srgbClr val="0070C0"/>
                </a:solidFill>
              </a:rPr>
              <a:t>CDN</a:t>
            </a:r>
            <a:r>
              <a:rPr lang="en-US" sz="880" dirty="0">
                <a:solidFill>
                  <a:schemeClr val="tx1"/>
                </a:solidFill>
              </a:rPr>
              <a:t> - Deliver content to end-users through a robust network of global data centers</a:t>
            </a:r>
          </a:p>
          <a:p>
            <a:pPr marL="0" indent="0">
              <a:spcBef>
                <a:spcPts val="0"/>
              </a:spcBef>
              <a:buNone/>
            </a:pPr>
            <a:r>
              <a:rPr lang="en-US" sz="880" b="1" dirty="0">
                <a:solidFill>
                  <a:srgbClr val="0070C0"/>
                </a:solidFill>
              </a:rPr>
              <a:t>ExpressRoute</a:t>
            </a:r>
            <a:r>
              <a:rPr lang="en-US" sz="880" dirty="0">
                <a:solidFill>
                  <a:schemeClr val="tx1"/>
                </a:solidFill>
              </a:rPr>
              <a:t> - Dedicated private network fiber connections to Azure</a:t>
            </a:r>
          </a:p>
          <a:p>
            <a:pPr marL="0" indent="0">
              <a:spcBef>
                <a:spcPts val="0"/>
              </a:spcBef>
              <a:buNone/>
            </a:pPr>
            <a:r>
              <a:rPr lang="en-US" sz="880" b="1" dirty="0">
                <a:solidFill>
                  <a:srgbClr val="0070C0"/>
                </a:solidFill>
              </a:rPr>
              <a:t>Site Recovery </a:t>
            </a:r>
            <a:r>
              <a:rPr lang="en-US" sz="880" dirty="0">
                <a:solidFill>
                  <a:schemeClr val="tx1"/>
                </a:solidFill>
              </a:rPr>
              <a:t>- Orchestrate protection and recovery of private clouds</a:t>
            </a:r>
          </a:p>
          <a:p>
            <a:pPr marL="0" indent="0">
              <a:spcBef>
                <a:spcPts val="0"/>
              </a:spcBef>
              <a:buNone/>
            </a:pPr>
            <a:r>
              <a:rPr lang="en-US" sz="880" b="1" dirty="0">
                <a:solidFill>
                  <a:srgbClr val="0070C0"/>
                </a:solidFill>
              </a:rPr>
              <a:t>Azure DNS </a:t>
            </a:r>
            <a:r>
              <a:rPr lang="en-US" sz="880" dirty="0">
                <a:solidFill>
                  <a:schemeClr val="tx1"/>
                </a:solidFill>
              </a:rPr>
              <a:t>- Host your DNS domain in Azure</a:t>
            </a:r>
          </a:p>
          <a:p>
            <a:pPr marL="0" indent="0">
              <a:spcBef>
                <a:spcPts val="0"/>
              </a:spcBef>
              <a:buNone/>
            </a:pPr>
            <a:r>
              <a:rPr lang="en-US" sz="880" b="1" dirty="0">
                <a:solidFill>
                  <a:srgbClr val="0070C0"/>
                </a:solidFill>
              </a:rPr>
              <a:t>Machine Learning </a:t>
            </a:r>
            <a:r>
              <a:rPr lang="en-US" sz="880" dirty="0">
                <a:solidFill>
                  <a:schemeClr val="tx1"/>
                </a:solidFill>
              </a:rPr>
              <a:t>- Powerful cloud-based predictive analytics</a:t>
            </a:r>
          </a:p>
          <a:p>
            <a:pPr marL="0" indent="0">
              <a:spcBef>
                <a:spcPts val="0"/>
              </a:spcBef>
              <a:buNone/>
            </a:pPr>
            <a:r>
              <a:rPr lang="en-US" sz="880" b="1" dirty="0">
                <a:solidFill>
                  <a:srgbClr val="0070C0"/>
                </a:solidFill>
              </a:rPr>
              <a:t>Service Fabric </a:t>
            </a:r>
            <a:r>
              <a:rPr lang="en-US" sz="880" dirty="0">
                <a:solidFill>
                  <a:schemeClr val="tx1"/>
                </a:solidFill>
              </a:rPr>
              <a:t>- Build and operate always-on, scalable, distributed applications</a:t>
            </a:r>
          </a:p>
          <a:p>
            <a:pPr marL="0" indent="0">
              <a:spcBef>
                <a:spcPts val="0"/>
              </a:spcBef>
              <a:buNone/>
            </a:pPr>
            <a:r>
              <a:rPr lang="en-US" sz="880" b="1" dirty="0">
                <a:solidFill>
                  <a:srgbClr val="0070C0"/>
                </a:solidFill>
              </a:rPr>
              <a:t>Multi-Factor Authentication </a:t>
            </a:r>
            <a:r>
              <a:rPr lang="en-US" sz="880" dirty="0">
                <a:solidFill>
                  <a:schemeClr val="tx1"/>
                </a:solidFill>
              </a:rPr>
              <a:t>- </a:t>
            </a:r>
            <a:r>
              <a:rPr lang="en-US" sz="880" dirty="0" smtClean="0">
                <a:solidFill>
                  <a:schemeClr val="tx1"/>
                </a:solidFill>
              </a:rPr>
              <a:t>Safe access </a:t>
            </a:r>
            <a:r>
              <a:rPr lang="en-US" sz="880" dirty="0">
                <a:solidFill>
                  <a:schemeClr val="tx1"/>
                </a:solidFill>
              </a:rPr>
              <a:t>to </a:t>
            </a:r>
            <a:r>
              <a:rPr lang="en-US" sz="880" dirty="0" smtClean="0">
                <a:solidFill>
                  <a:schemeClr val="tx1"/>
                </a:solidFill>
              </a:rPr>
              <a:t>data </a:t>
            </a:r>
            <a:r>
              <a:rPr lang="en-US" sz="880" dirty="0">
                <a:solidFill>
                  <a:schemeClr val="tx1"/>
                </a:solidFill>
              </a:rPr>
              <a:t>and </a:t>
            </a:r>
            <a:r>
              <a:rPr lang="en-US" sz="880" dirty="0" smtClean="0">
                <a:solidFill>
                  <a:schemeClr val="tx1"/>
                </a:solidFill>
              </a:rPr>
              <a:t>apps, extra </a:t>
            </a:r>
            <a:r>
              <a:rPr lang="en-US" sz="880" dirty="0">
                <a:solidFill>
                  <a:schemeClr val="tx1"/>
                </a:solidFill>
              </a:rPr>
              <a:t>level of </a:t>
            </a:r>
            <a:r>
              <a:rPr lang="en-US" sz="880" dirty="0" smtClean="0">
                <a:solidFill>
                  <a:schemeClr val="tx1"/>
                </a:solidFill>
              </a:rPr>
              <a:t>authentication</a:t>
            </a:r>
            <a:endParaRPr lang="en-US" sz="880" dirty="0">
              <a:solidFill>
                <a:schemeClr val="tx1"/>
              </a:solidFill>
            </a:endParaRPr>
          </a:p>
          <a:p>
            <a:pPr marL="0" indent="0">
              <a:spcBef>
                <a:spcPts val="0"/>
              </a:spcBef>
              <a:buNone/>
            </a:pPr>
            <a:r>
              <a:rPr lang="en-US" sz="880" b="1" dirty="0">
                <a:solidFill>
                  <a:srgbClr val="0070C0"/>
                </a:solidFill>
              </a:rPr>
              <a:t>Visual Studio Application Insights </a:t>
            </a:r>
            <a:r>
              <a:rPr lang="en-US" sz="880" dirty="0">
                <a:solidFill>
                  <a:schemeClr val="tx1"/>
                </a:solidFill>
              </a:rPr>
              <a:t>- </a:t>
            </a:r>
            <a:r>
              <a:rPr lang="en-US" sz="880" dirty="0" smtClean="0">
                <a:solidFill>
                  <a:schemeClr val="tx1"/>
                </a:solidFill>
              </a:rPr>
              <a:t>Detect </a:t>
            </a:r>
            <a:r>
              <a:rPr lang="en-US" sz="880" dirty="0">
                <a:solidFill>
                  <a:schemeClr val="tx1"/>
                </a:solidFill>
              </a:rPr>
              <a:t>and diagnose issues in your web apps and services</a:t>
            </a:r>
          </a:p>
          <a:p>
            <a:pPr marL="0" indent="0">
              <a:spcBef>
                <a:spcPts val="0"/>
              </a:spcBef>
              <a:buNone/>
            </a:pPr>
            <a:r>
              <a:rPr lang="en-US" sz="880" b="1" dirty="0">
                <a:solidFill>
                  <a:srgbClr val="0070C0"/>
                </a:solidFill>
              </a:rPr>
              <a:t>SQL Data Warehouse </a:t>
            </a:r>
            <a:r>
              <a:rPr lang="en-US" sz="880" dirty="0">
                <a:solidFill>
                  <a:schemeClr val="tx1"/>
                </a:solidFill>
              </a:rPr>
              <a:t>- Elastic data warehouse-as-a-service with enterprise-class features</a:t>
            </a:r>
          </a:p>
          <a:p>
            <a:pPr marL="0" indent="0">
              <a:spcBef>
                <a:spcPts val="0"/>
              </a:spcBef>
              <a:buNone/>
            </a:pPr>
            <a:r>
              <a:rPr lang="en-US" sz="880" b="1" dirty="0">
                <a:solidFill>
                  <a:srgbClr val="0070C0"/>
                </a:solidFill>
              </a:rPr>
              <a:t>Virtual Network </a:t>
            </a:r>
            <a:r>
              <a:rPr lang="en-US" sz="880" dirty="0">
                <a:solidFill>
                  <a:schemeClr val="tx1"/>
                </a:solidFill>
              </a:rPr>
              <a:t>- Provision private networks, optionally connect to on-premises datacenters</a:t>
            </a:r>
          </a:p>
          <a:p>
            <a:pPr marL="0" indent="0">
              <a:spcBef>
                <a:spcPts val="0"/>
              </a:spcBef>
              <a:buNone/>
            </a:pPr>
            <a:r>
              <a:rPr lang="en-US" sz="880" b="1" dirty="0">
                <a:solidFill>
                  <a:srgbClr val="0070C0"/>
                </a:solidFill>
              </a:rPr>
              <a:t>Media Services </a:t>
            </a:r>
            <a:r>
              <a:rPr lang="en-US" sz="880" dirty="0">
                <a:solidFill>
                  <a:schemeClr val="tx1"/>
                </a:solidFill>
              </a:rPr>
              <a:t>- Encode, store, and stream video and audio at scale</a:t>
            </a:r>
          </a:p>
          <a:p>
            <a:pPr marL="0" indent="0">
              <a:spcBef>
                <a:spcPts val="0"/>
              </a:spcBef>
              <a:buNone/>
            </a:pPr>
            <a:r>
              <a:rPr lang="en-US" sz="880" b="1" dirty="0">
                <a:solidFill>
                  <a:srgbClr val="0070C0"/>
                </a:solidFill>
              </a:rPr>
              <a:t>Stream Analytics </a:t>
            </a:r>
            <a:r>
              <a:rPr lang="en-US" sz="880" dirty="0">
                <a:solidFill>
                  <a:schemeClr val="tx1"/>
                </a:solidFill>
              </a:rPr>
              <a:t>- Real-time stream processing</a:t>
            </a:r>
          </a:p>
          <a:p>
            <a:pPr marL="0" indent="0">
              <a:spcBef>
                <a:spcPts val="0"/>
              </a:spcBef>
              <a:buNone/>
            </a:pPr>
            <a:r>
              <a:rPr lang="en-US" sz="880" b="1" dirty="0">
                <a:solidFill>
                  <a:srgbClr val="0070C0"/>
                </a:solidFill>
              </a:rPr>
              <a:t>Azure Active Directory Domain Services</a:t>
            </a:r>
            <a:r>
              <a:rPr lang="en-US" sz="880" b="1" dirty="0">
                <a:solidFill>
                  <a:schemeClr val="tx1"/>
                </a:solidFill>
              </a:rPr>
              <a:t> </a:t>
            </a:r>
            <a:r>
              <a:rPr lang="en-US" sz="880" dirty="0">
                <a:solidFill>
                  <a:schemeClr val="tx1"/>
                </a:solidFill>
              </a:rPr>
              <a:t>- Join Azure </a:t>
            </a:r>
            <a:r>
              <a:rPr lang="en-US" sz="880" dirty="0" smtClean="0">
                <a:solidFill>
                  <a:schemeClr val="tx1"/>
                </a:solidFill>
              </a:rPr>
              <a:t>VM to </a:t>
            </a:r>
            <a:r>
              <a:rPr lang="en-US" sz="880" dirty="0">
                <a:solidFill>
                  <a:schemeClr val="tx1"/>
                </a:solidFill>
              </a:rPr>
              <a:t>a domain </a:t>
            </a:r>
            <a:r>
              <a:rPr lang="en-US" sz="880" dirty="0" smtClean="0">
                <a:solidFill>
                  <a:schemeClr val="tx1"/>
                </a:solidFill>
              </a:rPr>
              <a:t>w/o domain </a:t>
            </a:r>
            <a:r>
              <a:rPr lang="en-US" sz="880" dirty="0">
                <a:solidFill>
                  <a:schemeClr val="tx1"/>
                </a:solidFill>
              </a:rPr>
              <a:t>controllers</a:t>
            </a:r>
          </a:p>
          <a:p>
            <a:pPr marL="0" indent="0">
              <a:spcBef>
                <a:spcPts val="0"/>
              </a:spcBef>
              <a:buNone/>
            </a:pPr>
            <a:r>
              <a:rPr lang="en-US" sz="880" b="1" dirty="0">
                <a:solidFill>
                  <a:srgbClr val="0070C0"/>
                </a:solidFill>
              </a:rPr>
              <a:t>Event Hubs </a:t>
            </a:r>
            <a:r>
              <a:rPr lang="en-US" sz="880" dirty="0">
                <a:solidFill>
                  <a:schemeClr val="tx1"/>
                </a:solidFill>
              </a:rPr>
              <a:t>- Ingest, persist, and process millions of events per second</a:t>
            </a:r>
          </a:p>
          <a:p>
            <a:pPr marL="0" indent="0">
              <a:spcBef>
                <a:spcPts val="0"/>
              </a:spcBef>
              <a:buNone/>
            </a:pPr>
            <a:r>
              <a:rPr lang="en-US" sz="880" b="1" dirty="0">
                <a:solidFill>
                  <a:srgbClr val="0070C0"/>
                </a:solidFill>
              </a:rPr>
              <a:t>Data Factory </a:t>
            </a:r>
            <a:r>
              <a:rPr lang="en-US" sz="880" dirty="0">
                <a:solidFill>
                  <a:schemeClr val="tx1"/>
                </a:solidFill>
              </a:rPr>
              <a:t>- Orchestrate and manage data transformation and movement</a:t>
            </a:r>
          </a:p>
          <a:p>
            <a:pPr marL="0" indent="0">
              <a:spcBef>
                <a:spcPts val="0"/>
              </a:spcBef>
              <a:buNone/>
            </a:pPr>
            <a:r>
              <a:rPr lang="en-US" sz="880" b="1" dirty="0">
                <a:solidFill>
                  <a:srgbClr val="0070C0"/>
                </a:solidFill>
              </a:rPr>
              <a:t>Key Vault </a:t>
            </a:r>
            <a:r>
              <a:rPr lang="en-US" sz="880" dirty="0">
                <a:solidFill>
                  <a:schemeClr val="tx1"/>
                </a:solidFill>
              </a:rPr>
              <a:t>- Safeguard and maintain control of keys and other secrets</a:t>
            </a:r>
          </a:p>
          <a:p>
            <a:pPr marL="0" indent="0">
              <a:spcBef>
                <a:spcPts val="0"/>
              </a:spcBef>
              <a:buNone/>
            </a:pPr>
            <a:r>
              <a:rPr lang="en-US" sz="880" b="1" dirty="0">
                <a:solidFill>
                  <a:srgbClr val="0070C0"/>
                </a:solidFill>
              </a:rPr>
              <a:t>Service Bus </a:t>
            </a:r>
            <a:r>
              <a:rPr lang="en-US" sz="880" dirty="0">
                <a:solidFill>
                  <a:schemeClr val="tx1"/>
                </a:solidFill>
              </a:rPr>
              <a:t>- Connect across private and public cloud environments</a:t>
            </a:r>
          </a:p>
          <a:p>
            <a:pPr marL="0" indent="0">
              <a:spcBef>
                <a:spcPts val="0"/>
              </a:spcBef>
              <a:buNone/>
            </a:pPr>
            <a:r>
              <a:rPr lang="en-US" sz="880" b="1" dirty="0">
                <a:solidFill>
                  <a:srgbClr val="0070C0"/>
                </a:solidFill>
              </a:rPr>
              <a:t>Azure Active Directory B2C </a:t>
            </a:r>
            <a:r>
              <a:rPr lang="en-US" sz="880" dirty="0">
                <a:solidFill>
                  <a:schemeClr val="tx1"/>
                </a:solidFill>
              </a:rPr>
              <a:t>- Consumer identity and access management in the cloud</a:t>
            </a:r>
          </a:p>
          <a:p>
            <a:pPr marL="0" indent="0">
              <a:spcBef>
                <a:spcPts val="0"/>
              </a:spcBef>
              <a:buNone/>
            </a:pPr>
            <a:r>
              <a:rPr lang="en-US" sz="880" b="1" dirty="0">
                <a:solidFill>
                  <a:srgbClr val="0070C0"/>
                </a:solidFill>
              </a:rPr>
              <a:t>Scheduler</a:t>
            </a:r>
            <a:r>
              <a:rPr lang="en-US" sz="880" dirty="0">
                <a:solidFill>
                  <a:schemeClr val="tx1"/>
                </a:solidFill>
              </a:rPr>
              <a:t> - Run your jobs on simple or complex recurring schedules</a:t>
            </a:r>
          </a:p>
          <a:p>
            <a:pPr marL="0" indent="0">
              <a:spcBef>
                <a:spcPts val="0"/>
              </a:spcBef>
              <a:buNone/>
            </a:pPr>
            <a:r>
              <a:rPr lang="en-US" sz="880" b="1" dirty="0">
                <a:solidFill>
                  <a:srgbClr val="0070C0"/>
                </a:solidFill>
              </a:rPr>
              <a:t>Azure </a:t>
            </a:r>
            <a:r>
              <a:rPr lang="en-US" sz="880" b="1" dirty="0" err="1">
                <a:solidFill>
                  <a:srgbClr val="0070C0"/>
                </a:solidFill>
              </a:rPr>
              <a:t>DevTest</a:t>
            </a:r>
            <a:r>
              <a:rPr lang="en-US" sz="880" b="1" dirty="0">
                <a:solidFill>
                  <a:srgbClr val="0070C0"/>
                </a:solidFill>
              </a:rPr>
              <a:t> Labs </a:t>
            </a:r>
            <a:r>
              <a:rPr lang="en-US" sz="880" dirty="0">
                <a:solidFill>
                  <a:schemeClr val="tx1"/>
                </a:solidFill>
              </a:rPr>
              <a:t>- Quickly create environments to deploy and test applications</a:t>
            </a:r>
          </a:p>
          <a:p>
            <a:pPr marL="0" indent="0">
              <a:spcBef>
                <a:spcPts val="0"/>
              </a:spcBef>
              <a:buNone/>
            </a:pPr>
            <a:r>
              <a:rPr lang="en-US" sz="880" b="1" dirty="0">
                <a:solidFill>
                  <a:srgbClr val="0070C0"/>
                </a:solidFill>
              </a:rPr>
              <a:t>Notification Hubs</a:t>
            </a:r>
            <a:r>
              <a:rPr lang="en-US" sz="880" b="1" dirty="0">
                <a:solidFill>
                  <a:schemeClr val="tx1"/>
                </a:solidFill>
              </a:rPr>
              <a:t> </a:t>
            </a:r>
            <a:r>
              <a:rPr lang="en-US" sz="880" dirty="0">
                <a:solidFill>
                  <a:schemeClr val="tx1"/>
                </a:solidFill>
              </a:rPr>
              <a:t>- Scalable, cross-platform push notification infrastructure</a:t>
            </a:r>
          </a:p>
          <a:p>
            <a:pPr marL="0" indent="0">
              <a:spcBef>
                <a:spcPts val="0"/>
              </a:spcBef>
              <a:buNone/>
            </a:pPr>
            <a:r>
              <a:rPr lang="en-US" sz="880" b="1" dirty="0">
                <a:solidFill>
                  <a:srgbClr val="0070C0"/>
                </a:solidFill>
              </a:rPr>
              <a:t>Automation</a:t>
            </a:r>
            <a:r>
              <a:rPr lang="en-US" sz="880" dirty="0">
                <a:solidFill>
                  <a:schemeClr val="tx1"/>
                </a:solidFill>
              </a:rPr>
              <a:t> - Simplify cloud management with process automation</a:t>
            </a:r>
          </a:p>
          <a:p>
            <a:pPr marL="0" indent="0">
              <a:spcBef>
                <a:spcPts val="0"/>
              </a:spcBef>
              <a:buNone/>
            </a:pPr>
            <a:r>
              <a:rPr lang="en-US" sz="880" b="1" dirty="0">
                <a:solidFill>
                  <a:srgbClr val="0070C0"/>
                </a:solidFill>
              </a:rPr>
              <a:t>Log Analytics </a:t>
            </a:r>
            <a:r>
              <a:rPr lang="en-US" sz="880" dirty="0">
                <a:solidFill>
                  <a:schemeClr val="tx1"/>
                </a:solidFill>
              </a:rPr>
              <a:t>- Collect, search and visualize machine data from on-premises and cloud</a:t>
            </a:r>
          </a:p>
          <a:p>
            <a:pPr marL="0" indent="0">
              <a:spcBef>
                <a:spcPts val="0"/>
              </a:spcBef>
              <a:buNone/>
            </a:pPr>
            <a:r>
              <a:rPr lang="en-US" sz="880" b="1" dirty="0">
                <a:solidFill>
                  <a:srgbClr val="0070C0"/>
                </a:solidFill>
              </a:rPr>
              <a:t>Security Center </a:t>
            </a:r>
            <a:r>
              <a:rPr lang="en-US" sz="880" dirty="0">
                <a:solidFill>
                  <a:schemeClr val="tx1"/>
                </a:solidFill>
              </a:rPr>
              <a:t>- Prevent, detect, and respond to threats with increased visibility</a:t>
            </a:r>
          </a:p>
          <a:p>
            <a:pPr marL="0" indent="0">
              <a:spcBef>
                <a:spcPts val="0"/>
              </a:spcBef>
              <a:buNone/>
            </a:pPr>
            <a:r>
              <a:rPr lang="en-US" sz="880" b="1" dirty="0">
                <a:solidFill>
                  <a:srgbClr val="0070C0"/>
                </a:solidFill>
              </a:rPr>
              <a:t>BizTalk Services </a:t>
            </a:r>
            <a:r>
              <a:rPr lang="en-US" sz="880" dirty="0">
                <a:solidFill>
                  <a:schemeClr val="tx1"/>
                </a:solidFill>
              </a:rPr>
              <a:t>- Seamlessly integrate the enterprise and the cloud</a:t>
            </a:r>
          </a:p>
          <a:p>
            <a:pPr marL="0" indent="0">
              <a:spcBef>
                <a:spcPts val="0"/>
              </a:spcBef>
              <a:buNone/>
            </a:pPr>
            <a:r>
              <a:rPr lang="en-US" sz="880" b="1" dirty="0">
                <a:solidFill>
                  <a:srgbClr val="0070C0"/>
                </a:solidFill>
              </a:rPr>
              <a:t>Traffic Manager </a:t>
            </a:r>
            <a:r>
              <a:rPr lang="en-US" sz="880" dirty="0">
                <a:solidFill>
                  <a:schemeClr val="tx1"/>
                </a:solidFill>
              </a:rPr>
              <a:t>- Route incoming traffic for high performance and availability</a:t>
            </a:r>
          </a:p>
          <a:p>
            <a:pPr marL="0" indent="0">
              <a:spcBef>
                <a:spcPts val="0"/>
              </a:spcBef>
              <a:buNone/>
            </a:pPr>
            <a:r>
              <a:rPr lang="en-US" sz="880" b="1" dirty="0" err="1">
                <a:solidFill>
                  <a:srgbClr val="0070C0"/>
                </a:solidFill>
              </a:rPr>
              <a:t>Redis</a:t>
            </a:r>
            <a:r>
              <a:rPr lang="en-US" sz="880" b="1" dirty="0">
                <a:solidFill>
                  <a:srgbClr val="0070C0"/>
                </a:solidFill>
              </a:rPr>
              <a:t> Cache </a:t>
            </a:r>
            <a:r>
              <a:rPr lang="en-US" sz="880" dirty="0">
                <a:solidFill>
                  <a:schemeClr val="tx1"/>
                </a:solidFill>
              </a:rPr>
              <a:t>- Access to a secure, dedicated cache for your Azure applications</a:t>
            </a:r>
          </a:p>
          <a:p>
            <a:pPr marL="0" indent="0">
              <a:spcBef>
                <a:spcPts val="0"/>
              </a:spcBef>
              <a:buNone/>
            </a:pPr>
            <a:r>
              <a:rPr lang="en-US" sz="880" b="1" dirty="0">
                <a:solidFill>
                  <a:srgbClr val="0070C0"/>
                </a:solidFill>
              </a:rPr>
              <a:t>Search</a:t>
            </a:r>
            <a:r>
              <a:rPr lang="en-US" sz="880" dirty="0">
                <a:solidFill>
                  <a:schemeClr val="tx1"/>
                </a:solidFill>
              </a:rPr>
              <a:t> - Fully-managed search-as-a-service</a:t>
            </a:r>
          </a:p>
          <a:p>
            <a:pPr marL="0" indent="0">
              <a:spcBef>
                <a:spcPts val="0"/>
              </a:spcBef>
              <a:buNone/>
            </a:pPr>
            <a:r>
              <a:rPr lang="en-US" sz="880" b="1" dirty="0">
                <a:solidFill>
                  <a:srgbClr val="0070C0"/>
                </a:solidFill>
              </a:rPr>
              <a:t>Load Balancer </a:t>
            </a:r>
            <a:r>
              <a:rPr lang="en-US" sz="880" dirty="0">
                <a:solidFill>
                  <a:schemeClr val="tx1"/>
                </a:solidFill>
              </a:rPr>
              <a:t>- Deliver high availability and network performance to your applications</a:t>
            </a:r>
          </a:p>
          <a:p>
            <a:pPr marL="0" indent="0">
              <a:spcBef>
                <a:spcPts val="0"/>
              </a:spcBef>
              <a:buNone/>
            </a:pPr>
            <a:r>
              <a:rPr lang="en-US" sz="880" b="1" dirty="0">
                <a:solidFill>
                  <a:srgbClr val="0070C0"/>
                </a:solidFill>
              </a:rPr>
              <a:t>VPN Gateway </a:t>
            </a:r>
            <a:r>
              <a:rPr lang="en-US" sz="880" dirty="0">
                <a:solidFill>
                  <a:schemeClr val="tx1"/>
                </a:solidFill>
              </a:rPr>
              <a:t>- Establish secure, cross-premises connectivity</a:t>
            </a:r>
          </a:p>
        </p:txBody>
      </p:sp>
      <p:sp>
        <p:nvSpPr>
          <p:cNvPr id="6" name="Content Placeholder 4"/>
          <p:cNvSpPr txBox="1">
            <a:spLocks/>
          </p:cNvSpPr>
          <p:nvPr/>
        </p:nvSpPr>
        <p:spPr>
          <a:xfrm>
            <a:off x="4572000" y="480229"/>
            <a:ext cx="4536504" cy="6264696"/>
          </a:xfrm>
          <a:prstGeom prst="rect">
            <a:avLst/>
          </a:prstGeom>
        </p:spPr>
        <p:txBody>
          <a:bodyPr vert="horz" anchor="t" anchorCtr="0">
            <a:no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sz="1300" dirty="0"/>
          </a:p>
        </p:txBody>
      </p:sp>
      <p:sp>
        <p:nvSpPr>
          <p:cNvPr id="7" name="Rectangle 6"/>
          <p:cNvSpPr/>
          <p:nvPr/>
        </p:nvSpPr>
        <p:spPr>
          <a:xfrm>
            <a:off x="4532421" y="478559"/>
            <a:ext cx="4499992" cy="6321731"/>
          </a:xfrm>
          <a:prstGeom prst="rect">
            <a:avLst/>
          </a:prstGeom>
        </p:spPr>
        <p:txBody>
          <a:bodyPr wrap="square">
            <a:spAutoFit/>
          </a:bodyPr>
          <a:lstStyle/>
          <a:p>
            <a:r>
              <a:rPr lang="en-US" sz="880" b="1" dirty="0">
                <a:solidFill>
                  <a:srgbClr val="0070C0"/>
                </a:solidFill>
              </a:rPr>
              <a:t>Application Gateway</a:t>
            </a:r>
            <a:r>
              <a:rPr lang="en-US" sz="880" b="1" dirty="0"/>
              <a:t> </a:t>
            </a:r>
            <a:r>
              <a:rPr lang="en-US" sz="880" dirty="0"/>
              <a:t>- Layer 7 Load Balancer with built-in HTTP </a:t>
            </a:r>
            <a:r>
              <a:rPr lang="en-US" sz="880" dirty="0" smtClean="0"/>
              <a:t>balancing </a:t>
            </a:r>
            <a:r>
              <a:rPr lang="en-US" sz="880" dirty="0"/>
              <a:t>and delivery </a:t>
            </a:r>
            <a:r>
              <a:rPr lang="en-US" sz="880" dirty="0" err="1" smtClean="0"/>
              <a:t>cntrl</a:t>
            </a:r>
            <a:endParaRPr lang="en-US" sz="880" dirty="0"/>
          </a:p>
          <a:p>
            <a:r>
              <a:rPr lang="en-US" sz="880" b="1" dirty="0">
                <a:solidFill>
                  <a:srgbClr val="0070C0"/>
                </a:solidFill>
              </a:rPr>
              <a:t>Data Catalog </a:t>
            </a:r>
            <a:r>
              <a:rPr lang="en-US" sz="880" dirty="0"/>
              <a:t>- Data source discovery to get more value from existing enterprise data </a:t>
            </a:r>
            <a:r>
              <a:rPr lang="en-US" sz="880" dirty="0" smtClean="0"/>
              <a:t>assets</a:t>
            </a:r>
            <a:endParaRPr lang="en-US" sz="880" dirty="0"/>
          </a:p>
          <a:p>
            <a:r>
              <a:rPr lang="en-US" sz="880" b="1" dirty="0">
                <a:solidFill>
                  <a:srgbClr val="0070C0"/>
                </a:solidFill>
              </a:rPr>
              <a:t>Virtual Machine Scale Sets </a:t>
            </a:r>
            <a:r>
              <a:rPr lang="en-US" sz="880" dirty="0" smtClean="0"/>
              <a:t>- Highly available, auto scalable Linux or Windows virtual machines</a:t>
            </a:r>
          </a:p>
          <a:p>
            <a:r>
              <a:rPr lang="en-US" sz="880" b="1" dirty="0">
                <a:solidFill>
                  <a:srgbClr val="0070C0"/>
                </a:solidFill>
              </a:rPr>
              <a:t>Power BI Embedded </a:t>
            </a:r>
            <a:r>
              <a:rPr lang="en-US" sz="880" dirty="0"/>
              <a:t>- Embed fully interactive, stunning data visualizations in your applications</a:t>
            </a:r>
          </a:p>
          <a:p>
            <a:r>
              <a:rPr lang="en-US" sz="880" b="1" dirty="0">
                <a:solidFill>
                  <a:srgbClr val="0070C0"/>
                </a:solidFill>
              </a:rPr>
              <a:t>Mobile Engagement </a:t>
            </a:r>
            <a:r>
              <a:rPr lang="en-US" sz="880" dirty="0"/>
              <a:t>- Increase app usage and user retention</a:t>
            </a:r>
          </a:p>
          <a:p>
            <a:r>
              <a:rPr lang="en-US" sz="880" b="1" dirty="0">
                <a:solidFill>
                  <a:srgbClr val="0070C0"/>
                </a:solidFill>
              </a:rPr>
              <a:t>Data Lake Store </a:t>
            </a:r>
            <a:r>
              <a:rPr lang="en-US" sz="880" dirty="0"/>
              <a:t>- </a:t>
            </a:r>
            <a:r>
              <a:rPr lang="en-US" sz="880" dirty="0" err="1"/>
              <a:t>Hyperscale</a:t>
            </a:r>
            <a:r>
              <a:rPr lang="en-US" sz="880" dirty="0"/>
              <a:t> repository for big data analytics workloads</a:t>
            </a:r>
          </a:p>
          <a:p>
            <a:r>
              <a:rPr lang="en-US" sz="880" b="1" dirty="0">
                <a:solidFill>
                  <a:srgbClr val="0070C0"/>
                </a:solidFill>
              </a:rPr>
              <a:t>Data Lake Analytics </a:t>
            </a:r>
            <a:r>
              <a:rPr lang="en-US" sz="880" dirty="0"/>
              <a:t>- Distributed analytics service that makes big data easy</a:t>
            </a:r>
          </a:p>
          <a:p>
            <a:r>
              <a:rPr lang="en-US" sz="880" b="1" dirty="0">
                <a:solidFill>
                  <a:srgbClr val="0070C0"/>
                </a:solidFill>
              </a:rPr>
              <a:t>Cognitive Services </a:t>
            </a:r>
            <a:r>
              <a:rPr lang="en-US" sz="880" dirty="0"/>
              <a:t>- Add smart API capabilities to enable contextual interactions</a:t>
            </a:r>
          </a:p>
          <a:p>
            <a:r>
              <a:rPr lang="en-US" sz="880" b="1" dirty="0">
                <a:solidFill>
                  <a:srgbClr val="0070C0"/>
                </a:solidFill>
              </a:rPr>
              <a:t>Azure Container Service </a:t>
            </a:r>
            <a:r>
              <a:rPr lang="en-US" sz="880" dirty="0"/>
              <a:t>- Use Docker based tools to deploy and manage containers</a:t>
            </a:r>
          </a:p>
          <a:p>
            <a:r>
              <a:rPr lang="en-US" sz="880" b="1" dirty="0">
                <a:solidFill>
                  <a:srgbClr val="0070C0"/>
                </a:solidFill>
              </a:rPr>
              <a:t>SQL Server Stretch Database </a:t>
            </a:r>
            <a:r>
              <a:rPr lang="en-US" sz="880" dirty="0"/>
              <a:t>- Dynamically stretch on-premises SQL Server databases to Azure</a:t>
            </a:r>
          </a:p>
          <a:p>
            <a:r>
              <a:rPr lang="en-US" sz="880" b="1" dirty="0" err="1">
                <a:solidFill>
                  <a:srgbClr val="0070C0"/>
                </a:solidFill>
              </a:rPr>
              <a:t>HockeyApp</a:t>
            </a:r>
            <a:r>
              <a:rPr lang="en-US" sz="880" dirty="0"/>
              <a:t> - Deploy mobile apps, collect feedback and crash reports, and monitor usage</a:t>
            </a:r>
          </a:p>
          <a:p>
            <a:r>
              <a:rPr lang="en-US" sz="880" b="1" dirty="0">
                <a:solidFill>
                  <a:srgbClr val="0070C0"/>
                </a:solidFill>
              </a:rPr>
              <a:t>Functions</a:t>
            </a:r>
            <a:r>
              <a:rPr lang="en-US" sz="880" dirty="0"/>
              <a:t> - Process events with </a:t>
            </a:r>
            <a:r>
              <a:rPr lang="en-US" sz="880" dirty="0" err="1"/>
              <a:t>serverless</a:t>
            </a:r>
            <a:r>
              <a:rPr lang="en-US" sz="880" dirty="0"/>
              <a:t> code</a:t>
            </a:r>
          </a:p>
          <a:p>
            <a:r>
              <a:rPr lang="en-US" sz="880" b="1" dirty="0">
                <a:solidFill>
                  <a:srgbClr val="0070C0"/>
                </a:solidFill>
              </a:rPr>
              <a:t>Logic</a:t>
            </a:r>
            <a:r>
              <a:rPr lang="en-US" sz="880" b="1" dirty="0"/>
              <a:t> </a:t>
            </a:r>
            <a:r>
              <a:rPr lang="en-US" sz="880" b="1" dirty="0">
                <a:solidFill>
                  <a:srgbClr val="0070C0"/>
                </a:solidFill>
              </a:rPr>
              <a:t>Apps</a:t>
            </a:r>
            <a:r>
              <a:rPr lang="en-US" sz="880" b="1" dirty="0"/>
              <a:t> </a:t>
            </a:r>
            <a:r>
              <a:rPr lang="en-US" sz="880" dirty="0"/>
              <a:t>- Automate the access and use of data across clouds without writing code</a:t>
            </a:r>
          </a:p>
          <a:p>
            <a:r>
              <a:rPr lang="en-US" sz="880" b="1" dirty="0">
                <a:solidFill>
                  <a:srgbClr val="0070C0"/>
                </a:solidFill>
              </a:rPr>
              <a:t>Cortana</a:t>
            </a:r>
            <a:r>
              <a:rPr lang="en-US" sz="880" b="1" dirty="0"/>
              <a:t> </a:t>
            </a:r>
            <a:r>
              <a:rPr lang="en-US" sz="880" b="1" dirty="0">
                <a:solidFill>
                  <a:srgbClr val="0070C0"/>
                </a:solidFill>
              </a:rPr>
              <a:t>Intelligence</a:t>
            </a:r>
            <a:r>
              <a:rPr lang="en-US" sz="880" b="1" dirty="0"/>
              <a:t> </a:t>
            </a:r>
            <a:r>
              <a:rPr lang="en-US" sz="880" dirty="0"/>
              <a:t>- </a:t>
            </a:r>
            <a:r>
              <a:rPr lang="en-US" sz="880" dirty="0" smtClean="0"/>
              <a:t>Transform </a:t>
            </a:r>
            <a:r>
              <a:rPr lang="en-US" sz="880" dirty="0"/>
              <a:t>your business with big data and advanced analytics</a:t>
            </a:r>
          </a:p>
          <a:p>
            <a:r>
              <a:rPr lang="en-US" sz="880" b="1" dirty="0" err="1">
                <a:solidFill>
                  <a:srgbClr val="0070C0"/>
                </a:solidFill>
              </a:rPr>
              <a:t>IoT</a:t>
            </a:r>
            <a:r>
              <a:rPr lang="en-US" sz="880" b="1" dirty="0"/>
              <a:t> </a:t>
            </a:r>
            <a:r>
              <a:rPr lang="en-US" sz="880" b="1" dirty="0">
                <a:solidFill>
                  <a:srgbClr val="0070C0"/>
                </a:solidFill>
              </a:rPr>
              <a:t>Suite</a:t>
            </a:r>
            <a:r>
              <a:rPr lang="en-US" sz="880" b="1" dirty="0"/>
              <a:t> </a:t>
            </a:r>
            <a:r>
              <a:rPr lang="en-US" sz="880" dirty="0"/>
              <a:t>- Capture and analyze untapped data to improve business results</a:t>
            </a:r>
          </a:p>
          <a:p>
            <a:r>
              <a:rPr lang="en-US" sz="880" b="1" dirty="0">
                <a:solidFill>
                  <a:srgbClr val="0070C0"/>
                </a:solidFill>
              </a:rPr>
              <a:t>Operations</a:t>
            </a:r>
            <a:r>
              <a:rPr lang="en-US" sz="880" b="1" dirty="0"/>
              <a:t> </a:t>
            </a:r>
            <a:r>
              <a:rPr lang="en-US" sz="880" b="1" dirty="0">
                <a:solidFill>
                  <a:srgbClr val="0070C0"/>
                </a:solidFill>
              </a:rPr>
              <a:t>Management</a:t>
            </a:r>
            <a:r>
              <a:rPr lang="en-US" sz="880" b="1" dirty="0"/>
              <a:t> </a:t>
            </a:r>
            <a:r>
              <a:rPr lang="en-US" sz="880" b="1" dirty="0">
                <a:solidFill>
                  <a:srgbClr val="0070C0"/>
                </a:solidFill>
              </a:rPr>
              <a:t>Suite</a:t>
            </a:r>
            <a:r>
              <a:rPr lang="en-US" sz="880" b="1" dirty="0"/>
              <a:t> </a:t>
            </a:r>
            <a:r>
              <a:rPr lang="en-US" sz="880" dirty="0"/>
              <a:t>- Manage </a:t>
            </a:r>
            <a:r>
              <a:rPr lang="en-US" sz="880" dirty="0" smtClean="0"/>
              <a:t>your </a:t>
            </a:r>
            <a:r>
              <a:rPr lang="en-US" sz="880" dirty="0"/>
              <a:t>cloud and on-premises infrastructure</a:t>
            </a:r>
          </a:p>
          <a:p>
            <a:r>
              <a:rPr lang="en-US" sz="880" b="1" dirty="0">
                <a:solidFill>
                  <a:srgbClr val="0070C0"/>
                </a:solidFill>
              </a:rPr>
              <a:t>Apache Spark for Azure HDInsight</a:t>
            </a:r>
            <a:r>
              <a:rPr lang="en-US" sz="880" b="1" dirty="0"/>
              <a:t> </a:t>
            </a:r>
            <a:r>
              <a:rPr lang="en-US" sz="880" dirty="0"/>
              <a:t>- Apache Spark in the cloud for mission critical deployments</a:t>
            </a:r>
          </a:p>
          <a:p>
            <a:r>
              <a:rPr lang="en-US" sz="880" b="1" dirty="0">
                <a:solidFill>
                  <a:srgbClr val="0070C0"/>
                </a:solidFill>
              </a:rPr>
              <a:t>Apache Storm for HDInsight </a:t>
            </a:r>
            <a:r>
              <a:rPr lang="en-US" sz="880" dirty="0"/>
              <a:t>- Real-time stream processing made easy for big data</a:t>
            </a:r>
          </a:p>
          <a:p>
            <a:r>
              <a:rPr lang="en-US" sz="880" b="1" dirty="0">
                <a:solidFill>
                  <a:srgbClr val="0070C0"/>
                </a:solidFill>
              </a:rPr>
              <a:t>R Server for HDInsight </a:t>
            </a:r>
            <a:r>
              <a:rPr lang="en-US" sz="880" dirty="0"/>
              <a:t>- Predictive modeling, machine learning, and </a:t>
            </a:r>
            <a:r>
              <a:rPr lang="en-US" sz="880" dirty="0" smtClean="0"/>
              <a:t>analysis </a:t>
            </a:r>
            <a:r>
              <a:rPr lang="en-US" sz="880" dirty="0"/>
              <a:t>for big data</a:t>
            </a:r>
          </a:p>
          <a:p>
            <a:r>
              <a:rPr lang="en-US" sz="880" b="1" dirty="0">
                <a:solidFill>
                  <a:srgbClr val="0070C0"/>
                </a:solidFill>
              </a:rPr>
              <a:t>Encoding</a:t>
            </a:r>
            <a:r>
              <a:rPr lang="en-US" sz="880" dirty="0"/>
              <a:t> - Studio Grade encoding at cloud scale</a:t>
            </a:r>
          </a:p>
          <a:p>
            <a:r>
              <a:rPr lang="en-US" sz="880" b="1" dirty="0">
                <a:solidFill>
                  <a:srgbClr val="0070C0"/>
                </a:solidFill>
              </a:rPr>
              <a:t>Live and On-Demand Streaming</a:t>
            </a:r>
            <a:r>
              <a:rPr lang="en-US" sz="880" b="1" dirty="0"/>
              <a:t> </a:t>
            </a:r>
            <a:r>
              <a:rPr lang="en-US" sz="880" dirty="0"/>
              <a:t>- Deliver content to </a:t>
            </a:r>
            <a:r>
              <a:rPr lang="en-US" sz="880" dirty="0" smtClean="0"/>
              <a:t>all </a:t>
            </a:r>
            <a:r>
              <a:rPr lang="en-US" sz="880" dirty="0"/>
              <a:t>devices with business </a:t>
            </a:r>
            <a:r>
              <a:rPr lang="en-US" sz="880" dirty="0" smtClean="0"/>
              <a:t>scale</a:t>
            </a:r>
            <a:endParaRPr lang="en-US" sz="880" dirty="0"/>
          </a:p>
          <a:p>
            <a:r>
              <a:rPr lang="en-US" sz="880" b="1" dirty="0">
                <a:solidFill>
                  <a:srgbClr val="0070C0"/>
                </a:solidFill>
              </a:rPr>
              <a:t>Azure Media Player </a:t>
            </a:r>
            <a:r>
              <a:rPr lang="en-US" sz="880" dirty="0"/>
              <a:t>- A single layer for all your playback needs</a:t>
            </a:r>
          </a:p>
          <a:p>
            <a:r>
              <a:rPr lang="en-US" sz="880" b="1" dirty="0">
                <a:solidFill>
                  <a:srgbClr val="0070C0"/>
                </a:solidFill>
              </a:rPr>
              <a:t>Content Protection </a:t>
            </a:r>
            <a:r>
              <a:rPr lang="en-US" sz="880" dirty="0"/>
              <a:t>- Securely deliver content using AES, PlayReady, </a:t>
            </a:r>
            <a:r>
              <a:rPr lang="en-US" sz="880" dirty="0" err="1"/>
              <a:t>Widevine</a:t>
            </a:r>
            <a:r>
              <a:rPr lang="en-US" sz="880" dirty="0"/>
              <a:t>, and </a:t>
            </a:r>
            <a:r>
              <a:rPr lang="en-US" sz="880" dirty="0" err="1"/>
              <a:t>Fairplay</a:t>
            </a:r>
            <a:endParaRPr lang="en-US" sz="880" dirty="0"/>
          </a:p>
          <a:p>
            <a:r>
              <a:rPr lang="en-US" sz="880" b="1" dirty="0">
                <a:solidFill>
                  <a:srgbClr val="0070C0"/>
                </a:solidFill>
              </a:rPr>
              <a:t>Blob Storage Accounts </a:t>
            </a:r>
            <a:r>
              <a:rPr lang="en-US" sz="880" dirty="0"/>
              <a:t>- REST-based object storage for unstructured data</a:t>
            </a:r>
          </a:p>
          <a:p>
            <a:r>
              <a:rPr lang="en-US" sz="880" b="1" dirty="0">
                <a:solidFill>
                  <a:srgbClr val="0070C0"/>
                </a:solidFill>
              </a:rPr>
              <a:t>Premium</a:t>
            </a:r>
            <a:r>
              <a:rPr lang="en-US" sz="880" b="1" dirty="0"/>
              <a:t> </a:t>
            </a:r>
            <a:r>
              <a:rPr lang="en-US" sz="880" b="1" dirty="0">
                <a:solidFill>
                  <a:srgbClr val="0070C0"/>
                </a:solidFill>
              </a:rPr>
              <a:t>Storage</a:t>
            </a:r>
            <a:r>
              <a:rPr lang="en-US" sz="880" b="1" dirty="0"/>
              <a:t> </a:t>
            </a:r>
            <a:r>
              <a:rPr lang="en-US" sz="880" dirty="0"/>
              <a:t>- Low latency and high throughput storage</a:t>
            </a:r>
          </a:p>
          <a:p>
            <a:r>
              <a:rPr lang="en-US" sz="880" b="1" dirty="0">
                <a:solidFill>
                  <a:srgbClr val="0070C0"/>
                </a:solidFill>
              </a:rPr>
              <a:t>Web Apps </a:t>
            </a:r>
            <a:r>
              <a:rPr lang="en-US" sz="880" dirty="0"/>
              <a:t>- Quickly create and deploy mission critical Web apps at scale</a:t>
            </a:r>
          </a:p>
          <a:p>
            <a:r>
              <a:rPr lang="en-US" sz="880" b="1" dirty="0">
                <a:solidFill>
                  <a:srgbClr val="0070C0"/>
                </a:solidFill>
              </a:rPr>
              <a:t>Mobile Apps </a:t>
            </a:r>
            <a:r>
              <a:rPr lang="en-US" sz="880" dirty="0"/>
              <a:t>- Build and host the backend for any mobile app</a:t>
            </a:r>
          </a:p>
          <a:p>
            <a:r>
              <a:rPr lang="en-US" sz="880" b="1" dirty="0">
                <a:solidFill>
                  <a:srgbClr val="0070C0"/>
                </a:solidFill>
              </a:rPr>
              <a:t>API</a:t>
            </a:r>
            <a:r>
              <a:rPr lang="en-US" sz="880" b="1" dirty="0"/>
              <a:t> </a:t>
            </a:r>
            <a:r>
              <a:rPr lang="en-US" sz="880" b="1" dirty="0">
                <a:solidFill>
                  <a:srgbClr val="0070C0"/>
                </a:solidFill>
              </a:rPr>
              <a:t>Apps</a:t>
            </a:r>
            <a:r>
              <a:rPr lang="en-US" sz="880" b="1" dirty="0"/>
              <a:t> </a:t>
            </a:r>
            <a:r>
              <a:rPr lang="en-US" sz="880" dirty="0"/>
              <a:t>- Easily build and consume Cloud APIs</a:t>
            </a:r>
          </a:p>
          <a:p>
            <a:r>
              <a:rPr lang="en-US" sz="880" b="1" dirty="0">
                <a:solidFill>
                  <a:srgbClr val="0070C0"/>
                </a:solidFill>
              </a:rPr>
              <a:t>Text Analytics API </a:t>
            </a:r>
            <a:r>
              <a:rPr lang="en-US" sz="880" dirty="0"/>
              <a:t>- Easily evaluate sentiment and topics to understand what users want</a:t>
            </a:r>
          </a:p>
          <a:p>
            <a:r>
              <a:rPr lang="en-US" sz="880" b="1" dirty="0">
                <a:solidFill>
                  <a:srgbClr val="0070C0"/>
                </a:solidFill>
              </a:rPr>
              <a:t>Recommendations</a:t>
            </a:r>
            <a:r>
              <a:rPr lang="en-US" sz="880" b="1" dirty="0"/>
              <a:t> </a:t>
            </a:r>
            <a:r>
              <a:rPr lang="en-US" sz="880" b="1" dirty="0">
                <a:solidFill>
                  <a:srgbClr val="0070C0"/>
                </a:solidFill>
              </a:rPr>
              <a:t>API</a:t>
            </a:r>
            <a:r>
              <a:rPr lang="en-US" sz="880" b="1" dirty="0"/>
              <a:t> </a:t>
            </a:r>
            <a:r>
              <a:rPr lang="en-US" sz="880" dirty="0"/>
              <a:t>- Predict and recommend items your customers want</a:t>
            </a:r>
          </a:p>
          <a:p>
            <a:r>
              <a:rPr lang="en-US" sz="880" b="1" dirty="0">
                <a:solidFill>
                  <a:srgbClr val="0070C0"/>
                </a:solidFill>
              </a:rPr>
              <a:t>Academic</a:t>
            </a:r>
            <a:r>
              <a:rPr lang="en-US" sz="880" b="1" dirty="0"/>
              <a:t> </a:t>
            </a:r>
            <a:r>
              <a:rPr lang="en-US" sz="880" b="1" dirty="0">
                <a:solidFill>
                  <a:srgbClr val="0070C0"/>
                </a:solidFill>
              </a:rPr>
              <a:t>Knowledge</a:t>
            </a:r>
            <a:r>
              <a:rPr lang="en-US" sz="880" b="1" dirty="0"/>
              <a:t> </a:t>
            </a:r>
            <a:r>
              <a:rPr lang="en-US" sz="880" b="1" dirty="0">
                <a:solidFill>
                  <a:srgbClr val="0070C0"/>
                </a:solidFill>
              </a:rPr>
              <a:t>API</a:t>
            </a:r>
            <a:r>
              <a:rPr lang="en-US" sz="880" b="1" dirty="0"/>
              <a:t> </a:t>
            </a:r>
            <a:r>
              <a:rPr lang="en-US" sz="880" dirty="0"/>
              <a:t>- </a:t>
            </a:r>
            <a:r>
              <a:rPr lang="en-US" sz="880" dirty="0" smtClean="0"/>
              <a:t>Academic </a:t>
            </a:r>
            <a:r>
              <a:rPr lang="en-US" sz="880" dirty="0"/>
              <a:t>content in the Microsoft Academic </a:t>
            </a:r>
            <a:r>
              <a:rPr lang="en-US" sz="880" dirty="0" smtClean="0"/>
              <a:t>Graph</a:t>
            </a:r>
            <a:endParaRPr lang="en-US" sz="880" dirty="0"/>
          </a:p>
          <a:p>
            <a:r>
              <a:rPr lang="en-US" sz="880" b="1" dirty="0">
                <a:solidFill>
                  <a:srgbClr val="0070C0"/>
                </a:solidFill>
              </a:rPr>
              <a:t>Computer</a:t>
            </a:r>
            <a:r>
              <a:rPr lang="en-US" sz="880" b="1" dirty="0"/>
              <a:t> </a:t>
            </a:r>
            <a:r>
              <a:rPr lang="en-US" sz="880" b="1" dirty="0">
                <a:solidFill>
                  <a:srgbClr val="0070C0"/>
                </a:solidFill>
              </a:rPr>
              <a:t>Vision</a:t>
            </a:r>
            <a:r>
              <a:rPr lang="en-US" sz="880" b="1" dirty="0"/>
              <a:t> </a:t>
            </a:r>
            <a:r>
              <a:rPr lang="en-US" sz="880" b="1" dirty="0">
                <a:solidFill>
                  <a:srgbClr val="0070C0"/>
                </a:solidFill>
              </a:rPr>
              <a:t>API</a:t>
            </a:r>
            <a:r>
              <a:rPr lang="en-US" sz="880" b="1" dirty="0"/>
              <a:t> </a:t>
            </a:r>
            <a:r>
              <a:rPr lang="en-US" sz="880" dirty="0"/>
              <a:t>- Distill actionable information from images</a:t>
            </a:r>
          </a:p>
          <a:p>
            <a:r>
              <a:rPr lang="en-US" sz="880" b="1" dirty="0">
                <a:solidFill>
                  <a:srgbClr val="0070C0"/>
                </a:solidFill>
              </a:rPr>
              <a:t>Emotion</a:t>
            </a:r>
            <a:r>
              <a:rPr lang="en-US" sz="880" b="1" dirty="0"/>
              <a:t> </a:t>
            </a:r>
            <a:r>
              <a:rPr lang="en-US" sz="880" b="1" dirty="0">
                <a:solidFill>
                  <a:srgbClr val="0070C0"/>
                </a:solidFill>
              </a:rPr>
              <a:t>API</a:t>
            </a:r>
            <a:r>
              <a:rPr lang="en-US" sz="880" b="1" dirty="0"/>
              <a:t> </a:t>
            </a:r>
            <a:r>
              <a:rPr lang="en-US" sz="880" dirty="0"/>
              <a:t>- Personalize experiences with emotion recognition</a:t>
            </a:r>
          </a:p>
          <a:p>
            <a:r>
              <a:rPr lang="en-US" sz="880" b="1" dirty="0">
                <a:solidFill>
                  <a:srgbClr val="0070C0"/>
                </a:solidFill>
              </a:rPr>
              <a:t>Face</a:t>
            </a:r>
            <a:r>
              <a:rPr lang="en-US" sz="880" b="1" dirty="0"/>
              <a:t> </a:t>
            </a:r>
            <a:r>
              <a:rPr lang="en-US" sz="880" b="1" dirty="0">
                <a:solidFill>
                  <a:srgbClr val="0070C0"/>
                </a:solidFill>
              </a:rPr>
              <a:t>API</a:t>
            </a:r>
            <a:r>
              <a:rPr lang="en-US" sz="880" b="1" dirty="0"/>
              <a:t> </a:t>
            </a:r>
            <a:r>
              <a:rPr lang="en-US" sz="880" dirty="0"/>
              <a:t>- Detect, analyze, organize, and tag human faces in photos</a:t>
            </a:r>
          </a:p>
          <a:p>
            <a:r>
              <a:rPr lang="en-US" sz="880" b="1" dirty="0">
                <a:solidFill>
                  <a:srgbClr val="0070C0"/>
                </a:solidFill>
              </a:rPr>
              <a:t>Bing Speech</a:t>
            </a:r>
            <a:r>
              <a:rPr lang="en-US" sz="880" b="1" dirty="0"/>
              <a:t> </a:t>
            </a:r>
            <a:r>
              <a:rPr lang="en-US" sz="880" b="1" dirty="0">
                <a:solidFill>
                  <a:srgbClr val="0070C0"/>
                </a:solidFill>
              </a:rPr>
              <a:t>API </a:t>
            </a:r>
            <a:r>
              <a:rPr lang="en-US" sz="880" dirty="0"/>
              <a:t>- Convert speech to text and back again to understand user intent</a:t>
            </a:r>
          </a:p>
          <a:p>
            <a:r>
              <a:rPr lang="en-US" sz="880" b="1" dirty="0">
                <a:solidFill>
                  <a:srgbClr val="0070C0"/>
                </a:solidFill>
              </a:rPr>
              <a:t>Web</a:t>
            </a:r>
            <a:r>
              <a:rPr lang="en-US" sz="880" b="1" dirty="0"/>
              <a:t> </a:t>
            </a:r>
            <a:r>
              <a:rPr lang="en-US" sz="880" b="1" dirty="0">
                <a:solidFill>
                  <a:srgbClr val="0070C0"/>
                </a:solidFill>
              </a:rPr>
              <a:t>Language</a:t>
            </a:r>
            <a:r>
              <a:rPr lang="en-US" sz="880" b="1" dirty="0"/>
              <a:t> </a:t>
            </a:r>
            <a:r>
              <a:rPr lang="en-US" sz="880" b="1" dirty="0">
                <a:solidFill>
                  <a:srgbClr val="0070C0"/>
                </a:solidFill>
              </a:rPr>
              <a:t>Model</a:t>
            </a:r>
            <a:r>
              <a:rPr lang="en-US" sz="880" b="1" dirty="0"/>
              <a:t> </a:t>
            </a:r>
            <a:r>
              <a:rPr lang="en-US" sz="880" b="1" dirty="0">
                <a:solidFill>
                  <a:srgbClr val="0070C0"/>
                </a:solidFill>
              </a:rPr>
              <a:t>API</a:t>
            </a:r>
            <a:r>
              <a:rPr lang="en-US" sz="880" b="1" dirty="0"/>
              <a:t> </a:t>
            </a:r>
            <a:r>
              <a:rPr lang="en-US" sz="880" dirty="0"/>
              <a:t>- </a:t>
            </a:r>
            <a:r>
              <a:rPr lang="en-US" sz="880" dirty="0" smtClean="0"/>
              <a:t>Predictive </a:t>
            </a:r>
            <a:r>
              <a:rPr lang="en-US" sz="880" dirty="0"/>
              <a:t>language models trained on web-scale data</a:t>
            </a:r>
          </a:p>
          <a:p>
            <a:r>
              <a:rPr lang="en-US" sz="880" b="1" dirty="0">
                <a:solidFill>
                  <a:srgbClr val="0070C0"/>
                </a:solidFill>
              </a:rPr>
              <a:t>Language Understanding Intelligent Service</a:t>
            </a:r>
            <a:r>
              <a:rPr lang="en-US" sz="880" b="1" dirty="0"/>
              <a:t> </a:t>
            </a:r>
            <a:r>
              <a:rPr lang="en-US" sz="880" dirty="0"/>
              <a:t>- </a:t>
            </a:r>
            <a:r>
              <a:rPr lang="en-US" sz="880" dirty="0" smtClean="0"/>
              <a:t>Understanding </a:t>
            </a:r>
            <a:r>
              <a:rPr lang="en-US" sz="880" dirty="0"/>
              <a:t>commands from your users</a:t>
            </a:r>
          </a:p>
          <a:p>
            <a:r>
              <a:rPr lang="en-US" sz="880" b="1" dirty="0">
                <a:solidFill>
                  <a:srgbClr val="0070C0"/>
                </a:solidFill>
              </a:rPr>
              <a:t>Speaker Recognition API </a:t>
            </a:r>
            <a:r>
              <a:rPr lang="en-US" sz="880" dirty="0"/>
              <a:t>- Use speech to identify and authenticate individual speakers</a:t>
            </a:r>
          </a:p>
          <a:p>
            <a:r>
              <a:rPr lang="en-US" sz="880" b="1" dirty="0">
                <a:solidFill>
                  <a:srgbClr val="0070C0"/>
                </a:solidFill>
              </a:rPr>
              <a:t>Bing Search APIs </a:t>
            </a:r>
            <a:r>
              <a:rPr lang="en-US" sz="880" dirty="0"/>
              <a:t>- Web, image, video, and news search APIs for your app</a:t>
            </a:r>
          </a:p>
          <a:p>
            <a:r>
              <a:rPr lang="en-US" sz="880" b="1" dirty="0">
                <a:solidFill>
                  <a:srgbClr val="0070C0"/>
                </a:solidFill>
              </a:rPr>
              <a:t>Bing Autosuggest API </a:t>
            </a:r>
            <a:r>
              <a:rPr lang="en-US" sz="880" dirty="0"/>
              <a:t>- Give your app intelligent options for searches</a:t>
            </a:r>
          </a:p>
          <a:p>
            <a:r>
              <a:rPr lang="en-US" sz="880" b="1" dirty="0">
                <a:solidFill>
                  <a:srgbClr val="0070C0"/>
                </a:solidFill>
              </a:rPr>
              <a:t>Bing Spell Check API </a:t>
            </a:r>
            <a:r>
              <a:rPr lang="en-US" sz="880" dirty="0"/>
              <a:t>- Detect and correct spelling mistakes in your app</a:t>
            </a:r>
          </a:p>
          <a:p>
            <a:r>
              <a:rPr lang="en-US" sz="880" b="1" dirty="0">
                <a:solidFill>
                  <a:srgbClr val="0070C0"/>
                </a:solidFill>
              </a:rPr>
              <a:t>Media Analytics </a:t>
            </a:r>
            <a:r>
              <a:rPr lang="en-US" sz="880" dirty="0"/>
              <a:t>- Speech and Vision services at enterprise scale, compliance</a:t>
            </a:r>
            <a:r>
              <a:rPr lang="en-US" sz="880" dirty="0" smtClean="0"/>
              <a:t>, and </a:t>
            </a:r>
            <a:r>
              <a:rPr lang="en-US" sz="880" dirty="0"/>
              <a:t>security </a:t>
            </a:r>
          </a:p>
          <a:p>
            <a:r>
              <a:rPr lang="en-US" sz="880" b="1" dirty="0">
                <a:solidFill>
                  <a:srgbClr val="0070C0"/>
                </a:solidFill>
              </a:rPr>
              <a:t>Queue Storage </a:t>
            </a:r>
            <a:r>
              <a:rPr lang="en-US" sz="880" dirty="0"/>
              <a:t>- Effectively scale apps according to traffic</a:t>
            </a:r>
          </a:p>
          <a:p>
            <a:r>
              <a:rPr lang="en-US" sz="880" b="1" dirty="0">
                <a:solidFill>
                  <a:srgbClr val="0070C0"/>
                </a:solidFill>
              </a:rPr>
              <a:t>File Storage </a:t>
            </a:r>
            <a:r>
              <a:rPr lang="en-US" sz="880" dirty="0"/>
              <a:t>- File shares that use the standard SMB 3.0 protocol</a:t>
            </a:r>
          </a:p>
          <a:p>
            <a:r>
              <a:rPr lang="en-US" sz="880" b="1" dirty="0">
                <a:solidFill>
                  <a:srgbClr val="0070C0"/>
                </a:solidFill>
              </a:rPr>
              <a:t>Tables Storage </a:t>
            </a:r>
            <a:r>
              <a:rPr lang="en-US" sz="880" dirty="0"/>
              <a:t>- NoSQL key-value storage using semi-structured datasets</a:t>
            </a:r>
          </a:p>
        </p:txBody>
      </p:sp>
    </p:spTree>
    <p:extLst>
      <p:ext uri="{BB962C8B-B14F-4D97-AF65-F5344CB8AC3E}">
        <p14:creationId xmlns:p14="http://schemas.microsoft.com/office/powerpoint/2010/main" val="30119860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Google </a:t>
            </a:r>
            <a:r>
              <a:rPr lang="en-US" dirty="0" smtClean="0"/>
              <a:t>Cloud Platform - Compute Engine / </a:t>
            </a:r>
            <a:r>
              <a:rPr lang="cs-CZ" dirty="0" smtClean="0"/>
              <a:t>App Engine</a:t>
            </a:r>
            <a:endParaRPr lang="en-US" dirty="0"/>
          </a:p>
        </p:txBody>
      </p:sp>
      <p:pic>
        <p:nvPicPr>
          <p:cNvPr id="9218" name="Picture 2" descr="C:\F\dl\sprite-s4fa3b1c658.png"/>
          <p:cNvPicPr>
            <a:picLocks noChangeAspect="1" noChangeArrowheads="1"/>
          </p:cNvPicPr>
          <p:nvPr/>
        </p:nvPicPr>
        <p:blipFill rotWithShape="1">
          <a:blip r:embed="rId3">
            <a:extLst>
              <a:ext uri="{28A0092B-C50C-407E-A947-70E740481C1C}">
                <a14:useLocalDpi xmlns:a14="http://schemas.microsoft.com/office/drawing/2010/main" val="0"/>
              </a:ext>
            </a:extLst>
          </a:blip>
          <a:srcRect t="17451" b="-522"/>
          <a:stretch/>
        </p:blipFill>
        <p:spPr bwMode="auto">
          <a:xfrm>
            <a:off x="467544" y="1556792"/>
            <a:ext cx="523875" cy="471600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F\dl\gcp-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765176"/>
            <a:ext cx="3648075" cy="4572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p:cNvSpPr>
            <a:spLocks noGrp="1"/>
          </p:cNvSpPr>
          <p:nvPr>
            <p:ph sz="quarter" idx="13"/>
          </p:nvPr>
        </p:nvSpPr>
        <p:spPr>
          <a:xfrm>
            <a:off x="1187624" y="1556792"/>
            <a:ext cx="3384376" cy="4896544"/>
          </a:xfrm>
        </p:spPr>
        <p:txBody>
          <a:bodyPr anchor="t">
            <a:normAutofit/>
          </a:bodyPr>
          <a:lstStyle/>
          <a:p>
            <a:pPr>
              <a:lnSpc>
                <a:spcPct val="120000"/>
              </a:lnSpc>
            </a:pPr>
            <a:r>
              <a:rPr lang="en-US" b="1" dirty="0" smtClean="0"/>
              <a:t>App Engine </a:t>
            </a:r>
            <a:r>
              <a:rPr lang="en-US" dirty="0" smtClean="0"/>
              <a:t>- PaaS</a:t>
            </a:r>
          </a:p>
          <a:p>
            <a:pPr>
              <a:lnSpc>
                <a:spcPct val="120000"/>
              </a:lnSpc>
            </a:pPr>
            <a:r>
              <a:rPr lang="en-US" dirty="0" smtClean="0"/>
              <a:t>Translate API</a:t>
            </a:r>
          </a:p>
          <a:p>
            <a:pPr>
              <a:lnSpc>
                <a:spcPct val="120000"/>
              </a:lnSpc>
            </a:pPr>
            <a:r>
              <a:rPr lang="en-US" dirty="0" smtClean="0"/>
              <a:t>Prediction API</a:t>
            </a:r>
          </a:p>
          <a:p>
            <a:pPr>
              <a:lnSpc>
                <a:spcPct val="120000"/>
              </a:lnSpc>
            </a:pPr>
            <a:r>
              <a:rPr lang="en-US" dirty="0" smtClean="0"/>
              <a:t>Big Query</a:t>
            </a:r>
          </a:p>
          <a:p>
            <a:pPr>
              <a:lnSpc>
                <a:spcPct val="120000"/>
              </a:lnSpc>
            </a:pPr>
            <a:r>
              <a:rPr lang="en-US" b="1" dirty="0" smtClean="0"/>
              <a:t>Compute Engine </a:t>
            </a:r>
            <a:r>
              <a:rPr lang="en-US" dirty="0" smtClean="0"/>
              <a:t>- IaaS</a:t>
            </a:r>
          </a:p>
          <a:p>
            <a:pPr>
              <a:lnSpc>
                <a:spcPct val="120000"/>
              </a:lnSpc>
            </a:pPr>
            <a:r>
              <a:rPr lang="en-US" dirty="0" smtClean="0"/>
              <a:t>Cloud </a:t>
            </a:r>
            <a:r>
              <a:rPr lang="en-US" dirty="0" err="1" smtClean="0"/>
              <a:t>Datastore</a:t>
            </a:r>
            <a:endParaRPr lang="en-US" dirty="0" smtClean="0"/>
          </a:p>
          <a:p>
            <a:pPr>
              <a:lnSpc>
                <a:spcPct val="120000"/>
              </a:lnSpc>
            </a:pPr>
            <a:r>
              <a:rPr lang="en-US" dirty="0" smtClean="0"/>
              <a:t>Cloud SQL</a:t>
            </a:r>
          </a:p>
          <a:p>
            <a:pPr>
              <a:lnSpc>
                <a:spcPct val="120000"/>
              </a:lnSpc>
            </a:pPr>
            <a:r>
              <a:rPr lang="en-US" dirty="0" smtClean="0"/>
              <a:t>Cloud Endpoints</a:t>
            </a:r>
          </a:p>
          <a:p>
            <a:pPr>
              <a:lnSpc>
                <a:spcPct val="120000"/>
              </a:lnSpc>
            </a:pPr>
            <a:r>
              <a:rPr lang="en-US" dirty="0" smtClean="0"/>
              <a:t>Cloud Storage</a:t>
            </a:r>
          </a:p>
        </p:txBody>
      </p:sp>
      <p:pic>
        <p:nvPicPr>
          <p:cNvPr id="11266" name="Picture 2" descr="http://3.bp.blogspot.com/-yd_1ERTy-E8/UHRRXVcjRJI/AAAAAAAAALw/I_xPiyP8JKw/s1600/arichet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1022624"/>
            <a:ext cx="5292080" cy="43234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Cloud Platform</a:t>
            </a:r>
            <a:endParaRPr lang="en-US" dirty="0"/>
          </a:p>
        </p:txBody>
      </p:sp>
      <p:sp>
        <p:nvSpPr>
          <p:cNvPr id="3" name="Content Placeholder 2"/>
          <p:cNvSpPr>
            <a:spLocks noGrp="1"/>
          </p:cNvSpPr>
          <p:nvPr>
            <p:ph sz="quarter" idx="13"/>
          </p:nvPr>
        </p:nvSpPr>
        <p:spPr>
          <a:xfrm>
            <a:off x="107504" y="548680"/>
            <a:ext cx="4464496" cy="6192688"/>
          </a:xfrm>
        </p:spPr>
        <p:txBody>
          <a:bodyPr>
            <a:noAutofit/>
          </a:bodyPr>
          <a:lstStyle/>
          <a:p>
            <a:pPr>
              <a:lnSpc>
                <a:spcPts val="1000"/>
              </a:lnSpc>
            </a:pPr>
            <a:r>
              <a:rPr lang="en-US" sz="1000" dirty="0" smtClean="0"/>
              <a:t>Compute</a:t>
            </a:r>
          </a:p>
          <a:p>
            <a:pPr lvl="1">
              <a:lnSpc>
                <a:spcPts val="1000"/>
              </a:lnSpc>
            </a:pPr>
            <a:r>
              <a:rPr lang="en-US" sz="900" b="1" dirty="0" smtClean="0"/>
              <a:t>Compute Engine </a:t>
            </a:r>
            <a:r>
              <a:rPr lang="en-US" sz="900" dirty="0" smtClean="0"/>
              <a:t>- Run </a:t>
            </a:r>
            <a:r>
              <a:rPr lang="en-US" sz="900" dirty="0"/>
              <a:t>large-scale workloads on virtual </a:t>
            </a:r>
            <a:r>
              <a:rPr lang="en-US" sz="900" dirty="0" smtClean="0"/>
              <a:t>machines</a:t>
            </a:r>
            <a:endParaRPr lang="en-US" sz="900" dirty="0"/>
          </a:p>
          <a:p>
            <a:pPr lvl="1">
              <a:lnSpc>
                <a:spcPts val="1000"/>
              </a:lnSpc>
            </a:pPr>
            <a:r>
              <a:rPr lang="en-US" sz="900" b="1" dirty="0" smtClean="0"/>
              <a:t>App Engine </a:t>
            </a:r>
            <a:r>
              <a:rPr lang="en-US" sz="900" dirty="0" smtClean="0"/>
              <a:t>- A </a:t>
            </a:r>
            <a:r>
              <a:rPr lang="en-US" sz="900" dirty="0"/>
              <a:t>platform for building scalable web apps and mobile </a:t>
            </a:r>
            <a:r>
              <a:rPr lang="en-US" sz="900" dirty="0" err="1"/>
              <a:t>backends</a:t>
            </a:r>
            <a:endParaRPr lang="en-US" sz="900" dirty="0"/>
          </a:p>
          <a:p>
            <a:pPr lvl="1">
              <a:lnSpc>
                <a:spcPts val="1000"/>
              </a:lnSpc>
            </a:pPr>
            <a:r>
              <a:rPr lang="en-US" sz="900" b="1" dirty="0" smtClean="0"/>
              <a:t>Container Engine </a:t>
            </a:r>
            <a:r>
              <a:rPr lang="en-US" sz="900" dirty="0" smtClean="0"/>
              <a:t>- Run </a:t>
            </a:r>
            <a:r>
              <a:rPr lang="en-US" sz="900" dirty="0"/>
              <a:t>Docker containers </a:t>
            </a:r>
            <a:r>
              <a:rPr lang="en-US" sz="900" dirty="0" smtClean="0"/>
              <a:t>powered </a:t>
            </a:r>
            <a:r>
              <a:rPr lang="en-US" sz="900" dirty="0"/>
              <a:t>by Kubernetes</a:t>
            </a:r>
          </a:p>
          <a:p>
            <a:pPr lvl="1">
              <a:lnSpc>
                <a:spcPts val="1000"/>
              </a:lnSpc>
            </a:pPr>
            <a:r>
              <a:rPr lang="en-US" sz="900" b="1" dirty="0" smtClean="0"/>
              <a:t>Container Registry </a:t>
            </a:r>
            <a:r>
              <a:rPr lang="en-US" sz="900" dirty="0" smtClean="0"/>
              <a:t>- Fast</a:t>
            </a:r>
            <a:r>
              <a:rPr lang="en-US" sz="900" dirty="0"/>
              <a:t>, private Docker image storage on </a:t>
            </a:r>
            <a:r>
              <a:rPr lang="en-US" sz="900" dirty="0" smtClean="0"/>
              <a:t>GCP</a:t>
            </a:r>
            <a:endParaRPr lang="en-US" sz="900" dirty="0"/>
          </a:p>
          <a:p>
            <a:pPr lvl="1">
              <a:lnSpc>
                <a:spcPts val="1000"/>
              </a:lnSpc>
            </a:pPr>
            <a:r>
              <a:rPr lang="en-US" sz="900" b="1" dirty="0" smtClean="0"/>
              <a:t>Cloud </a:t>
            </a:r>
            <a:r>
              <a:rPr lang="en-US" sz="900" b="1" dirty="0"/>
              <a:t>Functions </a:t>
            </a:r>
            <a:r>
              <a:rPr lang="en-US" sz="900" dirty="0" smtClean="0"/>
              <a:t>- A </a:t>
            </a:r>
            <a:r>
              <a:rPr lang="en-US" sz="900" dirty="0" err="1"/>
              <a:t>serverless</a:t>
            </a:r>
            <a:r>
              <a:rPr lang="en-US" sz="900" dirty="0"/>
              <a:t> platform for </a:t>
            </a:r>
            <a:r>
              <a:rPr lang="en-US" sz="900" dirty="0" smtClean="0"/>
              <a:t>event-based </a:t>
            </a:r>
            <a:r>
              <a:rPr lang="en-US" sz="900" dirty="0" err="1"/>
              <a:t>microservices</a:t>
            </a:r>
            <a:endParaRPr lang="en-US" sz="900" dirty="0"/>
          </a:p>
          <a:p>
            <a:pPr>
              <a:lnSpc>
                <a:spcPts val="1000"/>
              </a:lnSpc>
            </a:pPr>
            <a:r>
              <a:rPr lang="en-US" sz="1000" dirty="0" smtClean="0"/>
              <a:t>Storage </a:t>
            </a:r>
            <a:r>
              <a:rPr lang="en-US" sz="1000" dirty="0"/>
              <a:t>and Databases</a:t>
            </a:r>
          </a:p>
          <a:p>
            <a:pPr lvl="1">
              <a:lnSpc>
                <a:spcPts val="1000"/>
              </a:lnSpc>
            </a:pPr>
            <a:r>
              <a:rPr lang="en-US" sz="900" b="1" dirty="0" smtClean="0"/>
              <a:t>Cloud Storage </a:t>
            </a:r>
            <a:r>
              <a:rPr lang="en-US" sz="900" dirty="0" smtClean="0"/>
              <a:t>- Powerful and effective </a:t>
            </a:r>
            <a:r>
              <a:rPr lang="en-US" sz="900" dirty="0"/>
              <a:t>object storage </a:t>
            </a:r>
            <a:r>
              <a:rPr lang="en-US" sz="900" dirty="0" smtClean="0"/>
              <a:t>with </a:t>
            </a:r>
            <a:r>
              <a:rPr lang="en-US" sz="900" dirty="0"/>
              <a:t>global edge-caching</a:t>
            </a:r>
          </a:p>
          <a:p>
            <a:pPr lvl="1">
              <a:lnSpc>
                <a:spcPts val="1000"/>
              </a:lnSpc>
            </a:pPr>
            <a:r>
              <a:rPr lang="en-US" sz="900" b="1" dirty="0" smtClean="0"/>
              <a:t>Cloud SQL </a:t>
            </a:r>
            <a:r>
              <a:rPr lang="en-US" sz="900" dirty="0" smtClean="0"/>
              <a:t>- A </a:t>
            </a:r>
            <a:r>
              <a:rPr lang="en-US" sz="900" dirty="0"/>
              <a:t>fully-managed, relational </a:t>
            </a:r>
            <a:r>
              <a:rPr lang="en-US" sz="900" dirty="0" smtClean="0"/>
              <a:t>MySQL database</a:t>
            </a:r>
            <a:endParaRPr lang="en-US" sz="900" dirty="0"/>
          </a:p>
          <a:p>
            <a:pPr lvl="1">
              <a:lnSpc>
                <a:spcPts val="1000"/>
              </a:lnSpc>
            </a:pPr>
            <a:r>
              <a:rPr lang="en-US" sz="900" b="1" dirty="0" smtClean="0"/>
              <a:t>Cloud </a:t>
            </a:r>
            <a:r>
              <a:rPr lang="en-US" sz="900" b="1" dirty="0" err="1" smtClean="0"/>
              <a:t>Bigtable</a:t>
            </a:r>
            <a:r>
              <a:rPr lang="en-US" sz="900" b="1" dirty="0" smtClean="0"/>
              <a:t> </a:t>
            </a:r>
            <a:r>
              <a:rPr lang="en-US" sz="900" dirty="0" smtClean="0"/>
              <a:t>- A </a:t>
            </a:r>
            <a:r>
              <a:rPr lang="en-US" sz="900" dirty="0"/>
              <a:t>fast, </a:t>
            </a:r>
            <a:r>
              <a:rPr lang="en-US" sz="900" dirty="0" smtClean="0"/>
              <a:t>managed</a:t>
            </a:r>
            <a:r>
              <a:rPr lang="en-US" sz="900" dirty="0"/>
              <a:t>, massively scalable NoSQL database service</a:t>
            </a:r>
          </a:p>
          <a:p>
            <a:pPr lvl="1">
              <a:lnSpc>
                <a:spcPts val="1000"/>
              </a:lnSpc>
            </a:pPr>
            <a:r>
              <a:rPr lang="en-US" sz="900" b="1" dirty="0" smtClean="0"/>
              <a:t>Cloud </a:t>
            </a:r>
            <a:r>
              <a:rPr lang="en-US" sz="900" b="1" dirty="0" err="1" smtClean="0"/>
              <a:t>Datastore</a:t>
            </a:r>
            <a:r>
              <a:rPr lang="en-US" sz="900" b="1" dirty="0" smtClean="0"/>
              <a:t> </a:t>
            </a:r>
            <a:r>
              <a:rPr lang="en-US" sz="900" dirty="0" smtClean="0"/>
              <a:t>- A managed NoSQL database </a:t>
            </a:r>
            <a:r>
              <a:rPr lang="en-US" sz="900" dirty="0"/>
              <a:t>for storing non-relational data</a:t>
            </a:r>
          </a:p>
          <a:p>
            <a:pPr lvl="1">
              <a:lnSpc>
                <a:spcPts val="1000"/>
              </a:lnSpc>
            </a:pPr>
            <a:r>
              <a:rPr lang="en-US" sz="900" b="1" dirty="0" smtClean="0"/>
              <a:t>Persistent Disk </a:t>
            </a:r>
            <a:r>
              <a:rPr lang="en-US" sz="900" dirty="0" smtClean="0"/>
              <a:t>- Reliable</a:t>
            </a:r>
            <a:r>
              <a:rPr lang="en-US" sz="900" dirty="0"/>
              <a:t>, </a:t>
            </a:r>
            <a:r>
              <a:rPr lang="en-US" sz="900" dirty="0" smtClean="0"/>
              <a:t>high-perf </a:t>
            </a:r>
            <a:r>
              <a:rPr lang="en-US" sz="900" dirty="0"/>
              <a:t>block storage for virtual machine instances</a:t>
            </a:r>
          </a:p>
          <a:p>
            <a:pPr>
              <a:lnSpc>
                <a:spcPts val="1000"/>
              </a:lnSpc>
            </a:pPr>
            <a:r>
              <a:rPr lang="en-US" sz="1000" dirty="0" smtClean="0"/>
              <a:t>Networking</a:t>
            </a:r>
            <a:endParaRPr lang="en-US" sz="1000" dirty="0"/>
          </a:p>
          <a:p>
            <a:pPr lvl="1">
              <a:lnSpc>
                <a:spcPts val="1000"/>
              </a:lnSpc>
            </a:pPr>
            <a:r>
              <a:rPr lang="en-US" sz="900" b="1" dirty="0" smtClean="0"/>
              <a:t>Cloud </a:t>
            </a:r>
            <a:r>
              <a:rPr lang="en-US" sz="900" b="1" dirty="0"/>
              <a:t>Virtual </a:t>
            </a:r>
            <a:r>
              <a:rPr lang="en-US" sz="900" b="1" dirty="0" smtClean="0"/>
              <a:t>Network </a:t>
            </a:r>
            <a:r>
              <a:rPr lang="en-US" sz="900" dirty="0" smtClean="0"/>
              <a:t>- Managed </a:t>
            </a:r>
            <a:r>
              <a:rPr lang="en-US" sz="900" dirty="0"/>
              <a:t>networking functionality for your </a:t>
            </a:r>
            <a:r>
              <a:rPr lang="en-US" sz="900" dirty="0" smtClean="0"/>
              <a:t>resources</a:t>
            </a:r>
            <a:endParaRPr lang="en-US" sz="900" dirty="0"/>
          </a:p>
          <a:p>
            <a:pPr lvl="1">
              <a:lnSpc>
                <a:spcPts val="1000"/>
              </a:lnSpc>
            </a:pPr>
            <a:r>
              <a:rPr lang="en-US" sz="900" b="1" dirty="0" smtClean="0"/>
              <a:t>Cloud </a:t>
            </a:r>
            <a:r>
              <a:rPr lang="en-US" sz="900" b="1" dirty="0"/>
              <a:t>Load </a:t>
            </a:r>
            <a:r>
              <a:rPr lang="en-US" sz="900" b="1" dirty="0" smtClean="0"/>
              <a:t>Balancing </a:t>
            </a:r>
            <a:r>
              <a:rPr lang="en-US" sz="900" dirty="0" smtClean="0"/>
              <a:t>- High </a:t>
            </a:r>
            <a:r>
              <a:rPr lang="en-US" sz="900" dirty="0"/>
              <a:t>performance, scalable load </a:t>
            </a:r>
            <a:r>
              <a:rPr lang="en-US" sz="900" dirty="0" smtClean="0"/>
              <a:t>balancing</a:t>
            </a:r>
            <a:endParaRPr lang="en-US" sz="900" dirty="0"/>
          </a:p>
          <a:p>
            <a:pPr lvl="1">
              <a:lnSpc>
                <a:spcPts val="1000"/>
              </a:lnSpc>
            </a:pPr>
            <a:r>
              <a:rPr lang="en-US" sz="900" b="1" dirty="0" smtClean="0"/>
              <a:t>Cloud </a:t>
            </a:r>
            <a:r>
              <a:rPr lang="en-US" sz="900" b="1" dirty="0"/>
              <a:t>CDN </a:t>
            </a:r>
            <a:r>
              <a:rPr lang="en-US" sz="900" dirty="0" smtClean="0"/>
              <a:t>- Low-latency</a:t>
            </a:r>
            <a:r>
              <a:rPr lang="en-US" sz="900" dirty="0"/>
              <a:t>, low-cost content delivery using </a:t>
            </a:r>
            <a:r>
              <a:rPr lang="en-US" sz="900" dirty="0" smtClean="0"/>
              <a:t>global </a:t>
            </a:r>
            <a:r>
              <a:rPr lang="en-US" sz="900" dirty="0"/>
              <a:t>network</a:t>
            </a:r>
          </a:p>
          <a:p>
            <a:pPr lvl="1">
              <a:lnSpc>
                <a:spcPts val="1000"/>
              </a:lnSpc>
            </a:pPr>
            <a:r>
              <a:rPr lang="en-US" sz="900" b="1" dirty="0" smtClean="0"/>
              <a:t>Cloud Interconnect </a:t>
            </a:r>
            <a:r>
              <a:rPr lang="en-US" sz="900" dirty="0" smtClean="0"/>
              <a:t>- Connect </a:t>
            </a:r>
            <a:r>
              <a:rPr lang="en-US" sz="900" dirty="0"/>
              <a:t>your infrastructure to Google's network </a:t>
            </a:r>
            <a:r>
              <a:rPr lang="en-US" sz="900" dirty="0" smtClean="0"/>
              <a:t>edge</a:t>
            </a:r>
            <a:endParaRPr lang="en-US" sz="900" dirty="0"/>
          </a:p>
          <a:p>
            <a:pPr lvl="1">
              <a:lnSpc>
                <a:spcPts val="1000"/>
              </a:lnSpc>
            </a:pPr>
            <a:r>
              <a:rPr lang="en-US" sz="900" b="1" dirty="0" smtClean="0"/>
              <a:t>Cloud </a:t>
            </a:r>
            <a:r>
              <a:rPr lang="en-US" sz="900" b="1" dirty="0"/>
              <a:t>DNS </a:t>
            </a:r>
            <a:r>
              <a:rPr lang="en-US" sz="900" dirty="0" smtClean="0"/>
              <a:t>- Reliable</a:t>
            </a:r>
            <a:r>
              <a:rPr lang="en-US" sz="900" dirty="0"/>
              <a:t>, resilient, low-latency </a:t>
            </a:r>
            <a:r>
              <a:rPr lang="en-US" sz="900" dirty="0" smtClean="0"/>
              <a:t>DNS</a:t>
            </a:r>
            <a:endParaRPr lang="en-US" sz="900" dirty="0"/>
          </a:p>
          <a:p>
            <a:pPr>
              <a:lnSpc>
                <a:spcPts val="1000"/>
              </a:lnSpc>
            </a:pPr>
            <a:r>
              <a:rPr lang="en-US" sz="1000" dirty="0" smtClean="0"/>
              <a:t>Big </a:t>
            </a:r>
            <a:r>
              <a:rPr lang="en-US" sz="1000" dirty="0"/>
              <a:t>Data</a:t>
            </a:r>
          </a:p>
          <a:p>
            <a:pPr lvl="1">
              <a:lnSpc>
                <a:spcPts val="1000"/>
              </a:lnSpc>
            </a:pPr>
            <a:r>
              <a:rPr lang="en-US" sz="900" b="1" dirty="0" err="1" smtClean="0"/>
              <a:t>BigQuery</a:t>
            </a:r>
            <a:r>
              <a:rPr lang="en-US" sz="900" dirty="0" smtClean="0"/>
              <a:t> - A fast and managed </a:t>
            </a:r>
            <a:r>
              <a:rPr lang="en-US" sz="900" dirty="0"/>
              <a:t>data warehouse for large-scale data </a:t>
            </a:r>
            <a:r>
              <a:rPr lang="en-US" sz="900" dirty="0" smtClean="0"/>
              <a:t>analytics</a:t>
            </a:r>
          </a:p>
          <a:p>
            <a:pPr lvl="1">
              <a:lnSpc>
                <a:spcPts val="1000"/>
              </a:lnSpc>
            </a:pPr>
            <a:r>
              <a:rPr lang="en-US" sz="900" b="1" dirty="0" smtClean="0"/>
              <a:t>Cloud Dataflow </a:t>
            </a:r>
            <a:r>
              <a:rPr lang="en-US" sz="900" dirty="0" smtClean="0"/>
              <a:t>- A </a:t>
            </a:r>
            <a:r>
              <a:rPr lang="en-US" sz="900" dirty="0" err="1" smtClean="0"/>
              <a:t>rt</a:t>
            </a:r>
            <a:r>
              <a:rPr lang="en-US" sz="900" dirty="0" smtClean="0"/>
              <a:t> </a:t>
            </a:r>
            <a:r>
              <a:rPr lang="en-US" sz="900" dirty="0"/>
              <a:t>data processing service for batch and stream data </a:t>
            </a:r>
            <a:r>
              <a:rPr lang="en-US" sz="900" dirty="0" smtClean="0"/>
              <a:t>proc</a:t>
            </a:r>
          </a:p>
          <a:p>
            <a:pPr lvl="1">
              <a:lnSpc>
                <a:spcPts val="1000"/>
              </a:lnSpc>
            </a:pPr>
            <a:r>
              <a:rPr lang="en-US" sz="900" b="1" dirty="0" smtClean="0"/>
              <a:t>Cloud </a:t>
            </a:r>
            <a:r>
              <a:rPr lang="en-US" sz="900" b="1" dirty="0" err="1" smtClean="0"/>
              <a:t>Dataproc</a:t>
            </a:r>
            <a:r>
              <a:rPr lang="en-US" sz="900" b="1" dirty="0" smtClean="0"/>
              <a:t> </a:t>
            </a:r>
            <a:r>
              <a:rPr lang="en-US" sz="900" dirty="0" smtClean="0"/>
              <a:t>- A </a:t>
            </a:r>
            <a:r>
              <a:rPr lang="en-US" sz="900" dirty="0"/>
              <a:t>managed Spark and Hadoop </a:t>
            </a:r>
            <a:r>
              <a:rPr lang="en-US" sz="900" dirty="0" smtClean="0"/>
              <a:t>service</a:t>
            </a:r>
          </a:p>
          <a:p>
            <a:pPr lvl="1">
              <a:lnSpc>
                <a:spcPts val="1000"/>
              </a:lnSpc>
            </a:pPr>
            <a:r>
              <a:rPr lang="en-US" sz="900" b="1" dirty="0" smtClean="0"/>
              <a:t>Cloud </a:t>
            </a:r>
            <a:r>
              <a:rPr lang="en-US" sz="900" b="1" dirty="0" err="1"/>
              <a:t>Datalab</a:t>
            </a:r>
            <a:r>
              <a:rPr lang="en-US" sz="900" b="1" dirty="0"/>
              <a:t> </a:t>
            </a:r>
            <a:r>
              <a:rPr lang="en-US" sz="900" dirty="0" smtClean="0"/>
              <a:t>- An interactive </a:t>
            </a:r>
            <a:r>
              <a:rPr lang="en-US" sz="900" dirty="0"/>
              <a:t>tool for large-scale data </a:t>
            </a:r>
            <a:r>
              <a:rPr lang="en-US" sz="900" dirty="0" smtClean="0"/>
              <a:t>analysis </a:t>
            </a:r>
            <a:r>
              <a:rPr lang="en-US" sz="900" dirty="0"/>
              <a:t>and </a:t>
            </a:r>
            <a:r>
              <a:rPr lang="en-US" sz="900" dirty="0" smtClean="0"/>
              <a:t>visual</a:t>
            </a:r>
          </a:p>
          <a:p>
            <a:pPr lvl="1">
              <a:lnSpc>
                <a:spcPts val="1000"/>
              </a:lnSpc>
            </a:pPr>
            <a:r>
              <a:rPr lang="en-US" sz="900" b="1" dirty="0" smtClean="0"/>
              <a:t>Cloud Pub/Sub </a:t>
            </a:r>
            <a:r>
              <a:rPr lang="en-US" sz="900" dirty="0" smtClean="0"/>
              <a:t>- Connect </a:t>
            </a:r>
            <a:r>
              <a:rPr lang="en-US" sz="900" dirty="0"/>
              <a:t>your services with </a:t>
            </a:r>
            <a:r>
              <a:rPr lang="en-US" sz="900" dirty="0" smtClean="0"/>
              <a:t>reliable asynchronous messaging</a:t>
            </a:r>
          </a:p>
          <a:p>
            <a:pPr lvl="1">
              <a:lnSpc>
                <a:spcPts val="1000"/>
              </a:lnSpc>
            </a:pPr>
            <a:r>
              <a:rPr lang="en-US" sz="900" b="1" dirty="0" smtClean="0"/>
              <a:t>Genomics</a:t>
            </a:r>
            <a:r>
              <a:rPr lang="en-US" sz="900" dirty="0" smtClean="0"/>
              <a:t> - Power </a:t>
            </a:r>
            <a:r>
              <a:rPr lang="en-US" sz="900" dirty="0"/>
              <a:t>your science with Google </a:t>
            </a:r>
            <a:r>
              <a:rPr lang="en-US" sz="900" dirty="0" smtClean="0"/>
              <a:t>Genomics</a:t>
            </a:r>
          </a:p>
          <a:p>
            <a:pPr>
              <a:lnSpc>
                <a:spcPts val="1000"/>
              </a:lnSpc>
            </a:pPr>
            <a:r>
              <a:rPr lang="en-US" sz="1000" dirty="0" smtClean="0"/>
              <a:t>Machine </a:t>
            </a:r>
            <a:r>
              <a:rPr lang="en-US" sz="1000" dirty="0"/>
              <a:t>Learning</a:t>
            </a:r>
          </a:p>
          <a:p>
            <a:pPr lvl="1">
              <a:lnSpc>
                <a:spcPts val="1000"/>
              </a:lnSpc>
            </a:pPr>
            <a:r>
              <a:rPr lang="en-US" sz="900" b="1" dirty="0"/>
              <a:t>Cloud Machine Learning Platform </a:t>
            </a:r>
            <a:r>
              <a:rPr lang="en-US" sz="900" dirty="0" smtClean="0"/>
              <a:t>- Machine </a:t>
            </a:r>
            <a:r>
              <a:rPr lang="en-US" sz="900" dirty="0"/>
              <a:t>Learning services</a:t>
            </a:r>
          </a:p>
          <a:p>
            <a:pPr lvl="1">
              <a:lnSpc>
                <a:spcPts val="1000"/>
              </a:lnSpc>
            </a:pPr>
            <a:r>
              <a:rPr lang="en-US" sz="900" b="1" dirty="0"/>
              <a:t>Vision API </a:t>
            </a:r>
            <a:r>
              <a:rPr lang="en-US" sz="900" dirty="0"/>
              <a:t>- Derive insight from images with our powerful Cloud Vision API</a:t>
            </a:r>
          </a:p>
          <a:p>
            <a:pPr lvl="1">
              <a:lnSpc>
                <a:spcPts val="1000"/>
              </a:lnSpc>
            </a:pPr>
            <a:r>
              <a:rPr lang="en-US" sz="900" b="1" dirty="0"/>
              <a:t>Speech API </a:t>
            </a:r>
            <a:r>
              <a:rPr lang="en-US" sz="900" dirty="0" smtClean="0"/>
              <a:t>- </a:t>
            </a:r>
            <a:r>
              <a:rPr lang="en-US" sz="900" dirty="0"/>
              <a:t>Speech to text conversion powered by machine learning</a:t>
            </a:r>
          </a:p>
          <a:p>
            <a:pPr lvl="1">
              <a:lnSpc>
                <a:spcPts val="1000"/>
              </a:lnSpc>
            </a:pPr>
            <a:r>
              <a:rPr lang="en-US" sz="900" b="1" dirty="0"/>
              <a:t>Natural Language API </a:t>
            </a:r>
            <a:r>
              <a:rPr lang="en-US" sz="900" dirty="0" smtClean="0"/>
              <a:t>- Processing text </a:t>
            </a:r>
            <a:r>
              <a:rPr lang="en-US" sz="900" dirty="0"/>
              <a:t>using </a:t>
            </a:r>
            <a:r>
              <a:rPr lang="en-US" sz="900" dirty="0" smtClean="0"/>
              <a:t>machine </a:t>
            </a:r>
            <a:r>
              <a:rPr lang="en-US" sz="900" dirty="0"/>
              <a:t>learning</a:t>
            </a:r>
          </a:p>
          <a:p>
            <a:pPr lvl="1">
              <a:lnSpc>
                <a:spcPts val="1000"/>
              </a:lnSpc>
            </a:pPr>
            <a:r>
              <a:rPr lang="en-US" sz="900" b="1" dirty="0"/>
              <a:t>Translate API </a:t>
            </a:r>
            <a:r>
              <a:rPr lang="en-US" sz="900" dirty="0"/>
              <a:t>- Create multilingual apps and translate text into other </a:t>
            </a:r>
            <a:r>
              <a:rPr lang="en-US" sz="900" dirty="0" smtClean="0"/>
              <a:t>languages</a:t>
            </a:r>
            <a:endParaRPr lang="en-US" sz="900" dirty="0"/>
          </a:p>
        </p:txBody>
      </p:sp>
      <p:sp>
        <p:nvSpPr>
          <p:cNvPr id="4" name="Content Placeholder 2"/>
          <p:cNvSpPr txBox="1">
            <a:spLocks/>
          </p:cNvSpPr>
          <p:nvPr/>
        </p:nvSpPr>
        <p:spPr>
          <a:xfrm>
            <a:off x="4679504" y="548680"/>
            <a:ext cx="4464496" cy="6192688"/>
          </a:xfrm>
          <a:prstGeom prst="rect">
            <a:avLst/>
          </a:prstGeom>
        </p:spPr>
        <p:txBody>
          <a:bodyPr vert="horz" anchor="ctr" anchorCtr="0">
            <a:no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100" dirty="0" smtClean="0"/>
              <a:t>Management Tools</a:t>
            </a:r>
          </a:p>
          <a:p>
            <a:pPr lvl="1"/>
            <a:r>
              <a:rPr lang="en-US" sz="900" b="1" dirty="0" err="1" smtClean="0"/>
              <a:t>Stackdriver</a:t>
            </a:r>
            <a:r>
              <a:rPr lang="en-US" sz="900" b="1" dirty="0" smtClean="0"/>
              <a:t> Overview </a:t>
            </a:r>
            <a:r>
              <a:rPr lang="en-US" sz="900" dirty="0" smtClean="0"/>
              <a:t>- Monitoring, logging, and diagnostics GCP </a:t>
            </a:r>
            <a:r>
              <a:rPr lang="en-US" sz="900" dirty="0"/>
              <a:t>and </a:t>
            </a:r>
            <a:r>
              <a:rPr lang="en-US" sz="900" dirty="0" smtClean="0"/>
              <a:t>AWS</a:t>
            </a:r>
          </a:p>
          <a:p>
            <a:pPr lvl="1"/>
            <a:r>
              <a:rPr lang="en-US" sz="900" b="1" dirty="0" smtClean="0"/>
              <a:t>Monitoring</a:t>
            </a:r>
            <a:r>
              <a:rPr lang="en-US" sz="900" dirty="0" smtClean="0"/>
              <a:t> - Monitoring for applications running on GCP and AWS</a:t>
            </a:r>
          </a:p>
          <a:p>
            <a:pPr lvl="1"/>
            <a:r>
              <a:rPr lang="en-US" sz="900" b="1" dirty="0" smtClean="0"/>
              <a:t>Logging</a:t>
            </a:r>
            <a:r>
              <a:rPr lang="en-US" sz="900" dirty="0" smtClean="0"/>
              <a:t> - Logging for applications running on GCP and AWS</a:t>
            </a:r>
          </a:p>
          <a:p>
            <a:pPr lvl="1"/>
            <a:r>
              <a:rPr lang="en-US" sz="900" b="1" dirty="0" smtClean="0"/>
              <a:t>Error Reporting </a:t>
            </a:r>
            <a:r>
              <a:rPr lang="en-US" sz="900" dirty="0" smtClean="0"/>
              <a:t>- Identify and understand your application errors</a:t>
            </a:r>
          </a:p>
          <a:p>
            <a:pPr lvl="1"/>
            <a:r>
              <a:rPr lang="en-US" sz="900" b="1" dirty="0" smtClean="0"/>
              <a:t>Trace</a:t>
            </a:r>
            <a:r>
              <a:rPr lang="en-US" sz="900" dirty="0" smtClean="0"/>
              <a:t> - Find performance bottlenecks in production</a:t>
            </a:r>
          </a:p>
          <a:p>
            <a:pPr lvl="1"/>
            <a:r>
              <a:rPr lang="en-US" sz="900" b="1" dirty="0" smtClean="0"/>
              <a:t>Debugger</a:t>
            </a:r>
            <a:r>
              <a:rPr lang="en-US" sz="900" dirty="0" smtClean="0"/>
              <a:t> - Investigate your code’s behavior in production</a:t>
            </a:r>
          </a:p>
          <a:p>
            <a:pPr lvl="1"/>
            <a:r>
              <a:rPr lang="en-US" sz="900" b="1" dirty="0" smtClean="0"/>
              <a:t>Deployment Manager </a:t>
            </a:r>
            <a:r>
              <a:rPr lang="en-US" sz="900" dirty="0" smtClean="0"/>
              <a:t>- Create and manage cloud resources with templates</a:t>
            </a:r>
          </a:p>
          <a:p>
            <a:pPr lvl="1"/>
            <a:r>
              <a:rPr lang="en-US" sz="900" b="1" dirty="0" smtClean="0"/>
              <a:t>Cloud Console </a:t>
            </a:r>
            <a:r>
              <a:rPr lang="en-US" sz="900" dirty="0" smtClean="0"/>
              <a:t>- Your integrated Google Cloud Platform management console</a:t>
            </a:r>
          </a:p>
          <a:p>
            <a:pPr lvl="1"/>
            <a:r>
              <a:rPr lang="en-US" sz="900" b="1" dirty="0" smtClean="0"/>
              <a:t>Cloud Shell </a:t>
            </a:r>
            <a:r>
              <a:rPr lang="en-US" sz="900" dirty="0" smtClean="0"/>
              <a:t>- Manage your infrastructure and applications from the </a:t>
            </a:r>
            <a:r>
              <a:rPr lang="en-US" sz="900" dirty="0" err="1" smtClean="0"/>
              <a:t>cmd</a:t>
            </a:r>
            <a:r>
              <a:rPr lang="en-US" sz="900" dirty="0" smtClean="0"/>
              <a:t>-line</a:t>
            </a:r>
          </a:p>
          <a:p>
            <a:pPr lvl="1"/>
            <a:r>
              <a:rPr lang="en-US" sz="900" b="1" dirty="0" smtClean="0"/>
              <a:t>Cloud Mobile App</a:t>
            </a:r>
            <a:r>
              <a:rPr lang="en-US" sz="900" dirty="0" smtClean="0"/>
              <a:t> - Manage GCP services from Android or iOS</a:t>
            </a:r>
          </a:p>
          <a:p>
            <a:pPr lvl="1"/>
            <a:r>
              <a:rPr lang="en-US" sz="900" b="1" dirty="0" smtClean="0"/>
              <a:t>Billing API </a:t>
            </a:r>
            <a:r>
              <a:rPr lang="en-US" sz="900" dirty="0" smtClean="0"/>
              <a:t>- management of billing for your projects in the GCP</a:t>
            </a:r>
          </a:p>
          <a:p>
            <a:pPr lvl="1"/>
            <a:r>
              <a:rPr lang="en-US" sz="900" b="1" dirty="0" smtClean="0"/>
              <a:t>Cloud APIs </a:t>
            </a:r>
            <a:r>
              <a:rPr lang="en-US" sz="900" dirty="0" smtClean="0"/>
              <a:t>- Programmatic interfaces for all Google Cloud Platform services</a:t>
            </a:r>
          </a:p>
          <a:p>
            <a:r>
              <a:rPr lang="en-US" sz="1100" dirty="0" smtClean="0"/>
              <a:t>Developer Tools</a:t>
            </a:r>
          </a:p>
          <a:p>
            <a:pPr lvl="1"/>
            <a:r>
              <a:rPr lang="en-US" sz="900" b="1" dirty="0" smtClean="0"/>
              <a:t>Cloud SDK </a:t>
            </a:r>
            <a:r>
              <a:rPr lang="en-US" sz="900" dirty="0" smtClean="0"/>
              <a:t>- Command-line interface for GCP products and services</a:t>
            </a:r>
          </a:p>
          <a:p>
            <a:pPr lvl="1"/>
            <a:r>
              <a:rPr lang="en-US" sz="900" b="1" dirty="0" smtClean="0"/>
              <a:t>Deployment Manager </a:t>
            </a:r>
            <a:r>
              <a:rPr lang="en-US" sz="900" dirty="0" smtClean="0"/>
              <a:t>- Create and manage cloud resources with templates</a:t>
            </a:r>
          </a:p>
          <a:p>
            <a:pPr lvl="1"/>
            <a:r>
              <a:rPr lang="en-US" sz="900" b="1" dirty="0" smtClean="0"/>
              <a:t>Cloud Source Repositories </a:t>
            </a:r>
            <a:r>
              <a:rPr lang="en-US" sz="900" dirty="0" smtClean="0"/>
              <a:t>- Fully-featured private </a:t>
            </a:r>
            <a:r>
              <a:rPr lang="en-US" sz="900" dirty="0" err="1" smtClean="0"/>
              <a:t>Git</a:t>
            </a:r>
            <a:r>
              <a:rPr lang="en-US" sz="900" dirty="0" smtClean="0"/>
              <a:t> repositories</a:t>
            </a:r>
          </a:p>
          <a:p>
            <a:pPr lvl="1"/>
            <a:r>
              <a:rPr lang="en-US" sz="900" b="1" dirty="0" smtClean="0"/>
              <a:t>Cloud Endpoints </a:t>
            </a:r>
            <a:r>
              <a:rPr lang="en-US" sz="900" dirty="0" smtClean="0"/>
              <a:t>- Create RESTful services from your code</a:t>
            </a:r>
          </a:p>
          <a:p>
            <a:pPr lvl="1"/>
            <a:r>
              <a:rPr lang="en-US" sz="900" b="1" dirty="0" smtClean="0"/>
              <a:t>Cloud Tools for Android Studio </a:t>
            </a:r>
            <a:r>
              <a:rPr lang="en-US" sz="900" dirty="0" smtClean="0"/>
              <a:t>- Build backend services for your Android apps</a:t>
            </a:r>
          </a:p>
          <a:p>
            <a:pPr lvl="1"/>
            <a:r>
              <a:rPr lang="en-US" sz="900" b="1" dirty="0" smtClean="0"/>
              <a:t>Cloud Tools for IntelliJ </a:t>
            </a:r>
            <a:r>
              <a:rPr lang="en-US" sz="900" dirty="0" smtClean="0"/>
              <a:t>- Debug production cloud applications inside of IntelliJ</a:t>
            </a:r>
          </a:p>
          <a:p>
            <a:pPr lvl="1"/>
            <a:r>
              <a:rPr lang="en-US" sz="900" b="1" dirty="0" smtClean="0"/>
              <a:t>Cloud Tools for PowerShell </a:t>
            </a:r>
            <a:r>
              <a:rPr lang="en-US" sz="900" dirty="0" smtClean="0"/>
              <a:t>- Full cloud control from Windows PowerShell</a:t>
            </a:r>
          </a:p>
          <a:p>
            <a:pPr lvl="1"/>
            <a:r>
              <a:rPr lang="en-US" sz="900" b="1" dirty="0" smtClean="0"/>
              <a:t>Cloud Tools for Visual Studio </a:t>
            </a:r>
            <a:r>
              <a:rPr lang="en-US" sz="900" dirty="0" smtClean="0"/>
              <a:t>- Deploy Visual Studio applications to GCP</a:t>
            </a:r>
          </a:p>
          <a:p>
            <a:pPr lvl="1"/>
            <a:r>
              <a:rPr lang="en-US" sz="900" b="1" dirty="0" smtClean="0"/>
              <a:t>Google Plug In for Eclipse </a:t>
            </a:r>
            <a:r>
              <a:rPr lang="en-US" sz="900" dirty="0" smtClean="0"/>
              <a:t>- Simplifies development in the Eclipse IDE</a:t>
            </a:r>
          </a:p>
          <a:p>
            <a:pPr lvl="1"/>
            <a:r>
              <a:rPr lang="en-US" sz="900" b="1" dirty="0" smtClean="0"/>
              <a:t>Cloud Test Lab </a:t>
            </a:r>
            <a:r>
              <a:rPr lang="en-US" sz="900" dirty="0" smtClean="0"/>
              <a:t>- On-demand app testing with the scalability of a cloud service</a:t>
            </a:r>
          </a:p>
          <a:p>
            <a:r>
              <a:rPr lang="en-US" sz="1100" dirty="0" smtClean="0"/>
              <a:t>Identity &amp; Security</a:t>
            </a:r>
          </a:p>
          <a:p>
            <a:pPr lvl="1"/>
            <a:r>
              <a:rPr lang="en-US" sz="900" b="1" dirty="0" smtClean="0"/>
              <a:t>Cloud Identity &amp; Access Management</a:t>
            </a:r>
            <a:r>
              <a:rPr lang="en-US" sz="900" dirty="0" smtClean="0"/>
              <a:t> - Fine-grained access control</a:t>
            </a:r>
          </a:p>
          <a:p>
            <a:pPr lvl="1"/>
            <a:r>
              <a:rPr lang="en-US" sz="900" b="1" dirty="0" smtClean="0"/>
              <a:t>Cloud Resource Manager </a:t>
            </a:r>
            <a:r>
              <a:rPr lang="en-US" sz="900" dirty="0" smtClean="0"/>
              <a:t>- Hierarchically manage resources by project/org</a:t>
            </a:r>
          </a:p>
          <a:p>
            <a:pPr lvl="1"/>
            <a:r>
              <a:rPr lang="en-US" sz="900" b="1" dirty="0" smtClean="0"/>
              <a:t>Cloud Security Scanner </a:t>
            </a:r>
            <a:r>
              <a:rPr lang="en-US" sz="900" dirty="0" smtClean="0"/>
              <a:t>- Scan your App Engine apps for common vulnerabilities</a:t>
            </a:r>
          </a:p>
        </p:txBody>
      </p:sp>
    </p:spTree>
    <p:extLst>
      <p:ext uri="{BB962C8B-B14F-4D97-AF65-F5344CB8AC3E}">
        <p14:creationId xmlns:p14="http://schemas.microsoft.com/office/powerpoint/2010/main" val="268003036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Amazon </a:t>
            </a:r>
            <a:r>
              <a:rPr lang="en-US" dirty="0" smtClean="0"/>
              <a:t>Web Services / Elastic Cloud</a:t>
            </a:r>
            <a:endParaRPr lang="en-US" dirty="0"/>
          </a:p>
        </p:txBody>
      </p:sp>
      <p:pic>
        <p:nvPicPr>
          <p:cNvPr id="9218" name="Picture 2" descr="http://blogs.ubc.ca/tiffanyc/files/2013/11/aw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620688"/>
            <a:ext cx="3120251" cy="13681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340" t="19637" r="7471" b="13322"/>
          <a:stretch/>
        </p:blipFill>
        <p:spPr>
          <a:xfrm>
            <a:off x="140747" y="2204864"/>
            <a:ext cx="8862505" cy="4176464"/>
          </a:xfrm>
          <a:prstGeom prst="rect">
            <a:avLst/>
          </a:prstGeom>
        </p:spPr>
      </p:pic>
    </p:spTree>
    <p:extLst>
      <p:ext uri="{BB962C8B-B14F-4D97-AF65-F5344CB8AC3E}">
        <p14:creationId xmlns:p14="http://schemas.microsoft.com/office/powerpoint/2010/main" val="200740796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Amazon </a:t>
            </a:r>
            <a:r>
              <a:rPr lang="en-US" dirty="0" smtClean="0"/>
              <a:t>Web Services / Elastic Cloud</a:t>
            </a:r>
            <a:endParaRPr lang="en-US" dirty="0"/>
          </a:p>
        </p:txBody>
      </p:sp>
      <p:sp>
        <p:nvSpPr>
          <p:cNvPr id="5" name="Content Placeholder 4"/>
          <p:cNvSpPr>
            <a:spLocks noGrp="1"/>
          </p:cNvSpPr>
          <p:nvPr>
            <p:ph sz="quarter" idx="13"/>
          </p:nvPr>
        </p:nvSpPr>
        <p:spPr>
          <a:xfrm>
            <a:off x="107504" y="476672"/>
            <a:ext cx="4536504" cy="6264696"/>
          </a:xfrm>
        </p:spPr>
        <p:txBody>
          <a:bodyPr anchor="t">
            <a:noAutofit/>
          </a:bodyPr>
          <a:lstStyle/>
          <a:p>
            <a:endParaRPr lang="en-US" sz="1000" b="1" dirty="0" smtClean="0"/>
          </a:p>
          <a:p>
            <a:r>
              <a:rPr lang="en-US" sz="1000" b="1" dirty="0" smtClean="0"/>
              <a:t>Compute</a:t>
            </a:r>
            <a:endParaRPr lang="en-US" sz="1000" b="1" dirty="0"/>
          </a:p>
          <a:p>
            <a:pPr lvl="1"/>
            <a:r>
              <a:rPr lang="en-US" sz="900" b="1" dirty="0" smtClean="0"/>
              <a:t>Elastic </a:t>
            </a:r>
            <a:r>
              <a:rPr lang="en-US" sz="900" b="1" dirty="0"/>
              <a:t>Compute Cloud (EC2) </a:t>
            </a:r>
            <a:r>
              <a:rPr lang="en-US" sz="900" dirty="0" smtClean="0"/>
              <a:t>- scalable </a:t>
            </a:r>
            <a:r>
              <a:rPr lang="en-US" sz="900" dirty="0"/>
              <a:t>virtual </a:t>
            </a:r>
            <a:r>
              <a:rPr lang="en-US" sz="900" dirty="0" smtClean="0"/>
              <a:t>machines using Xen</a:t>
            </a:r>
            <a:endParaRPr lang="en-US" sz="900" dirty="0"/>
          </a:p>
          <a:p>
            <a:pPr lvl="1"/>
            <a:r>
              <a:rPr lang="en-US" sz="900" b="1" dirty="0" smtClean="0"/>
              <a:t>Elastic </a:t>
            </a:r>
            <a:r>
              <a:rPr lang="en-US" sz="900" b="1" dirty="0"/>
              <a:t>MapReduce (EMR) </a:t>
            </a:r>
            <a:endParaRPr lang="en-US" sz="900" b="1" dirty="0" smtClean="0"/>
          </a:p>
          <a:p>
            <a:pPr lvl="1"/>
            <a:r>
              <a:rPr lang="en-US" sz="900" b="1" dirty="0" smtClean="0"/>
              <a:t>Lambda </a:t>
            </a:r>
            <a:r>
              <a:rPr lang="en-US" sz="900" b="1" dirty="0"/>
              <a:t>(LAMBDA) </a:t>
            </a:r>
            <a:r>
              <a:rPr lang="en-US" sz="900" dirty="0" smtClean="0"/>
              <a:t>- compute </a:t>
            </a:r>
            <a:r>
              <a:rPr lang="en-US" sz="900" dirty="0"/>
              <a:t>service that runs code in response to </a:t>
            </a:r>
            <a:r>
              <a:rPr lang="en-US" sz="900" dirty="0" smtClean="0"/>
              <a:t>events</a:t>
            </a:r>
            <a:endParaRPr lang="en-US" sz="900" dirty="0"/>
          </a:p>
          <a:p>
            <a:r>
              <a:rPr lang="en-US" sz="1000" b="1" dirty="0"/>
              <a:t>Networking</a:t>
            </a:r>
          </a:p>
          <a:p>
            <a:pPr lvl="1"/>
            <a:r>
              <a:rPr lang="en-US" sz="900" b="1" dirty="0" smtClean="0"/>
              <a:t>Route </a:t>
            </a:r>
            <a:r>
              <a:rPr lang="en-US" sz="900" b="1" dirty="0"/>
              <a:t>53 </a:t>
            </a:r>
            <a:r>
              <a:rPr lang="en-US" sz="900" dirty="0" smtClean="0"/>
              <a:t>- highly </a:t>
            </a:r>
            <a:r>
              <a:rPr lang="en-US" sz="900" dirty="0"/>
              <a:t>available and scalable </a:t>
            </a:r>
            <a:r>
              <a:rPr lang="en-US" sz="900" dirty="0" smtClean="0"/>
              <a:t>DNS</a:t>
            </a:r>
            <a:endParaRPr lang="en-US" sz="900" dirty="0"/>
          </a:p>
          <a:p>
            <a:pPr lvl="1"/>
            <a:r>
              <a:rPr lang="en-US" sz="900" b="1" dirty="0" smtClean="0"/>
              <a:t>Virtual </a:t>
            </a:r>
            <a:r>
              <a:rPr lang="en-US" sz="900" b="1" dirty="0"/>
              <a:t>Private Cloud (VPC) </a:t>
            </a:r>
            <a:r>
              <a:rPr lang="en-US" sz="900" dirty="0" smtClean="0"/>
              <a:t>- </a:t>
            </a:r>
            <a:r>
              <a:rPr lang="en-US" sz="900" dirty="0"/>
              <a:t>logically isolated set of </a:t>
            </a:r>
            <a:r>
              <a:rPr lang="en-US" sz="900" dirty="0" smtClean="0"/>
              <a:t>EC2, VPN connection</a:t>
            </a:r>
            <a:endParaRPr lang="en-US" sz="900" dirty="0"/>
          </a:p>
          <a:p>
            <a:pPr lvl="1"/>
            <a:r>
              <a:rPr lang="en-US" sz="900" b="1" dirty="0"/>
              <a:t>AWS Direct Connect </a:t>
            </a:r>
            <a:r>
              <a:rPr lang="en-US" sz="900" dirty="0" smtClean="0"/>
              <a:t>- dedicated </a:t>
            </a:r>
            <a:r>
              <a:rPr lang="en-US" sz="900" dirty="0"/>
              <a:t>network connections into AWS data </a:t>
            </a:r>
            <a:r>
              <a:rPr lang="en-US" sz="900" dirty="0" smtClean="0"/>
              <a:t>centers</a:t>
            </a:r>
            <a:endParaRPr lang="en-US" sz="900" dirty="0"/>
          </a:p>
          <a:p>
            <a:pPr lvl="1"/>
            <a:r>
              <a:rPr lang="en-US" sz="900" b="1" dirty="0" smtClean="0"/>
              <a:t>Elastic </a:t>
            </a:r>
            <a:r>
              <a:rPr lang="en-US" sz="900" b="1" dirty="0"/>
              <a:t>Load Balancing (ELB) </a:t>
            </a:r>
            <a:r>
              <a:rPr lang="en-US" sz="900" dirty="0" smtClean="0"/>
              <a:t>- automatically </a:t>
            </a:r>
            <a:r>
              <a:rPr lang="en-US" sz="900" dirty="0"/>
              <a:t>distributes incoming </a:t>
            </a:r>
            <a:r>
              <a:rPr lang="en-US" sz="900" dirty="0" smtClean="0"/>
              <a:t>traffic</a:t>
            </a:r>
            <a:endParaRPr lang="en-US" sz="900" dirty="0"/>
          </a:p>
          <a:p>
            <a:r>
              <a:rPr lang="en-US" sz="1000" b="1" dirty="0"/>
              <a:t>Storage and content delivery</a:t>
            </a:r>
          </a:p>
          <a:p>
            <a:pPr lvl="1"/>
            <a:r>
              <a:rPr lang="en-US" sz="900" b="1" dirty="0" err="1" smtClean="0"/>
              <a:t>CloudFront</a:t>
            </a:r>
            <a:r>
              <a:rPr lang="en-US" sz="900" b="1" dirty="0" smtClean="0"/>
              <a:t> </a:t>
            </a:r>
            <a:r>
              <a:rPr lang="en-US" sz="900" dirty="0" smtClean="0"/>
              <a:t>- CDN</a:t>
            </a:r>
            <a:endParaRPr lang="en-US" sz="900" dirty="0"/>
          </a:p>
          <a:p>
            <a:pPr lvl="1"/>
            <a:r>
              <a:rPr lang="en-US" sz="900" b="1" dirty="0" smtClean="0"/>
              <a:t>Simple </a:t>
            </a:r>
            <a:r>
              <a:rPr lang="en-US" sz="900" b="1" dirty="0"/>
              <a:t>Storage Service (S3) </a:t>
            </a:r>
            <a:r>
              <a:rPr lang="en-US" sz="900" dirty="0" smtClean="0"/>
              <a:t>- Web </a:t>
            </a:r>
            <a:r>
              <a:rPr lang="en-US" sz="900" dirty="0"/>
              <a:t>Service based </a:t>
            </a:r>
            <a:r>
              <a:rPr lang="en-US" sz="900" dirty="0" smtClean="0"/>
              <a:t>storage</a:t>
            </a:r>
            <a:endParaRPr lang="en-US" sz="900" dirty="0"/>
          </a:p>
          <a:p>
            <a:pPr lvl="1"/>
            <a:r>
              <a:rPr lang="en-US" sz="900" b="1" dirty="0" smtClean="0"/>
              <a:t>Glacier </a:t>
            </a:r>
            <a:r>
              <a:rPr lang="en-US" sz="900" dirty="0" smtClean="0"/>
              <a:t>- low-cost</a:t>
            </a:r>
            <a:r>
              <a:rPr lang="en-US" sz="900" dirty="0"/>
              <a:t>, long-term </a:t>
            </a:r>
            <a:r>
              <a:rPr lang="en-US" sz="900" dirty="0" smtClean="0"/>
              <a:t>storage, redundancy, low-frequent </a:t>
            </a:r>
            <a:r>
              <a:rPr lang="en-US" sz="900" dirty="0"/>
              <a:t>access </a:t>
            </a:r>
            <a:r>
              <a:rPr lang="en-US" sz="900" dirty="0" smtClean="0"/>
              <a:t>times</a:t>
            </a:r>
            <a:endParaRPr lang="en-US" sz="900" dirty="0"/>
          </a:p>
          <a:p>
            <a:pPr lvl="1"/>
            <a:r>
              <a:rPr lang="en-US" sz="900" b="1" dirty="0"/>
              <a:t>AWS Storage </a:t>
            </a:r>
            <a:r>
              <a:rPr lang="en-US" sz="900" b="1" dirty="0" smtClean="0"/>
              <a:t>Gateway </a:t>
            </a:r>
            <a:r>
              <a:rPr lang="en-US" sz="900" dirty="0" smtClean="0"/>
              <a:t>- iSCSI </a:t>
            </a:r>
            <a:r>
              <a:rPr lang="en-US" sz="900" dirty="0"/>
              <a:t>block </a:t>
            </a:r>
            <a:r>
              <a:rPr lang="en-US" sz="900" dirty="0" smtClean="0"/>
              <a:t>storage, cloud-based backup</a:t>
            </a:r>
            <a:endParaRPr lang="en-US" sz="900" dirty="0"/>
          </a:p>
          <a:p>
            <a:pPr lvl="1"/>
            <a:r>
              <a:rPr lang="en-US" sz="900" b="1" dirty="0" smtClean="0"/>
              <a:t>Elastic </a:t>
            </a:r>
            <a:r>
              <a:rPr lang="en-US" sz="900" b="1" dirty="0"/>
              <a:t>Block Store (EBS) </a:t>
            </a:r>
            <a:r>
              <a:rPr lang="en-US" sz="900" dirty="0" smtClean="0"/>
              <a:t>- persistent </a:t>
            </a:r>
            <a:r>
              <a:rPr lang="en-US" sz="900" dirty="0"/>
              <a:t>block-level storage volumes for </a:t>
            </a:r>
            <a:r>
              <a:rPr lang="en-US" sz="900" dirty="0" smtClean="0"/>
              <a:t>EC2</a:t>
            </a:r>
            <a:endParaRPr lang="en-US" sz="900" dirty="0"/>
          </a:p>
          <a:p>
            <a:pPr lvl="1"/>
            <a:r>
              <a:rPr lang="en-US" sz="900" b="1" dirty="0"/>
              <a:t>AWS </a:t>
            </a:r>
            <a:r>
              <a:rPr lang="en-US" sz="900" b="1" dirty="0" smtClean="0"/>
              <a:t>Import/Export </a:t>
            </a:r>
            <a:r>
              <a:rPr lang="en-US" sz="900" dirty="0" smtClean="0"/>
              <a:t>- accelerates </a:t>
            </a:r>
            <a:r>
              <a:rPr lang="en-US" sz="900" dirty="0"/>
              <a:t>moving large amounts of data </a:t>
            </a:r>
            <a:r>
              <a:rPr lang="en-US" sz="900" dirty="0" smtClean="0"/>
              <a:t>in/out AWS</a:t>
            </a:r>
            <a:endParaRPr lang="en-US" sz="900" dirty="0"/>
          </a:p>
          <a:p>
            <a:pPr lvl="1"/>
            <a:r>
              <a:rPr lang="en-US" sz="900" b="1" dirty="0" smtClean="0"/>
              <a:t>Elastic </a:t>
            </a:r>
            <a:r>
              <a:rPr lang="en-US" sz="900" b="1" dirty="0"/>
              <a:t>File System (EFS) </a:t>
            </a:r>
            <a:r>
              <a:rPr lang="en-US" sz="900" dirty="0" smtClean="0"/>
              <a:t>- </a:t>
            </a:r>
            <a:r>
              <a:rPr lang="en-US" sz="900" dirty="0"/>
              <a:t>file storage </a:t>
            </a:r>
            <a:r>
              <a:rPr lang="en-US" sz="900" dirty="0" smtClean="0"/>
              <a:t>service</a:t>
            </a:r>
            <a:endParaRPr lang="en-US" sz="900" dirty="0"/>
          </a:p>
          <a:p>
            <a:r>
              <a:rPr lang="en-US" sz="1000" b="1" dirty="0"/>
              <a:t>Database</a:t>
            </a:r>
          </a:p>
          <a:p>
            <a:pPr lvl="1"/>
            <a:r>
              <a:rPr lang="en-US" sz="900" b="1" dirty="0" err="1" smtClean="0"/>
              <a:t>DynamoDB</a:t>
            </a:r>
            <a:r>
              <a:rPr lang="en-US" sz="900" b="1" dirty="0" smtClean="0"/>
              <a:t> </a:t>
            </a:r>
            <a:r>
              <a:rPr lang="en-US" sz="900" dirty="0" smtClean="0"/>
              <a:t>- low-latency </a:t>
            </a:r>
            <a:r>
              <a:rPr lang="en-US" sz="900" dirty="0"/>
              <a:t>NoSQL </a:t>
            </a:r>
            <a:r>
              <a:rPr lang="en-US" sz="900" dirty="0" smtClean="0"/>
              <a:t>backed </a:t>
            </a:r>
            <a:r>
              <a:rPr lang="en-US" sz="900" dirty="0"/>
              <a:t>by </a:t>
            </a:r>
            <a:r>
              <a:rPr lang="en-US" sz="900" dirty="0" smtClean="0"/>
              <a:t>SSDs</a:t>
            </a:r>
            <a:endParaRPr lang="en-US" sz="900" dirty="0"/>
          </a:p>
          <a:p>
            <a:pPr lvl="1"/>
            <a:r>
              <a:rPr lang="en-US" sz="900" b="1" dirty="0" err="1" smtClean="0"/>
              <a:t>ElastiCache</a:t>
            </a:r>
            <a:r>
              <a:rPr lang="en-US" sz="900" b="1" dirty="0" smtClean="0"/>
              <a:t> </a:t>
            </a:r>
            <a:r>
              <a:rPr lang="en-US" sz="900" dirty="0" smtClean="0"/>
              <a:t>- in-memory caching, implementation </a:t>
            </a:r>
            <a:r>
              <a:rPr lang="en-US" sz="900" dirty="0"/>
              <a:t>of </a:t>
            </a:r>
            <a:r>
              <a:rPr lang="en-US" sz="900" dirty="0" err="1"/>
              <a:t>Memcached</a:t>
            </a:r>
            <a:r>
              <a:rPr lang="en-US" sz="900" dirty="0"/>
              <a:t> and </a:t>
            </a:r>
            <a:r>
              <a:rPr lang="en-US" sz="900" dirty="0" err="1" smtClean="0"/>
              <a:t>Redis</a:t>
            </a:r>
            <a:endParaRPr lang="en-US" sz="900" dirty="0"/>
          </a:p>
          <a:p>
            <a:pPr lvl="1"/>
            <a:r>
              <a:rPr lang="en-US" sz="900" b="1" dirty="0" smtClean="0"/>
              <a:t>Relational </a:t>
            </a:r>
            <a:r>
              <a:rPr lang="en-US" sz="900" b="1" dirty="0"/>
              <a:t>Database Service (RDS) </a:t>
            </a:r>
            <a:r>
              <a:rPr lang="en-US" sz="900" dirty="0" smtClean="0"/>
              <a:t>- MySQL</a:t>
            </a:r>
            <a:r>
              <a:rPr lang="en-US" sz="900" dirty="0"/>
              <a:t>, Oracle, SQL Server, </a:t>
            </a:r>
            <a:r>
              <a:rPr lang="en-US" sz="900" dirty="0" smtClean="0"/>
              <a:t>PostgreSQL</a:t>
            </a:r>
            <a:endParaRPr lang="en-US" sz="900" dirty="0"/>
          </a:p>
          <a:p>
            <a:pPr lvl="1"/>
            <a:r>
              <a:rPr lang="en-US" sz="900" b="1" dirty="0" smtClean="0"/>
              <a:t>Redshift </a:t>
            </a:r>
            <a:r>
              <a:rPr lang="en-US" sz="900" dirty="0" smtClean="0"/>
              <a:t>- petabyte-scale </a:t>
            </a:r>
            <a:r>
              <a:rPr lang="en-US" sz="900" dirty="0"/>
              <a:t>data warehousing with column-based </a:t>
            </a:r>
            <a:r>
              <a:rPr lang="en-US" sz="900" dirty="0" smtClean="0"/>
              <a:t>storage</a:t>
            </a:r>
            <a:endParaRPr lang="en-US" sz="900" dirty="0"/>
          </a:p>
          <a:p>
            <a:pPr lvl="1"/>
            <a:r>
              <a:rPr lang="en-US" sz="900" b="1" dirty="0" err="1" smtClean="0"/>
              <a:t>SimpleDB</a:t>
            </a:r>
            <a:r>
              <a:rPr lang="en-US" sz="900" b="1" dirty="0" smtClean="0"/>
              <a:t> </a:t>
            </a:r>
            <a:r>
              <a:rPr lang="en-US" sz="900" dirty="0" smtClean="0"/>
              <a:t>- run </a:t>
            </a:r>
            <a:r>
              <a:rPr lang="en-US" sz="900" dirty="0"/>
              <a:t>queries on structured </a:t>
            </a:r>
            <a:r>
              <a:rPr lang="en-US" sz="900" dirty="0" smtClean="0"/>
              <a:t>data, "</a:t>
            </a:r>
            <a:r>
              <a:rPr lang="en-US" sz="900" dirty="0"/>
              <a:t>the core functionality of a database</a:t>
            </a:r>
            <a:r>
              <a:rPr lang="en-US" sz="900" dirty="0" smtClean="0"/>
              <a:t>"</a:t>
            </a:r>
            <a:endParaRPr lang="en-US" sz="900" dirty="0"/>
          </a:p>
          <a:p>
            <a:pPr lvl="1"/>
            <a:r>
              <a:rPr lang="en-US" sz="900" b="1" dirty="0"/>
              <a:t>AWS Data Pipeline </a:t>
            </a:r>
            <a:r>
              <a:rPr lang="en-US" sz="900" dirty="0" smtClean="0"/>
              <a:t>- data </a:t>
            </a:r>
            <a:r>
              <a:rPr lang="en-US" sz="900" dirty="0"/>
              <a:t>transfer between different AWS </a:t>
            </a:r>
            <a:r>
              <a:rPr lang="en-US" sz="900" dirty="0" smtClean="0"/>
              <a:t>services </a:t>
            </a:r>
          </a:p>
          <a:p>
            <a:r>
              <a:rPr lang="en-US" sz="1000" b="1" dirty="0"/>
              <a:t>Analytics</a:t>
            </a:r>
          </a:p>
          <a:p>
            <a:pPr lvl="1"/>
            <a:r>
              <a:rPr lang="en-US" sz="900" b="1" dirty="0"/>
              <a:t>Machine Learning</a:t>
            </a:r>
          </a:p>
          <a:p>
            <a:pPr lvl="1"/>
            <a:r>
              <a:rPr lang="en-US" sz="900" b="1" dirty="0"/>
              <a:t>Kinesis </a:t>
            </a:r>
            <a:r>
              <a:rPr lang="en-US" sz="900" dirty="0"/>
              <a:t>- real-time data processing over large, distributed data streams</a:t>
            </a:r>
          </a:p>
          <a:p>
            <a:endParaRPr lang="en-US" sz="1300" dirty="0"/>
          </a:p>
        </p:txBody>
      </p:sp>
      <p:sp>
        <p:nvSpPr>
          <p:cNvPr id="6" name="Content Placeholder 4"/>
          <p:cNvSpPr txBox="1">
            <a:spLocks/>
          </p:cNvSpPr>
          <p:nvPr/>
        </p:nvSpPr>
        <p:spPr>
          <a:xfrm>
            <a:off x="4644008" y="476672"/>
            <a:ext cx="4392488" cy="6264696"/>
          </a:xfrm>
          <a:prstGeom prst="rect">
            <a:avLst/>
          </a:prstGeom>
        </p:spPr>
        <p:txBody>
          <a:bodyPr vert="horz" anchor="t" anchorCtr="0">
            <a:no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sz="1000" b="1" dirty="0" smtClean="0"/>
          </a:p>
          <a:p>
            <a:r>
              <a:rPr lang="en-US" sz="1000" b="1" dirty="0" smtClean="0"/>
              <a:t>Deployment</a:t>
            </a:r>
            <a:endParaRPr lang="en-US" sz="1000" b="1" dirty="0"/>
          </a:p>
          <a:p>
            <a:pPr lvl="1"/>
            <a:r>
              <a:rPr lang="en-US" sz="900" b="1" dirty="0" err="1"/>
              <a:t>CloudFormation</a:t>
            </a:r>
            <a:r>
              <a:rPr lang="en-US" sz="900" b="1" dirty="0"/>
              <a:t> </a:t>
            </a:r>
            <a:r>
              <a:rPr lang="en-US" sz="900" dirty="0"/>
              <a:t>- file-based interface for provisioning other AWS resources</a:t>
            </a:r>
          </a:p>
          <a:p>
            <a:pPr lvl="1"/>
            <a:r>
              <a:rPr lang="en-US" sz="900" b="1" dirty="0"/>
              <a:t>AWS Elastic Beanstalk </a:t>
            </a:r>
            <a:r>
              <a:rPr lang="en-US" sz="900" dirty="0"/>
              <a:t>- quick deployment and management of applications</a:t>
            </a:r>
          </a:p>
          <a:p>
            <a:pPr lvl="1"/>
            <a:r>
              <a:rPr lang="en-US" sz="900" b="1" dirty="0"/>
              <a:t>AWS </a:t>
            </a:r>
            <a:r>
              <a:rPr lang="en-US" sz="900" b="1" dirty="0" err="1"/>
              <a:t>OpsWorks</a:t>
            </a:r>
            <a:r>
              <a:rPr lang="en-US" sz="900" b="1" dirty="0"/>
              <a:t> </a:t>
            </a:r>
            <a:r>
              <a:rPr lang="en-US" sz="900" dirty="0"/>
              <a:t>- configuration of EC2 services using Chef</a:t>
            </a:r>
          </a:p>
          <a:p>
            <a:pPr lvl="1"/>
            <a:r>
              <a:rPr lang="en-US" sz="900" b="1" dirty="0"/>
              <a:t>AWS </a:t>
            </a:r>
            <a:r>
              <a:rPr lang="en-US" sz="900" b="1" dirty="0" err="1"/>
              <a:t>CodeDeploy</a:t>
            </a:r>
            <a:r>
              <a:rPr lang="en-US" sz="900" b="1" dirty="0"/>
              <a:t> </a:t>
            </a:r>
            <a:r>
              <a:rPr lang="en-US" sz="900" dirty="0"/>
              <a:t>- automated code deployment to EC2 instances</a:t>
            </a:r>
          </a:p>
          <a:p>
            <a:r>
              <a:rPr lang="en-US" sz="1000" b="1" dirty="0" smtClean="0"/>
              <a:t>Management</a:t>
            </a:r>
          </a:p>
          <a:p>
            <a:pPr lvl="1"/>
            <a:r>
              <a:rPr lang="en-US" sz="900" b="1" dirty="0" smtClean="0"/>
              <a:t>Identity and Access Management (IAM) </a:t>
            </a:r>
            <a:r>
              <a:rPr lang="en-US" sz="900" dirty="0" smtClean="0"/>
              <a:t>- authentication service</a:t>
            </a:r>
          </a:p>
          <a:p>
            <a:pPr lvl="1"/>
            <a:r>
              <a:rPr lang="en-US" sz="900" b="1" dirty="0" smtClean="0"/>
              <a:t>AWS Directory Service </a:t>
            </a:r>
            <a:r>
              <a:rPr lang="en-US" sz="900" dirty="0" smtClean="0"/>
              <a:t>- connection to an existing Active Directory</a:t>
            </a:r>
          </a:p>
          <a:p>
            <a:pPr lvl="1"/>
            <a:r>
              <a:rPr lang="en-US" sz="900" b="1" dirty="0" err="1" smtClean="0"/>
              <a:t>CloudWatch</a:t>
            </a:r>
            <a:r>
              <a:rPr lang="en-US" sz="900" b="1" dirty="0" smtClean="0"/>
              <a:t> </a:t>
            </a:r>
            <a:r>
              <a:rPr lang="en-US" sz="900" dirty="0" smtClean="0"/>
              <a:t>- monitoring for AWS cloud resources and applications</a:t>
            </a:r>
          </a:p>
          <a:p>
            <a:pPr lvl="1"/>
            <a:r>
              <a:rPr lang="en-US" sz="900" b="1" dirty="0" smtClean="0"/>
              <a:t>AWS Management Console </a:t>
            </a:r>
            <a:r>
              <a:rPr lang="en-US" sz="900" dirty="0" smtClean="0"/>
              <a:t>- web-based management and monitoring</a:t>
            </a:r>
          </a:p>
          <a:p>
            <a:pPr lvl="1"/>
            <a:r>
              <a:rPr lang="en-US" sz="900" b="1" dirty="0" err="1" smtClean="0"/>
              <a:t>CloudHSM</a:t>
            </a:r>
            <a:r>
              <a:rPr lang="en-US" sz="900" b="1" dirty="0" smtClean="0"/>
              <a:t> - data security </a:t>
            </a:r>
            <a:r>
              <a:rPr lang="en-US" sz="900" dirty="0" smtClean="0"/>
              <a:t>- dedicated Hardware Security Module (HSM)</a:t>
            </a:r>
          </a:p>
          <a:p>
            <a:pPr lvl="1"/>
            <a:r>
              <a:rPr lang="en-US" sz="900" b="1" dirty="0" smtClean="0"/>
              <a:t>AWS Key Management Service (KMS) </a:t>
            </a:r>
            <a:r>
              <a:rPr lang="en-US" sz="900" dirty="0" smtClean="0"/>
              <a:t>- control keys used to data encryption</a:t>
            </a:r>
          </a:p>
          <a:p>
            <a:r>
              <a:rPr lang="en-US" sz="1000" b="1" dirty="0" smtClean="0"/>
              <a:t>Application services</a:t>
            </a:r>
          </a:p>
          <a:p>
            <a:pPr lvl="1"/>
            <a:r>
              <a:rPr lang="en-US" sz="900" b="1" dirty="0" smtClean="0"/>
              <a:t>API Gateway </a:t>
            </a:r>
            <a:r>
              <a:rPr lang="en-US" sz="900" dirty="0" smtClean="0"/>
              <a:t>- service for publishing and maintaining web service APIs</a:t>
            </a:r>
          </a:p>
          <a:p>
            <a:pPr lvl="1"/>
            <a:r>
              <a:rPr lang="en-US" sz="900" b="1" dirty="0" err="1" smtClean="0"/>
              <a:t>CloudSearch</a:t>
            </a:r>
            <a:r>
              <a:rPr lang="en-US" sz="900" b="1" dirty="0" smtClean="0"/>
              <a:t> </a:t>
            </a:r>
            <a:r>
              <a:rPr lang="en-US" sz="900" dirty="0" smtClean="0"/>
              <a:t>- basic full-text search and indexing of textual content</a:t>
            </a:r>
          </a:p>
          <a:p>
            <a:pPr lvl="1"/>
            <a:r>
              <a:rPr lang="en-US" sz="900" b="1" dirty="0" err="1" smtClean="0"/>
              <a:t>DevPay</a:t>
            </a:r>
            <a:r>
              <a:rPr lang="en-US" sz="900" b="1" dirty="0" smtClean="0"/>
              <a:t> </a:t>
            </a:r>
            <a:r>
              <a:rPr lang="en-US" sz="900" dirty="0" smtClean="0"/>
              <a:t>- billing and account management system</a:t>
            </a:r>
            <a:endParaRPr lang="en-US" sz="900" b="1" dirty="0" smtClean="0"/>
          </a:p>
          <a:p>
            <a:pPr lvl="1"/>
            <a:r>
              <a:rPr lang="en-US" sz="900" b="1" dirty="0" smtClean="0"/>
              <a:t>Elastic Transcoder (ETS) </a:t>
            </a:r>
            <a:r>
              <a:rPr lang="en-US" sz="900" dirty="0" smtClean="0"/>
              <a:t>- video transcoding</a:t>
            </a:r>
          </a:p>
          <a:p>
            <a:pPr lvl="1"/>
            <a:r>
              <a:rPr lang="en-US" sz="900" b="1" dirty="0" smtClean="0"/>
              <a:t>Flexible Payments Service (FPS) </a:t>
            </a:r>
            <a:r>
              <a:rPr lang="en-US" sz="900" dirty="0" smtClean="0"/>
              <a:t>-  interface for micropayments</a:t>
            </a:r>
            <a:endParaRPr lang="en-US" sz="900" b="1" dirty="0" smtClean="0"/>
          </a:p>
          <a:p>
            <a:pPr lvl="1"/>
            <a:r>
              <a:rPr lang="en-US" sz="900" b="1" dirty="0" smtClean="0"/>
              <a:t>Simple Email Service (SES) </a:t>
            </a:r>
            <a:r>
              <a:rPr lang="en-US" sz="900" dirty="0" smtClean="0"/>
              <a:t>- bulk and transactional email sending</a:t>
            </a:r>
          </a:p>
          <a:p>
            <a:pPr lvl="1"/>
            <a:r>
              <a:rPr lang="en-US" sz="900" b="1" dirty="0" smtClean="0"/>
              <a:t>Simple Queue Service (SQS) </a:t>
            </a:r>
            <a:r>
              <a:rPr lang="en-US" sz="900" dirty="0" smtClean="0"/>
              <a:t>- message queue for web applications</a:t>
            </a:r>
          </a:p>
          <a:p>
            <a:pPr lvl="1"/>
            <a:r>
              <a:rPr lang="en-US" sz="900" b="1" dirty="0" smtClean="0"/>
              <a:t>Simple Notification Service (SNS) </a:t>
            </a:r>
            <a:r>
              <a:rPr lang="en-US" sz="900" dirty="0" smtClean="0"/>
              <a:t>- multi-protocol "push" messaging</a:t>
            </a:r>
          </a:p>
          <a:p>
            <a:pPr lvl="1"/>
            <a:r>
              <a:rPr lang="en-US" sz="900" b="1" dirty="0" smtClean="0"/>
              <a:t>Simple Workflow (SWF) </a:t>
            </a:r>
            <a:r>
              <a:rPr lang="en-US" sz="900" dirty="0" smtClean="0"/>
              <a:t>- workflow service for building scalable, resilient apps</a:t>
            </a:r>
          </a:p>
          <a:p>
            <a:pPr lvl="1"/>
            <a:r>
              <a:rPr lang="en-US" sz="900" b="1" dirty="0" err="1" smtClean="0"/>
              <a:t>Cognito</a:t>
            </a:r>
            <a:r>
              <a:rPr lang="en-US" sz="900" b="1" dirty="0" smtClean="0"/>
              <a:t> </a:t>
            </a:r>
            <a:r>
              <a:rPr lang="en-US" sz="900" dirty="0" smtClean="0"/>
              <a:t>- user identity and data synchronization service across mobile devices</a:t>
            </a:r>
          </a:p>
          <a:p>
            <a:pPr lvl="1"/>
            <a:r>
              <a:rPr lang="en-US" sz="900" b="1" dirty="0" err="1" smtClean="0"/>
              <a:t>AppStream</a:t>
            </a:r>
            <a:r>
              <a:rPr lang="en-US" sz="900" b="1" dirty="0" smtClean="0"/>
              <a:t> </a:t>
            </a:r>
            <a:r>
              <a:rPr lang="en-US" sz="900" dirty="0" smtClean="0"/>
              <a:t>- streaming of resource intensive applications from the cloud</a:t>
            </a:r>
          </a:p>
          <a:p>
            <a:r>
              <a:rPr lang="en-US" sz="1000" b="1" dirty="0" smtClean="0"/>
              <a:t>Miscellaneous</a:t>
            </a:r>
          </a:p>
          <a:p>
            <a:pPr lvl="1"/>
            <a:r>
              <a:rPr lang="en-US" sz="900" b="1" dirty="0" smtClean="0"/>
              <a:t>Product Advertising API</a:t>
            </a:r>
            <a:r>
              <a:rPr lang="en-US" sz="900" dirty="0" smtClean="0"/>
              <a:t> - electronic commerce</a:t>
            </a:r>
          </a:p>
        </p:txBody>
      </p:sp>
    </p:spTree>
    <p:extLst>
      <p:ext uri="{BB962C8B-B14F-4D97-AF65-F5344CB8AC3E}">
        <p14:creationId xmlns:p14="http://schemas.microsoft.com/office/powerpoint/2010/main" val="11829234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a:t>
            </a:r>
            <a:r>
              <a:rPr lang="en-US" dirty="0" err="1" smtClean="0"/>
              <a:t>CloudFoundry</a:t>
            </a:r>
            <a:r>
              <a:rPr lang="en-US" dirty="0" smtClean="0"/>
              <a:t> / </a:t>
            </a:r>
            <a:r>
              <a:rPr lang="en-US" dirty="0" err="1" smtClean="0"/>
              <a:t>BlueMix</a:t>
            </a:r>
            <a:endParaRPr lang="en-US" dirty="0"/>
          </a:p>
        </p:txBody>
      </p:sp>
      <p:pic>
        <p:nvPicPr>
          <p:cNvPr id="5" name="Picture 39" descr="cloudfoundry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24355" y="3331237"/>
            <a:ext cx="1579562"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29"/>
          <p:cNvGrpSpPr>
            <a:grpSpLocks/>
          </p:cNvGrpSpPr>
          <p:nvPr/>
        </p:nvGrpSpPr>
        <p:grpSpPr bwMode="auto">
          <a:xfrm>
            <a:off x="7336485" y="5013176"/>
            <a:ext cx="1549400" cy="1539875"/>
            <a:chOff x="3257550" y="2590800"/>
            <a:chExt cx="1685925" cy="1677601"/>
          </a:xfrm>
        </p:grpSpPr>
        <p:grpSp>
          <p:nvGrpSpPr>
            <p:cNvPr id="7" name="Group 34"/>
            <p:cNvGrpSpPr>
              <a:grpSpLocks/>
            </p:cNvGrpSpPr>
            <p:nvPr/>
          </p:nvGrpSpPr>
          <p:grpSpPr bwMode="auto">
            <a:xfrm>
              <a:off x="3338162" y="3008015"/>
              <a:ext cx="1524700" cy="1260386"/>
              <a:chOff x="3338162" y="3008015"/>
              <a:chExt cx="1524700" cy="1260386"/>
            </a:xfrm>
          </p:grpSpPr>
          <p:grpSp>
            <p:nvGrpSpPr>
              <p:cNvPr id="73" name="Group 14"/>
              <p:cNvGrpSpPr>
                <a:grpSpLocks/>
              </p:cNvGrpSpPr>
              <p:nvPr/>
            </p:nvGrpSpPr>
            <p:grpSpPr bwMode="auto">
              <a:xfrm>
                <a:off x="3338162" y="3871169"/>
                <a:ext cx="1524700" cy="397232"/>
                <a:chOff x="3347890" y="3871169"/>
                <a:chExt cx="1524700" cy="397232"/>
              </a:xfrm>
            </p:grpSpPr>
            <p:pic>
              <p:nvPicPr>
                <p:cNvPr id="77" name="Picture 10" descr="Instrumented-Black.png"/>
                <p:cNvPicPr>
                  <a:picLocks noChangeAspect="1"/>
                </p:cNvPicPr>
                <p:nvPr/>
              </p:nvPicPr>
              <p:blipFill>
                <a:blip r:embed="rId4">
                  <a:lum bright="40000"/>
                  <a:extLst>
                    <a:ext uri="{28A0092B-C50C-407E-A947-70E740481C1C}">
                      <a14:useLocalDpi xmlns:a14="http://schemas.microsoft.com/office/drawing/2010/main" val="0"/>
                    </a:ext>
                  </a:extLst>
                </a:blip>
                <a:srcRect/>
                <a:stretch>
                  <a:fillRect/>
                </a:stretch>
              </p:blipFill>
              <p:spPr bwMode="auto">
                <a:xfrm>
                  <a:off x="3347890" y="3871169"/>
                  <a:ext cx="397232" cy="397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1" descr="Integration-Black.png"/>
                <p:cNvPicPr>
                  <a:picLocks noChangeAspect="1"/>
                </p:cNvPicPr>
                <p:nvPr/>
              </p:nvPicPr>
              <p:blipFill>
                <a:blip r:embed="rId5">
                  <a:lum bright="40000"/>
                  <a:extLst>
                    <a:ext uri="{28A0092B-C50C-407E-A947-70E740481C1C}">
                      <a14:useLocalDpi xmlns:a14="http://schemas.microsoft.com/office/drawing/2010/main" val="0"/>
                    </a:ext>
                  </a:extLst>
                </a:blip>
                <a:srcRect/>
                <a:stretch>
                  <a:fillRect/>
                </a:stretch>
              </p:blipFill>
              <p:spPr bwMode="auto">
                <a:xfrm>
                  <a:off x="4507136" y="3871169"/>
                  <a:ext cx="365454" cy="397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2" descr="database.png"/>
                <p:cNvPicPr>
                  <a:picLocks noChangeAspect="1"/>
                </p:cNvPicPr>
                <p:nvPr/>
              </p:nvPicPr>
              <p:blipFill>
                <a:blip r:embed="rId6">
                  <a:lum bright="40000"/>
                  <a:extLst>
                    <a:ext uri="{28A0092B-C50C-407E-A947-70E740481C1C}">
                      <a14:useLocalDpi xmlns:a14="http://schemas.microsoft.com/office/drawing/2010/main" val="0"/>
                    </a:ext>
                  </a:extLst>
                </a:blip>
                <a:srcRect/>
                <a:stretch>
                  <a:fillRect/>
                </a:stretch>
              </p:blipFill>
              <p:spPr bwMode="auto">
                <a:xfrm>
                  <a:off x="3935392" y="3879048"/>
                  <a:ext cx="381474" cy="38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 name="Freeform 73"/>
              <p:cNvSpPr/>
              <p:nvPr/>
            </p:nvSpPr>
            <p:spPr>
              <a:xfrm>
                <a:off x="3349102" y="3007605"/>
                <a:ext cx="1369813" cy="805940"/>
              </a:xfrm>
              <a:custGeom>
                <a:avLst/>
                <a:gdLst>
                  <a:gd name="connsiteX0" fmla="*/ 172795 w 1372732"/>
                  <a:gd name="connsiteY0" fmla="*/ 805624 h 805624"/>
                  <a:gd name="connsiteX1" fmla="*/ 172795 w 1372732"/>
                  <a:gd name="connsiteY1" fmla="*/ 513287 h 805624"/>
                  <a:gd name="connsiteX2" fmla="*/ 1209568 w 1372732"/>
                  <a:gd name="connsiteY2" fmla="*/ 339925 h 805624"/>
                  <a:gd name="connsiteX3" fmla="*/ 1151781 w 1372732"/>
                  <a:gd name="connsiteY3" fmla="*/ 516687 h 805624"/>
                  <a:gd name="connsiteX4" fmla="*/ 1019210 w 1372732"/>
                  <a:gd name="connsiteY4" fmla="*/ 489493 h 805624"/>
                  <a:gd name="connsiteX5" fmla="*/ 998815 w 1372732"/>
                  <a:gd name="connsiteY5" fmla="*/ 0 h 80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732" h="805624">
                    <a:moveTo>
                      <a:pt x="172795" y="805624"/>
                    </a:moveTo>
                    <a:cubicBezTo>
                      <a:pt x="86397" y="698263"/>
                      <a:pt x="0" y="590903"/>
                      <a:pt x="172795" y="513287"/>
                    </a:cubicBezTo>
                    <a:cubicBezTo>
                      <a:pt x="345590" y="435671"/>
                      <a:pt x="1046404" y="339358"/>
                      <a:pt x="1209568" y="339925"/>
                    </a:cubicBezTo>
                    <a:cubicBezTo>
                      <a:pt x="1372732" y="340492"/>
                      <a:pt x="1183507" y="491759"/>
                      <a:pt x="1151781" y="516687"/>
                    </a:cubicBezTo>
                    <a:cubicBezTo>
                      <a:pt x="1120055" y="541615"/>
                      <a:pt x="1044704" y="575608"/>
                      <a:pt x="1019210" y="489493"/>
                    </a:cubicBezTo>
                    <a:cubicBezTo>
                      <a:pt x="993716" y="403379"/>
                      <a:pt x="996265" y="201689"/>
                      <a:pt x="998815" y="0"/>
                    </a:cubicBezTo>
                  </a:path>
                </a:pathLst>
              </a:custGeom>
              <a:noFill/>
              <a:ln w="28575" cap="flat" cmpd="sng" algn="ctr">
                <a:solidFill>
                  <a:srgbClr val="000000">
                    <a:lumMod val="65000"/>
                    <a:lumOff val="35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000000"/>
                  </a:solidFill>
                  <a:latin typeface="Janson Text LT Pro" pitchFamily="18" charset="0"/>
                  <a:ea typeface="+mn-ea"/>
                </a:endParaRPr>
              </a:p>
            </p:txBody>
          </p:sp>
          <p:cxnSp>
            <p:nvCxnSpPr>
              <p:cNvPr id="75" name="Curved Connector 310"/>
              <p:cNvCxnSpPr>
                <a:cxnSpLocks noChangeShapeType="1"/>
              </p:cNvCxnSpPr>
              <p:nvPr/>
            </p:nvCxnSpPr>
            <p:spPr bwMode="auto">
              <a:xfrm rot="16200000" flipV="1">
                <a:off x="3387311" y="3083417"/>
                <a:ext cx="803883" cy="656673"/>
              </a:xfrm>
              <a:prstGeom prst="curvedConnector3">
                <a:avLst>
                  <a:gd name="adj1" fmla="val 50000"/>
                </a:avLst>
              </a:prstGeom>
              <a:noFill/>
              <a:ln w="28575">
                <a:solidFill>
                  <a:srgbClr val="7F7F7F"/>
                </a:solidFill>
                <a:round/>
                <a:headEnd/>
                <a:tailEnd/>
              </a:ln>
              <a:extLst>
                <a:ext uri="{909E8E84-426E-40DD-AFC4-6F175D3DCCD1}">
                  <a14:hiddenFill xmlns:a14="http://schemas.microsoft.com/office/drawing/2010/main">
                    <a:noFill/>
                  </a14:hiddenFill>
                </a:ext>
              </a:extLst>
            </p:spPr>
          </p:cxnSp>
          <p:cxnSp>
            <p:nvCxnSpPr>
              <p:cNvPr id="76" name="Elbow Connector 29"/>
              <p:cNvCxnSpPr>
                <a:cxnSpLocks noChangeShapeType="1"/>
              </p:cNvCxnSpPr>
              <p:nvPr/>
            </p:nvCxnSpPr>
            <p:spPr bwMode="auto">
              <a:xfrm rot="16200000" flipV="1">
                <a:off x="3987321" y="3113690"/>
                <a:ext cx="805434" cy="594575"/>
              </a:xfrm>
              <a:prstGeom prst="bentConnector3">
                <a:avLst>
                  <a:gd name="adj1" fmla="val 76190"/>
                </a:avLst>
              </a:prstGeom>
              <a:noFill/>
              <a:ln w="28575">
                <a:solidFill>
                  <a:srgbClr val="BFBFBF"/>
                </a:solidFill>
                <a:miter lim="800000"/>
                <a:headEnd/>
                <a:tailEnd/>
              </a:ln>
              <a:extLst>
                <a:ext uri="{909E8E84-426E-40DD-AFC4-6F175D3DCCD1}">
                  <a14:hiddenFill xmlns:a14="http://schemas.microsoft.com/office/drawing/2010/main">
                    <a:noFill/>
                  </a14:hiddenFill>
                </a:ext>
              </a:extLst>
            </p:spPr>
          </p:cxnSp>
        </p:grpSp>
        <p:grpSp>
          <p:nvGrpSpPr>
            <p:cNvPr id="8" name="Group 430"/>
            <p:cNvGrpSpPr>
              <a:grpSpLocks/>
            </p:cNvGrpSpPr>
            <p:nvPr/>
          </p:nvGrpSpPr>
          <p:grpSpPr bwMode="auto">
            <a:xfrm>
              <a:off x="3257550" y="2590800"/>
              <a:ext cx="1685925" cy="749300"/>
              <a:chOff x="3257550" y="2590800"/>
              <a:chExt cx="1685925" cy="749300"/>
            </a:xfrm>
          </p:grpSpPr>
          <p:sp>
            <p:nvSpPr>
              <p:cNvPr id="9" name="Round Same Side Corner Rectangle 8"/>
              <p:cNvSpPr/>
              <p:nvPr/>
            </p:nvSpPr>
            <p:spPr>
              <a:xfrm>
                <a:off x="3257550" y="2590800"/>
                <a:ext cx="1685925" cy="363192"/>
              </a:xfrm>
              <a:prstGeom prst="round2SameRect">
                <a:avLst/>
              </a:prstGeom>
              <a:solidFill>
                <a:srgbClr val="00649D"/>
              </a:solidFill>
              <a:ln w="25400" cap="flat" cmpd="sng" algn="ctr">
                <a:no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grpSp>
            <p:nvGrpSpPr>
              <p:cNvPr id="10" name="Group 116"/>
              <p:cNvGrpSpPr>
                <a:grpSpLocks/>
              </p:cNvGrpSpPr>
              <p:nvPr/>
            </p:nvGrpSpPr>
            <p:grpSpPr bwMode="auto">
              <a:xfrm>
                <a:off x="3260726" y="2703028"/>
                <a:ext cx="1663700" cy="637072"/>
                <a:chOff x="3260726" y="2179153"/>
                <a:chExt cx="1663700" cy="637072"/>
              </a:xfrm>
            </p:grpSpPr>
            <p:grpSp>
              <p:nvGrpSpPr>
                <p:cNvPr id="11" name="Group 121"/>
                <p:cNvGrpSpPr>
                  <a:grpSpLocks/>
                </p:cNvGrpSpPr>
                <p:nvPr/>
              </p:nvGrpSpPr>
              <p:grpSpPr bwMode="auto">
                <a:xfrm>
                  <a:off x="4365626" y="2257426"/>
                  <a:ext cx="558800" cy="558799"/>
                  <a:chOff x="7013575" y="1662113"/>
                  <a:chExt cx="1274763" cy="1274762"/>
                </a:xfrm>
              </p:grpSpPr>
              <p:grpSp>
                <p:nvGrpSpPr>
                  <p:cNvPr id="52" name="Group 276"/>
                  <p:cNvGrpSpPr>
                    <a:grpSpLocks/>
                  </p:cNvGrpSpPr>
                  <p:nvPr/>
                </p:nvGrpSpPr>
                <p:grpSpPr bwMode="auto">
                  <a:xfrm>
                    <a:off x="7013575" y="1662113"/>
                    <a:ext cx="1274763" cy="1274762"/>
                    <a:chOff x="3908725" y="1617785"/>
                    <a:chExt cx="1274886" cy="1274884"/>
                  </a:xfrm>
                  <a:solidFill>
                    <a:srgbClr val="FFFFFF"/>
                  </a:solidFill>
                </p:grpSpPr>
                <p:sp>
                  <p:nvSpPr>
                    <p:cNvPr id="71" name="Oval 70"/>
                    <p:cNvSpPr/>
                    <p:nvPr/>
                  </p:nvSpPr>
                  <p:spPr>
                    <a:xfrm>
                      <a:off x="3908725" y="1617785"/>
                      <a:ext cx="1274886" cy="1274884"/>
                    </a:xfrm>
                    <a:prstGeom prst="ellipse">
                      <a:avLst/>
                    </a:prstGeom>
                    <a:grpFill/>
                    <a:ln w="12700" cap="flat" cmpd="sng" algn="ctr">
                      <a:solidFill>
                        <a:srgbClr val="00649D">
                          <a:lumMod val="50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sp>
                  <p:nvSpPr>
                    <p:cNvPr id="72" name="Oval 71"/>
                    <p:cNvSpPr/>
                    <p:nvPr/>
                  </p:nvSpPr>
                  <p:spPr>
                    <a:xfrm>
                      <a:off x="3957943" y="1662239"/>
                      <a:ext cx="1185976" cy="1185975"/>
                    </a:xfrm>
                    <a:prstGeom prst="ellipse">
                      <a:avLst/>
                    </a:prstGeom>
                    <a:grpFill/>
                    <a:ln w="12700" cap="flat" cmpd="sng" algn="ctr">
                      <a:solidFill>
                        <a:srgbClr val="00649D">
                          <a:lumMod val="50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grpSp>
              <p:grpSp>
                <p:nvGrpSpPr>
                  <p:cNvPr id="53" name="Group 299"/>
                  <p:cNvGrpSpPr>
                    <a:grpSpLocks/>
                  </p:cNvGrpSpPr>
                  <p:nvPr/>
                </p:nvGrpSpPr>
                <p:grpSpPr bwMode="auto">
                  <a:xfrm>
                    <a:off x="7140582" y="1746252"/>
                    <a:ext cx="1019176" cy="1042989"/>
                    <a:chOff x="7140460" y="1716219"/>
                    <a:chExt cx="1019273" cy="1043088"/>
                  </a:xfrm>
                  <a:noFill/>
                </p:grpSpPr>
                <p:grpSp>
                  <p:nvGrpSpPr>
                    <p:cNvPr id="54" name="Group 297"/>
                    <p:cNvGrpSpPr>
                      <a:grpSpLocks/>
                    </p:cNvGrpSpPr>
                    <p:nvPr/>
                  </p:nvGrpSpPr>
                  <p:grpSpPr bwMode="auto">
                    <a:xfrm>
                      <a:off x="7456403" y="1716219"/>
                      <a:ext cx="387387" cy="387387"/>
                      <a:chOff x="7456403" y="1716219"/>
                      <a:chExt cx="387387" cy="387387"/>
                    </a:xfrm>
                    <a:grpFill/>
                  </p:grpSpPr>
                  <p:sp>
                    <p:nvSpPr>
                      <p:cNvPr id="69" name="Oval 68"/>
                      <p:cNvSpPr/>
                      <p:nvPr/>
                    </p:nvSpPr>
                    <p:spPr>
                      <a:xfrm>
                        <a:off x="7456403" y="1716219"/>
                        <a:ext cx="387387" cy="387387"/>
                      </a:xfrm>
                      <a:prstGeom prst="ellipse">
                        <a:avLst/>
                      </a:prstGeom>
                      <a:grpFill/>
                      <a:ln w="12700" cap="flat" cmpd="sng" algn="ctr">
                        <a:solidFill>
                          <a:srgbClr val="00649D">
                            <a:lumMod val="50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70" name="Picture 69" descr="Java_Logo"/>
                      <p:cNvPicPr>
                        <a:picLocks noChangeAspect="1" noChangeArrowheads="1"/>
                      </p:cNvPicPr>
                      <p:nvPr/>
                    </p:nvPicPr>
                    <p:blipFill>
                      <a:blip r:embed="rId7" cstate="screen"/>
                      <a:srcRect/>
                      <a:stretch>
                        <a:fillRect/>
                      </a:stretch>
                    </p:blipFill>
                    <p:spPr bwMode="auto">
                      <a:xfrm>
                        <a:off x="7573493" y="1756020"/>
                        <a:ext cx="160057" cy="292588"/>
                      </a:xfrm>
                      <a:prstGeom prst="rect">
                        <a:avLst/>
                      </a:prstGeom>
                      <a:grpFill/>
                      <a:ln w="9525">
                        <a:noFill/>
                        <a:miter lim="800000"/>
                        <a:headEnd/>
                        <a:tailEnd/>
                      </a:ln>
                    </p:spPr>
                  </p:pic>
                </p:grpSp>
                <p:grpSp>
                  <p:nvGrpSpPr>
                    <p:cNvPr id="55" name="Group 296"/>
                    <p:cNvGrpSpPr>
                      <a:grpSpLocks/>
                    </p:cNvGrpSpPr>
                    <p:nvPr/>
                  </p:nvGrpSpPr>
                  <p:grpSpPr bwMode="auto">
                    <a:xfrm>
                      <a:off x="7140460" y="1979769"/>
                      <a:ext cx="390562" cy="410566"/>
                      <a:chOff x="7140460" y="1979769"/>
                      <a:chExt cx="390562" cy="410566"/>
                    </a:xfrm>
                    <a:grpFill/>
                  </p:grpSpPr>
                  <p:sp>
                    <p:nvSpPr>
                      <p:cNvPr id="67" name="Oval 66"/>
                      <p:cNvSpPr/>
                      <p:nvPr/>
                    </p:nvSpPr>
                    <p:spPr>
                      <a:xfrm>
                        <a:off x="7140460" y="1979769"/>
                        <a:ext cx="390562" cy="387387"/>
                      </a:xfrm>
                      <a:prstGeom prst="ellipse">
                        <a:avLst/>
                      </a:prstGeom>
                      <a:grpFill/>
                      <a:ln w="12700" cap="flat" cmpd="sng" algn="ctr">
                        <a:solidFill>
                          <a:srgbClr val="00649D">
                            <a:lumMod val="50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68" name="Picture 222" descr="python-logo-master-v3-trans.png"/>
                      <p:cNvPicPr>
                        <a:picLocks noChangeAspect="1"/>
                      </p:cNvPicPr>
                      <p:nvPr/>
                    </p:nvPicPr>
                    <p:blipFill>
                      <a:blip r:embed="rId8" cstate="screen"/>
                      <a:srcRect/>
                      <a:stretch>
                        <a:fillRect/>
                      </a:stretch>
                    </p:blipFill>
                    <p:spPr bwMode="auto">
                      <a:xfrm>
                        <a:off x="7189429" y="1999059"/>
                        <a:ext cx="315501" cy="391276"/>
                      </a:xfrm>
                      <a:prstGeom prst="rect">
                        <a:avLst/>
                      </a:prstGeom>
                      <a:grpFill/>
                      <a:ln w="9525">
                        <a:noFill/>
                        <a:miter lim="800000"/>
                        <a:headEnd/>
                        <a:tailEnd/>
                      </a:ln>
                    </p:spPr>
                  </p:pic>
                </p:grpSp>
                <p:grpSp>
                  <p:nvGrpSpPr>
                    <p:cNvPr id="56" name="Group 298"/>
                    <p:cNvGrpSpPr>
                      <a:grpSpLocks/>
                    </p:cNvGrpSpPr>
                    <p:nvPr/>
                  </p:nvGrpSpPr>
                  <p:grpSpPr bwMode="auto">
                    <a:xfrm>
                      <a:off x="7772346" y="1979769"/>
                      <a:ext cx="387387" cy="387387"/>
                      <a:chOff x="7772346" y="1979769"/>
                      <a:chExt cx="387387" cy="387387"/>
                    </a:xfrm>
                    <a:grpFill/>
                  </p:grpSpPr>
                  <p:sp>
                    <p:nvSpPr>
                      <p:cNvPr id="65" name="Oval 64"/>
                      <p:cNvSpPr/>
                      <p:nvPr/>
                    </p:nvSpPr>
                    <p:spPr>
                      <a:xfrm>
                        <a:off x="7772346" y="1979769"/>
                        <a:ext cx="387387" cy="387387"/>
                      </a:xfrm>
                      <a:prstGeom prst="ellipse">
                        <a:avLst/>
                      </a:prstGeom>
                      <a:grpFill/>
                      <a:ln w="12700" cap="flat" cmpd="sng" algn="ctr">
                        <a:solidFill>
                          <a:srgbClr val="00649D">
                            <a:lumMod val="50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66" name="Picture 226" descr="js.png"/>
                      <p:cNvPicPr>
                        <a:picLocks noChangeAspect="1"/>
                      </p:cNvPicPr>
                      <p:nvPr/>
                    </p:nvPicPr>
                    <p:blipFill>
                      <a:blip r:embed="rId9" cstate="screen"/>
                      <a:srcRect/>
                      <a:stretch>
                        <a:fillRect/>
                      </a:stretch>
                    </p:blipFill>
                    <p:spPr bwMode="auto">
                      <a:xfrm>
                        <a:off x="7852937" y="2063445"/>
                        <a:ext cx="228480" cy="226218"/>
                      </a:xfrm>
                      <a:prstGeom prst="rect">
                        <a:avLst/>
                      </a:prstGeom>
                      <a:grpFill/>
                      <a:ln w="9525">
                        <a:noFill/>
                        <a:miter lim="800000"/>
                        <a:headEnd/>
                        <a:tailEnd/>
                      </a:ln>
                    </p:spPr>
                  </p:pic>
                </p:grpSp>
                <p:grpSp>
                  <p:nvGrpSpPr>
                    <p:cNvPr id="57" name="Group 295"/>
                    <p:cNvGrpSpPr>
                      <a:grpSpLocks/>
                    </p:cNvGrpSpPr>
                    <p:nvPr/>
                  </p:nvGrpSpPr>
                  <p:grpSpPr bwMode="auto">
                    <a:xfrm>
                      <a:off x="7254771" y="2371920"/>
                      <a:ext cx="385800" cy="387387"/>
                      <a:chOff x="7254771" y="2371920"/>
                      <a:chExt cx="385800" cy="387387"/>
                    </a:xfrm>
                    <a:grpFill/>
                  </p:grpSpPr>
                  <p:sp>
                    <p:nvSpPr>
                      <p:cNvPr id="63" name="Oval 62"/>
                      <p:cNvSpPr/>
                      <p:nvPr/>
                    </p:nvSpPr>
                    <p:spPr>
                      <a:xfrm>
                        <a:off x="7254771" y="2371920"/>
                        <a:ext cx="385800" cy="387387"/>
                      </a:xfrm>
                      <a:prstGeom prst="ellipse">
                        <a:avLst/>
                      </a:prstGeom>
                      <a:grpFill/>
                      <a:ln w="12700" cap="flat" cmpd="sng" algn="ctr">
                        <a:solidFill>
                          <a:srgbClr val="00649D">
                            <a:lumMod val="50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64" name="Picture 230" descr="Ruby.gif"/>
                      <p:cNvPicPr>
                        <a:picLocks noChangeAspect="1"/>
                      </p:cNvPicPr>
                      <p:nvPr/>
                    </p:nvPicPr>
                    <p:blipFill>
                      <a:blip r:embed="rId10" cstate="screen"/>
                      <a:srcRect/>
                      <a:stretch>
                        <a:fillRect/>
                      </a:stretch>
                    </p:blipFill>
                    <p:spPr bwMode="auto">
                      <a:xfrm>
                        <a:off x="7344540" y="2470863"/>
                        <a:ext cx="197698" cy="197896"/>
                      </a:xfrm>
                      <a:prstGeom prst="rect">
                        <a:avLst/>
                      </a:prstGeom>
                      <a:grpFill/>
                      <a:ln w="9525">
                        <a:noFill/>
                        <a:miter lim="800000"/>
                        <a:headEnd/>
                        <a:tailEnd/>
                      </a:ln>
                    </p:spPr>
                  </p:pic>
                </p:grpSp>
                <p:grpSp>
                  <p:nvGrpSpPr>
                    <p:cNvPr id="58" name="Group 294"/>
                    <p:cNvGrpSpPr>
                      <a:grpSpLocks/>
                    </p:cNvGrpSpPr>
                    <p:nvPr/>
                  </p:nvGrpSpPr>
                  <p:grpSpPr bwMode="auto">
                    <a:xfrm>
                      <a:off x="7662798" y="2371920"/>
                      <a:ext cx="382624" cy="387387"/>
                      <a:chOff x="7662798" y="2371920"/>
                      <a:chExt cx="382624" cy="387387"/>
                    </a:xfrm>
                    <a:grpFill/>
                  </p:grpSpPr>
                  <p:sp>
                    <p:nvSpPr>
                      <p:cNvPr id="59" name="Oval 58"/>
                      <p:cNvSpPr/>
                      <p:nvPr/>
                    </p:nvSpPr>
                    <p:spPr>
                      <a:xfrm>
                        <a:off x="7662798" y="2371920"/>
                        <a:ext cx="382624" cy="387387"/>
                      </a:xfrm>
                      <a:prstGeom prst="ellipse">
                        <a:avLst/>
                      </a:prstGeom>
                      <a:grpFill/>
                      <a:ln w="12700" cap="flat" cmpd="sng" algn="ctr">
                        <a:solidFill>
                          <a:srgbClr val="00649D">
                            <a:lumMod val="50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grpSp>
                    <p:nvGrpSpPr>
                      <p:cNvPr id="60" name="Group 236"/>
                      <p:cNvGrpSpPr>
                        <a:grpSpLocks/>
                      </p:cNvGrpSpPr>
                      <p:nvPr/>
                    </p:nvGrpSpPr>
                    <p:grpSpPr bwMode="auto">
                      <a:xfrm>
                        <a:off x="7706598" y="2416663"/>
                        <a:ext cx="291105" cy="333375"/>
                        <a:chOff x="5757971" y="2917825"/>
                        <a:chExt cx="291105" cy="333375"/>
                      </a:xfrm>
                      <a:grpFill/>
                    </p:grpSpPr>
                    <p:pic>
                      <p:nvPicPr>
                        <p:cNvPr id="61" name="Picture 60" descr="nodejs-light.png"/>
                        <p:cNvPicPr>
                          <a:picLocks noChangeAspect="1"/>
                        </p:cNvPicPr>
                        <p:nvPr/>
                      </p:nvPicPr>
                      <p:blipFill>
                        <a:blip r:embed="rId11" cstate="screen"/>
                        <a:srcRect/>
                        <a:stretch>
                          <a:fillRect/>
                        </a:stretch>
                      </p:blipFill>
                      <p:spPr>
                        <a:xfrm>
                          <a:off x="5757971" y="2917825"/>
                          <a:ext cx="283948" cy="136525"/>
                        </a:xfrm>
                        <a:prstGeom prst="rect">
                          <a:avLst/>
                        </a:prstGeom>
                        <a:grpFill/>
                      </p:spPr>
                    </p:pic>
                    <p:pic>
                      <p:nvPicPr>
                        <p:cNvPr id="62" name="Picture 235" descr="nodejs-light.png"/>
                        <p:cNvPicPr>
                          <a:picLocks noChangeAspect="1"/>
                        </p:cNvPicPr>
                        <p:nvPr/>
                      </p:nvPicPr>
                      <p:blipFill>
                        <a:blip r:embed="rId12" cstate="screen"/>
                        <a:srcRect/>
                        <a:stretch>
                          <a:fillRect/>
                        </a:stretch>
                      </p:blipFill>
                      <p:spPr bwMode="auto">
                        <a:xfrm>
                          <a:off x="5799068" y="3009900"/>
                          <a:ext cx="250008" cy="241300"/>
                        </a:xfrm>
                        <a:prstGeom prst="rect">
                          <a:avLst/>
                        </a:prstGeom>
                        <a:grpFill/>
                        <a:ln w="9525">
                          <a:noFill/>
                          <a:miter lim="800000"/>
                          <a:headEnd/>
                          <a:tailEnd/>
                        </a:ln>
                      </p:spPr>
                    </p:pic>
                  </p:grpSp>
                </p:grpSp>
              </p:grpSp>
            </p:grpSp>
            <p:grpSp>
              <p:nvGrpSpPr>
                <p:cNvPr id="12" name="Group 120"/>
                <p:cNvGrpSpPr>
                  <a:grpSpLocks/>
                </p:cNvGrpSpPr>
                <p:nvPr/>
              </p:nvGrpSpPr>
              <p:grpSpPr bwMode="auto">
                <a:xfrm>
                  <a:off x="3719427" y="2179153"/>
                  <a:ext cx="635501" cy="617587"/>
                  <a:chOff x="5254278" y="1483552"/>
                  <a:chExt cx="1449736" cy="1408872"/>
                </a:xfrm>
              </p:grpSpPr>
              <p:grpSp>
                <p:nvGrpSpPr>
                  <p:cNvPr id="33" name="Group 273"/>
                  <p:cNvGrpSpPr>
                    <a:grpSpLocks/>
                  </p:cNvGrpSpPr>
                  <p:nvPr/>
                </p:nvGrpSpPr>
                <p:grpSpPr bwMode="auto">
                  <a:xfrm>
                    <a:off x="5254278" y="1483552"/>
                    <a:ext cx="1449736" cy="1408872"/>
                    <a:chOff x="3695897" y="1439207"/>
                    <a:chExt cx="1448073" cy="1409007"/>
                  </a:xfrm>
                  <a:solidFill>
                    <a:srgbClr val="FFFFFF"/>
                  </a:solidFill>
                </p:grpSpPr>
                <p:sp>
                  <p:nvSpPr>
                    <p:cNvPr id="50" name="Oval 49"/>
                    <p:cNvSpPr/>
                    <p:nvPr/>
                  </p:nvSpPr>
                  <p:spPr>
                    <a:xfrm>
                      <a:off x="3695897" y="1439207"/>
                      <a:ext cx="1274886" cy="1274884"/>
                    </a:xfrm>
                    <a:prstGeom prst="ellipse">
                      <a:avLst/>
                    </a:prstGeom>
                    <a:grpFill/>
                    <a:ln w="12700" cap="flat" cmpd="sng" algn="ctr">
                      <a:solidFill>
                        <a:srgbClr val="00649D">
                          <a:lumMod val="75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sp>
                  <p:nvSpPr>
                    <p:cNvPr id="51" name="Oval 50"/>
                    <p:cNvSpPr/>
                    <p:nvPr/>
                  </p:nvSpPr>
                  <p:spPr>
                    <a:xfrm>
                      <a:off x="3957882" y="1662239"/>
                      <a:ext cx="1186088" cy="1185975"/>
                    </a:xfrm>
                    <a:prstGeom prst="ellipse">
                      <a:avLst/>
                    </a:prstGeom>
                    <a:grpFill/>
                    <a:ln w="12700" cap="flat" cmpd="sng" algn="ctr">
                      <a:solidFill>
                        <a:srgbClr val="00649D">
                          <a:lumMod val="75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grpSp>
              <p:grpSp>
                <p:nvGrpSpPr>
                  <p:cNvPr id="34" name="Group 293"/>
                  <p:cNvGrpSpPr>
                    <a:grpSpLocks/>
                  </p:cNvGrpSpPr>
                  <p:nvPr/>
                </p:nvGrpSpPr>
                <p:grpSpPr bwMode="auto">
                  <a:xfrm>
                    <a:off x="5591174" y="1746256"/>
                    <a:ext cx="1022349" cy="1042989"/>
                    <a:chOff x="5591795" y="1716219"/>
                    <a:chExt cx="1021177" cy="1043088"/>
                  </a:xfrm>
                  <a:noFill/>
                </p:grpSpPr>
                <p:grpSp>
                  <p:nvGrpSpPr>
                    <p:cNvPr id="35" name="Group 292"/>
                    <p:cNvGrpSpPr>
                      <a:grpSpLocks/>
                    </p:cNvGrpSpPr>
                    <p:nvPr/>
                  </p:nvGrpSpPr>
                  <p:grpSpPr bwMode="auto">
                    <a:xfrm>
                      <a:off x="6226066" y="1979769"/>
                      <a:ext cx="386906" cy="387387"/>
                      <a:chOff x="6226066" y="1979769"/>
                      <a:chExt cx="386906" cy="387387"/>
                    </a:xfrm>
                    <a:grpFill/>
                  </p:grpSpPr>
                  <p:sp>
                    <p:nvSpPr>
                      <p:cNvPr id="48" name="Oval 47"/>
                      <p:cNvSpPr/>
                      <p:nvPr/>
                    </p:nvSpPr>
                    <p:spPr>
                      <a:xfrm>
                        <a:off x="6226066" y="1979769"/>
                        <a:ext cx="386906" cy="387387"/>
                      </a:xfrm>
                      <a:prstGeom prst="ellipse">
                        <a:avLst/>
                      </a:prstGeom>
                      <a:grpFill/>
                      <a:ln w="12700" cap="flat" cmpd="sng" algn="ctr">
                        <a:solidFill>
                          <a:srgbClr val="00649D">
                            <a:lumMod val="75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49" name="Picture 220" descr="heroku-logo.png"/>
                      <p:cNvPicPr>
                        <a:picLocks noChangeAspect="1"/>
                      </p:cNvPicPr>
                      <p:nvPr/>
                    </p:nvPicPr>
                    <p:blipFill>
                      <a:blip r:embed="rId13" cstate="screen"/>
                      <a:srcRect/>
                      <a:stretch>
                        <a:fillRect/>
                      </a:stretch>
                    </p:blipFill>
                    <p:spPr bwMode="auto">
                      <a:xfrm>
                        <a:off x="6313793" y="2046307"/>
                        <a:ext cx="220170" cy="265256"/>
                      </a:xfrm>
                      <a:prstGeom prst="rect">
                        <a:avLst/>
                      </a:prstGeom>
                      <a:grpFill/>
                      <a:ln w="9525">
                        <a:noFill/>
                        <a:miter lim="800000"/>
                        <a:headEnd/>
                        <a:tailEnd/>
                      </a:ln>
                    </p:spPr>
                  </p:pic>
                </p:grpSp>
                <p:grpSp>
                  <p:nvGrpSpPr>
                    <p:cNvPr id="36" name="Group 290"/>
                    <p:cNvGrpSpPr>
                      <a:grpSpLocks/>
                    </p:cNvGrpSpPr>
                    <p:nvPr/>
                  </p:nvGrpSpPr>
                  <p:grpSpPr bwMode="auto">
                    <a:xfrm>
                      <a:off x="5591795" y="1979769"/>
                      <a:ext cx="386906" cy="387387"/>
                      <a:chOff x="5591795" y="1979769"/>
                      <a:chExt cx="386906" cy="387387"/>
                    </a:xfrm>
                    <a:grpFill/>
                  </p:grpSpPr>
                  <p:sp>
                    <p:nvSpPr>
                      <p:cNvPr id="46" name="Oval 45"/>
                      <p:cNvSpPr/>
                      <p:nvPr/>
                    </p:nvSpPr>
                    <p:spPr>
                      <a:xfrm>
                        <a:off x="5591795" y="1979769"/>
                        <a:ext cx="386906" cy="387387"/>
                      </a:xfrm>
                      <a:prstGeom prst="ellipse">
                        <a:avLst/>
                      </a:prstGeom>
                      <a:grpFill/>
                      <a:ln w="12700" cap="flat" cmpd="sng" algn="ctr">
                        <a:solidFill>
                          <a:srgbClr val="00649D">
                            <a:lumMod val="75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47" name="Picture 224" descr="hadoop-320x240.png"/>
                      <p:cNvPicPr>
                        <a:picLocks noChangeAspect="1"/>
                      </p:cNvPicPr>
                      <p:nvPr/>
                    </p:nvPicPr>
                    <p:blipFill>
                      <a:blip r:embed="rId14" cstate="screen"/>
                      <a:srcRect/>
                      <a:stretch>
                        <a:fillRect/>
                      </a:stretch>
                    </p:blipFill>
                    <p:spPr bwMode="auto">
                      <a:xfrm>
                        <a:off x="5640078" y="2067108"/>
                        <a:ext cx="284040" cy="213030"/>
                      </a:xfrm>
                      <a:prstGeom prst="rect">
                        <a:avLst/>
                      </a:prstGeom>
                      <a:grpFill/>
                      <a:ln w="9525">
                        <a:noFill/>
                        <a:miter lim="800000"/>
                        <a:headEnd/>
                        <a:tailEnd/>
                      </a:ln>
                    </p:spPr>
                  </p:pic>
                </p:grpSp>
                <p:grpSp>
                  <p:nvGrpSpPr>
                    <p:cNvPr id="37" name="Group 291"/>
                    <p:cNvGrpSpPr>
                      <a:grpSpLocks/>
                    </p:cNvGrpSpPr>
                    <p:nvPr/>
                  </p:nvGrpSpPr>
                  <p:grpSpPr bwMode="auto">
                    <a:xfrm>
                      <a:off x="5908931" y="1716219"/>
                      <a:ext cx="386906" cy="387387"/>
                      <a:chOff x="5908931" y="1716219"/>
                      <a:chExt cx="386906" cy="387387"/>
                    </a:xfrm>
                    <a:grpFill/>
                  </p:grpSpPr>
                  <p:sp>
                    <p:nvSpPr>
                      <p:cNvPr id="44" name="Oval 43"/>
                      <p:cNvSpPr/>
                      <p:nvPr/>
                    </p:nvSpPr>
                    <p:spPr>
                      <a:xfrm>
                        <a:off x="5908931" y="1716219"/>
                        <a:ext cx="386906" cy="387387"/>
                      </a:xfrm>
                      <a:prstGeom prst="ellipse">
                        <a:avLst/>
                      </a:prstGeom>
                      <a:grpFill/>
                      <a:ln w="12700" cap="flat" cmpd="sng" algn="ctr">
                        <a:solidFill>
                          <a:srgbClr val="00649D">
                            <a:lumMod val="75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45" name="Picture 44" descr="Liberty_Profile_Logo.png"/>
                      <p:cNvPicPr>
                        <a:picLocks noChangeAspect="1"/>
                      </p:cNvPicPr>
                      <p:nvPr/>
                    </p:nvPicPr>
                    <p:blipFill>
                      <a:blip r:embed="rId15" cstate="screen"/>
                      <a:srcRect/>
                      <a:stretch>
                        <a:fillRect/>
                      </a:stretch>
                    </p:blipFill>
                    <p:spPr bwMode="auto">
                      <a:xfrm>
                        <a:off x="5962844" y="1763849"/>
                        <a:ext cx="282251" cy="279427"/>
                      </a:xfrm>
                      <a:prstGeom prst="rect">
                        <a:avLst/>
                      </a:prstGeom>
                      <a:grpFill/>
                      <a:ln w="9525">
                        <a:noFill/>
                        <a:miter lim="800000"/>
                        <a:headEnd/>
                        <a:tailEnd/>
                      </a:ln>
                      <a:effectLst>
                        <a:outerShdw sy="23000" kx="-1199993" algn="bl" rotWithShape="0">
                          <a:srgbClr val="808080">
                            <a:alpha val="20000"/>
                          </a:srgbClr>
                        </a:outerShdw>
                      </a:effectLst>
                    </p:spPr>
                  </p:pic>
                </p:grpSp>
                <p:grpSp>
                  <p:nvGrpSpPr>
                    <p:cNvPr id="38" name="Group 289"/>
                    <p:cNvGrpSpPr>
                      <a:grpSpLocks/>
                    </p:cNvGrpSpPr>
                    <p:nvPr/>
                  </p:nvGrpSpPr>
                  <p:grpSpPr bwMode="auto">
                    <a:xfrm>
                      <a:off x="5705964" y="2371920"/>
                      <a:ext cx="386906" cy="387387"/>
                      <a:chOff x="5705964" y="2371920"/>
                      <a:chExt cx="386906" cy="387387"/>
                    </a:xfrm>
                    <a:grpFill/>
                  </p:grpSpPr>
                  <p:sp>
                    <p:nvSpPr>
                      <p:cNvPr id="42" name="Oval 41"/>
                      <p:cNvSpPr/>
                      <p:nvPr/>
                    </p:nvSpPr>
                    <p:spPr>
                      <a:xfrm>
                        <a:off x="5705964" y="2371920"/>
                        <a:ext cx="386906" cy="387387"/>
                      </a:xfrm>
                      <a:prstGeom prst="ellipse">
                        <a:avLst/>
                      </a:prstGeom>
                      <a:grpFill/>
                      <a:ln w="12700" cap="flat" cmpd="sng" algn="ctr">
                        <a:solidFill>
                          <a:srgbClr val="00649D">
                            <a:lumMod val="75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43" name="Picture 232" descr="rails_logo.png"/>
                      <p:cNvPicPr>
                        <a:picLocks noChangeAspect="1"/>
                      </p:cNvPicPr>
                      <p:nvPr/>
                    </p:nvPicPr>
                    <p:blipFill>
                      <a:blip r:embed="rId16" cstate="screen"/>
                      <a:srcRect/>
                      <a:stretch>
                        <a:fillRect/>
                      </a:stretch>
                    </p:blipFill>
                    <p:spPr bwMode="auto">
                      <a:xfrm>
                        <a:off x="5774364" y="2421170"/>
                        <a:ext cx="256595" cy="305315"/>
                      </a:xfrm>
                      <a:prstGeom prst="rect">
                        <a:avLst/>
                      </a:prstGeom>
                      <a:grpFill/>
                      <a:ln w="9525">
                        <a:noFill/>
                        <a:miter lim="800000"/>
                        <a:headEnd/>
                        <a:tailEnd/>
                      </a:ln>
                    </p:spPr>
                  </p:pic>
                </p:grpSp>
                <p:grpSp>
                  <p:nvGrpSpPr>
                    <p:cNvPr id="39" name="Group 288"/>
                    <p:cNvGrpSpPr>
                      <a:grpSpLocks/>
                    </p:cNvGrpSpPr>
                    <p:nvPr/>
                  </p:nvGrpSpPr>
                  <p:grpSpPr bwMode="auto">
                    <a:xfrm>
                      <a:off x="6097717" y="2371920"/>
                      <a:ext cx="407670" cy="387387"/>
                      <a:chOff x="6097717" y="2371920"/>
                      <a:chExt cx="407670" cy="387387"/>
                    </a:xfrm>
                    <a:grpFill/>
                  </p:grpSpPr>
                  <p:sp>
                    <p:nvSpPr>
                      <p:cNvPr id="40" name="Oval 39"/>
                      <p:cNvSpPr/>
                      <p:nvPr/>
                    </p:nvSpPr>
                    <p:spPr>
                      <a:xfrm>
                        <a:off x="6110313" y="2371920"/>
                        <a:ext cx="386906" cy="387387"/>
                      </a:xfrm>
                      <a:prstGeom prst="ellipse">
                        <a:avLst/>
                      </a:prstGeom>
                      <a:grpFill/>
                      <a:ln w="12700" cap="flat" cmpd="sng" algn="ctr">
                        <a:solidFill>
                          <a:srgbClr val="00649D">
                            <a:lumMod val="75000"/>
                          </a:srgbClr>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41" name="Picture 240" descr="Spring1.png"/>
                      <p:cNvPicPr>
                        <a:picLocks noChangeAspect="1"/>
                      </p:cNvPicPr>
                      <p:nvPr/>
                    </p:nvPicPr>
                    <p:blipFill>
                      <a:blip r:embed="rId17" cstate="screen"/>
                      <a:srcRect/>
                      <a:stretch>
                        <a:fillRect/>
                      </a:stretch>
                    </p:blipFill>
                    <p:spPr bwMode="auto">
                      <a:xfrm>
                        <a:off x="6097717" y="2440634"/>
                        <a:ext cx="407670" cy="242661"/>
                      </a:xfrm>
                      <a:prstGeom prst="rect">
                        <a:avLst/>
                      </a:prstGeom>
                      <a:grpFill/>
                      <a:ln w="9525">
                        <a:noFill/>
                        <a:miter lim="800000"/>
                        <a:headEnd/>
                        <a:tailEnd/>
                      </a:ln>
                    </p:spPr>
                  </p:pic>
                </p:grpSp>
              </p:grpSp>
            </p:grpSp>
            <p:grpSp>
              <p:nvGrpSpPr>
                <p:cNvPr id="13" name="Group 119"/>
                <p:cNvGrpSpPr>
                  <a:grpSpLocks/>
                </p:cNvGrpSpPr>
                <p:nvPr/>
              </p:nvGrpSpPr>
              <p:grpSpPr bwMode="auto">
                <a:xfrm>
                  <a:off x="3260726" y="2257426"/>
                  <a:ext cx="558800" cy="558799"/>
                  <a:chOff x="3908425" y="1662113"/>
                  <a:chExt cx="1274763" cy="1274762"/>
                </a:xfrm>
              </p:grpSpPr>
              <p:grpSp>
                <p:nvGrpSpPr>
                  <p:cNvPr id="14" name="Group 272"/>
                  <p:cNvGrpSpPr>
                    <a:grpSpLocks/>
                  </p:cNvGrpSpPr>
                  <p:nvPr/>
                </p:nvGrpSpPr>
                <p:grpSpPr bwMode="auto">
                  <a:xfrm>
                    <a:off x="3908425" y="1662113"/>
                    <a:ext cx="1274763" cy="1274762"/>
                    <a:chOff x="3908725" y="1617785"/>
                    <a:chExt cx="1274886" cy="1274884"/>
                  </a:xfrm>
                  <a:solidFill>
                    <a:srgbClr val="FFFFFF"/>
                  </a:solidFill>
                </p:grpSpPr>
                <p:sp>
                  <p:nvSpPr>
                    <p:cNvPr id="31" name="Oval 30"/>
                    <p:cNvSpPr/>
                    <p:nvPr/>
                  </p:nvSpPr>
                  <p:spPr>
                    <a:xfrm>
                      <a:off x="3908725" y="1617785"/>
                      <a:ext cx="1274886" cy="1274884"/>
                    </a:xfrm>
                    <a:prstGeom prst="ellipse">
                      <a:avLst/>
                    </a:prstGeom>
                    <a:grpFill/>
                    <a:ln w="12700" cap="flat" cmpd="sng" algn="ctr">
                      <a:solidFill>
                        <a:srgbClr val="00649D"/>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sp>
                  <p:nvSpPr>
                    <p:cNvPr id="32" name="Oval 31"/>
                    <p:cNvSpPr/>
                    <p:nvPr/>
                  </p:nvSpPr>
                  <p:spPr>
                    <a:xfrm>
                      <a:off x="3957943" y="1662239"/>
                      <a:ext cx="1185976" cy="1185975"/>
                    </a:xfrm>
                    <a:prstGeom prst="ellipse">
                      <a:avLst/>
                    </a:prstGeom>
                    <a:grpFill/>
                    <a:ln w="12700" cap="flat" cmpd="sng" algn="ctr">
                      <a:solidFill>
                        <a:srgbClr val="00649D"/>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grpSp>
              <p:grpSp>
                <p:nvGrpSpPr>
                  <p:cNvPr id="15" name="Group 312"/>
                  <p:cNvGrpSpPr>
                    <a:grpSpLocks/>
                  </p:cNvGrpSpPr>
                  <p:nvPr/>
                </p:nvGrpSpPr>
                <p:grpSpPr bwMode="auto">
                  <a:xfrm>
                    <a:off x="4035420" y="1746252"/>
                    <a:ext cx="1020762" cy="1042988"/>
                    <a:chOff x="4035732" y="1745890"/>
                    <a:chExt cx="1020860" cy="1043087"/>
                  </a:xfrm>
                  <a:noFill/>
                </p:grpSpPr>
                <p:grpSp>
                  <p:nvGrpSpPr>
                    <p:cNvPr id="16" name="Group 286"/>
                    <p:cNvGrpSpPr>
                      <a:grpSpLocks/>
                    </p:cNvGrpSpPr>
                    <p:nvPr/>
                  </p:nvGrpSpPr>
                  <p:grpSpPr bwMode="auto">
                    <a:xfrm>
                      <a:off x="4554895" y="2401588"/>
                      <a:ext cx="387387" cy="387387"/>
                      <a:chOff x="4554900" y="2371920"/>
                      <a:chExt cx="387387" cy="387387"/>
                    </a:xfrm>
                    <a:grpFill/>
                  </p:grpSpPr>
                  <p:sp>
                    <p:nvSpPr>
                      <p:cNvPr id="29" name="Oval 28"/>
                      <p:cNvSpPr/>
                      <p:nvPr/>
                    </p:nvSpPr>
                    <p:spPr>
                      <a:xfrm>
                        <a:off x="4554900" y="2371920"/>
                        <a:ext cx="387387" cy="387387"/>
                      </a:xfrm>
                      <a:prstGeom prst="ellipse">
                        <a:avLst/>
                      </a:prstGeom>
                      <a:grpFill/>
                      <a:ln w="12700" cap="flat" cmpd="sng" algn="ctr">
                        <a:solidFill>
                          <a:srgbClr val="00649D"/>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30" name="Picture 221" descr="mqttorg-glow.png"/>
                      <p:cNvPicPr>
                        <a:picLocks noChangeAspect="1"/>
                      </p:cNvPicPr>
                      <p:nvPr/>
                    </p:nvPicPr>
                    <p:blipFill>
                      <a:blip r:embed="rId18" cstate="screen"/>
                      <a:srcRect/>
                      <a:stretch>
                        <a:fillRect/>
                      </a:stretch>
                    </p:blipFill>
                    <p:spPr bwMode="auto">
                      <a:xfrm>
                        <a:off x="4638488" y="2463189"/>
                        <a:ext cx="219075" cy="232630"/>
                      </a:xfrm>
                      <a:prstGeom prst="rect">
                        <a:avLst/>
                      </a:prstGeom>
                      <a:grpFill/>
                      <a:ln w="9525">
                        <a:noFill/>
                        <a:miter lim="800000"/>
                        <a:headEnd/>
                        <a:tailEnd/>
                      </a:ln>
                    </p:spPr>
                  </p:pic>
                </p:grpSp>
                <p:grpSp>
                  <p:nvGrpSpPr>
                    <p:cNvPr id="17" name="Group 283"/>
                    <p:cNvGrpSpPr>
                      <a:grpSpLocks/>
                    </p:cNvGrpSpPr>
                    <p:nvPr/>
                  </p:nvGrpSpPr>
                  <p:grpSpPr bwMode="auto">
                    <a:xfrm>
                      <a:off x="4035732" y="2009438"/>
                      <a:ext cx="387387" cy="387387"/>
                      <a:chOff x="4035737" y="1979769"/>
                      <a:chExt cx="387387" cy="387387"/>
                    </a:xfrm>
                    <a:grpFill/>
                  </p:grpSpPr>
                  <p:sp>
                    <p:nvSpPr>
                      <p:cNvPr id="27" name="Oval 26"/>
                      <p:cNvSpPr/>
                      <p:nvPr/>
                    </p:nvSpPr>
                    <p:spPr>
                      <a:xfrm>
                        <a:off x="4035737" y="1979769"/>
                        <a:ext cx="387387" cy="387387"/>
                      </a:xfrm>
                      <a:prstGeom prst="ellipse">
                        <a:avLst/>
                      </a:prstGeom>
                      <a:grpFill/>
                      <a:ln w="12700" cap="flat" cmpd="sng" algn="ctr">
                        <a:solidFill>
                          <a:srgbClr val="00649D"/>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28" name="Picture 223" descr="redis.png"/>
                      <p:cNvPicPr>
                        <a:picLocks noChangeAspect="1"/>
                      </p:cNvPicPr>
                      <p:nvPr/>
                    </p:nvPicPr>
                    <p:blipFill>
                      <a:blip r:embed="rId19" cstate="screen"/>
                      <a:srcRect/>
                      <a:stretch>
                        <a:fillRect/>
                      </a:stretch>
                    </p:blipFill>
                    <p:spPr bwMode="auto">
                      <a:xfrm>
                        <a:off x="4070497" y="2026996"/>
                        <a:ext cx="322444" cy="272192"/>
                      </a:xfrm>
                      <a:prstGeom prst="rect">
                        <a:avLst/>
                      </a:prstGeom>
                      <a:grpFill/>
                      <a:ln w="9525">
                        <a:noFill/>
                        <a:miter lim="800000"/>
                        <a:headEnd/>
                        <a:tailEnd/>
                      </a:ln>
                    </p:spPr>
                  </p:pic>
                </p:grpSp>
                <p:grpSp>
                  <p:nvGrpSpPr>
                    <p:cNvPr id="18" name="Group 284"/>
                    <p:cNvGrpSpPr>
                      <a:grpSpLocks/>
                    </p:cNvGrpSpPr>
                    <p:nvPr/>
                  </p:nvGrpSpPr>
                  <p:grpSpPr bwMode="auto">
                    <a:xfrm>
                      <a:off x="4669205" y="2009438"/>
                      <a:ext cx="387387" cy="387387"/>
                      <a:chOff x="4669211" y="1979769"/>
                      <a:chExt cx="387387" cy="387387"/>
                    </a:xfrm>
                    <a:grpFill/>
                  </p:grpSpPr>
                  <p:sp>
                    <p:nvSpPr>
                      <p:cNvPr id="25" name="Oval 24"/>
                      <p:cNvSpPr/>
                      <p:nvPr/>
                    </p:nvSpPr>
                    <p:spPr>
                      <a:xfrm>
                        <a:off x="4669211" y="1979769"/>
                        <a:ext cx="387387" cy="387387"/>
                      </a:xfrm>
                      <a:prstGeom prst="ellipse">
                        <a:avLst/>
                      </a:prstGeom>
                      <a:grpFill/>
                      <a:ln w="12700" cap="flat" cmpd="sng" algn="ctr">
                        <a:solidFill>
                          <a:srgbClr val="00649D"/>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26" name="Picture 225" descr="RabbitMQLogo.png"/>
                      <p:cNvPicPr>
                        <a:picLocks noChangeAspect="1"/>
                      </p:cNvPicPr>
                      <p:nvPr/>
                    </p:nvPicPr>
                    <p:blipFill>
                      <a:blip r:embed="rId20" cstate="screen"/>
                      <a:srcRect/>
                      <a:stretch>
                        <a:fillRect/>
                      </a:stretch>
                    </p:blipFill>
                    <p:spPr bwMode="auto">
                      <a:xfrm>
                        <a:off x="4753684" y="2057016"/>
                        <a:ext cx="235372" cy="232647"/>
                      </a:xfrm>
                      <a:prstGeom prst="rect">
                        <a:avLst/>
                      </a:prstGeom>
                      <a:grpFill/>
                      <a:ln w="9525">
                        <a:noFill/>
                        <a:miter lim="800000"/>
                        <a:headEnd/>
                        <a:tailEnd/>
                      </a:ln>
                    </p:spPr>
                  </p:pic>
                </p:grpSp>
                <p:grpSp>
                  <p:nvGrpSpPr>
                    <p:cNvPr id="19" name="Group 285"/>
                    <p:cNvGrpSpPr>
                      <a:grpSpLocks/>
                    </p:cNvGrpSpPr>
                    <p:nvPr/>
                  </p:nvGrpSpPr>
                  <p:grpSpPr bwMode="auto">
                    <a:xfrm>
                      <a:off x="4150046" y="2401590"/>
                      <a:ext cx="387387" cy="387387"/>
                      <a:chOff x="4150048" y="2371920"/>
                      <a:chExt cx="387387" cy="387387"/>
                    </a:xfrm>
                    <a:grpFill/>
                  </p:grpSpPr>
                  <p:sp>
                    <p:nvSpPr>
                      <p:cNvPr id="23" name="Oval 22"/>
                      <p:cNvSpPr/>
                      <p:nvPr/>
                    </p:nvSpPr>
                    <p:spPr>
                      <a:xfrm>
                        <a:off x="4150048" y="2371920"/>
                        <a:ext cx="387387" cy="387387"/>
                      </a:xfrm>
                      <a:prstGeom prst="ellipse">
                        <a:avLst/>
                      </a:prstGeom>
                      <a:grpFill/>
                      <a:ln w="12700" cap="flat" cmpd="sng" algn="ctr">
                        <a:solidFill>
                          <a:srgbClr val="00649D"/>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24" name="Picture 237" descr="PostgreSQL.png"/>
                      <p:cNvPicPr>
                        <a:picLocks noChangeAspect="1"/>
                      </p:cNvPicPr>
                      <p:nvPr/>
                    </p:nvPicPr>
                    <p:blipFill>
                      <a:blip r:embed="rId21" cstate="screen"/>
                      <a:srcRect/>
                      <a:stretch>
                        <a:fillRect/>
                      </a:stretch>
                    </p:blipFill>
                    <p:spPr bwMode="auto">
                      <a:xfrm>
                        <a:off x="4214421" y="2451854"/>
                        <a:ext cx="253772" cy="262624"/>
                      </a:xfrm>
                      <a:prstGeom prst="rect">
                        <a:avLst/>
                      </a:prstGeom>
                      <a:grpFill/>
                      <a:ln w="9525">
                        <a:noFill/>
                        <a:miter lim="800000"/>
                        <a:headEnd/>
                        <a:tailEnd/>
                      </a:ln>
                    </p:spPr>
                  </p:pic>
                </p:grpSp>
                <p:grpSp>
                  <p:nvGrpSpPr>
                    <p:cNvPr id="20" name="Group 311"/>
                    <p:cNvGrpSpPr>
                      <a:grpSpLocks/>
                    </p:cNvGrpSpPr>
                    <p:nvPr/>
                  </p:nvGrpSpPr>
                  <p:grpSpPr bwMode="auto">
                    <a:xfrm>
                      <a:off x="4353267" y="1745890"/>
                      <a:ext cx="385800" cy="388086"/>
                      <a:chOff x="4353267" y="1745890"/>
                      <a:chExt cx="385800" cy="388086"/>
                    </a:xfrm>
                    <a:grpFill/>
                  </p:grpSpPr>
                  <p:sp>
                    <p:nvSpPr>
                      <p:cNvPr id="21" name="Oval 20"/>
                      <p:cNvSpPr/>
                      <p:nvPr/>
                    </p:nvSpPr>
                    <p:spPr>
                      <a:xfrm>
                        <a:off x="4353267" y="1745890"/>
                        <a:ext cx="385800" cy="387387"/>
                      </a:xfrm>
                      <a:prstGeom prst="ellipse">
                        <a:avLst/>
                      </a:prstGeom>
                      <a:grpFill/>
                      <a:ln w="12700" cap="flat" cmpd="sng" algn="ctr">
                        <a:solidFill>
                          <a:srgbClr val="00649D"/>
                        </a:solidFill>
                        <a:prstDash val="solid"/>
                      </a:ln>
                      <a:effectLst/>
                    </p:spPr>
                    <p:txBody>
                      <a:bodyPr anchor="ctr"/>
                      <a:lstStyle/>
                      <a:p>
                        <a:pPr algn="ctr" eaLnBrk="1" fontAlgn="auto" hangingPunct="1">
                          <a:lnSpc>
                            <a:spcPct val="90000"/>
                          </a:lnSpc>
                          <a:spcBef>
                            <a:spcPts val="0"/>
                          </a:spcBef>
                          <a:spcAft>
                            <a:spcPts val="0"/>
                          </a:spcAft>
                          <a:defRPr/>
                        </a:pPr>
                        <a:endParaRPr lang="en-US" kern="0" dirty="0">
                          <a:solidFill>
                            <a:srgbClr val="FFFFFF"/>
                          </a:solidFill>
                          <a:latin typeface="Janson Text LT Pro" pitchFamily="18" charset="0"/>
                          <a:ea typeface="+mn-ea"/>
                        </a:endParaRPr>
                      </a:p>
                    </p:txBody>
                  </p:sp>
                  <p:pic>
                    <p:nvPicPr>
                      <p:cNvPr id="22" name="Picture 310" descr="MongoDB.png"/>
                      <p:cNvPicPr>
                        <a:picLocks noChangeAspect="1"/>
                      </p:cNvPicPr>
                      <p:nvPr/>
                    </p:nvPicPr>
                    <p:blipFill>
                      <a:blip r:embed="rId22" cstate="screen"/>
                      <a:srcRect/>
                      <a:stretch>
                        <a:fillRect/>
                      </a:stretch>
                    </p:blipFill>
                    <p:spPr bwMode="auto">
                      <a:xfrm>
                        <a:off x="4460875" y="1761820"/>
                        <a:ext cx="184150" cy="372156"/>
                      </a:xfrm>
                      <a:prstGeom prst="rect">
                        <a:avLst/>
                      </a:prstGeom>
                      <a:grpFill/>
                      <a:ln w="9525">
                        <a:noFill/>
                        <a:miter lim="800000"/>
                        <a:headEnd/>
                        <a:tailEnd/>
                      </a:ln>
                    </p:spPr>
                  </p:pic>
                </p:grpSp>
              </p:grpSp>
            </p:grpSp>
          </p:grpSp>
        </p:grpSp>
      </p:grpSp>
      <p:pic>
        <p:nvPicPr>
          <p:cNvPr id="80" name="Content Placeholder 12"/>
          <p:cNvPicPr>
            <a:picLocks noGrp="1" noChangeAspect="1"/>
          </p:cNvPicPr>
          <p:nvPr>
            <p:ph idx="4294967295"/>
          </p:nvPr>
        </p:nvPicPr>
        <p:blipFill rotWithShape="1">
          <a:blip r:embed="rId23">
            <a:extLst>
              <a:ext uri="{28A0092B-C50C-407E-A947-70E740481C1C}">
                <a14:useLocalDpi xmlns:a14="http://schemas.microsoft.com/office/drawing/2010/main" val="0"/>
              </a:ext>
            </a:extLst>
          </a:blip>
          <a:srcRect l="1580" r="11207" b="2284"/>
          <a:stretch/>
        </p:blipFill>
        <p:spPr bwMode="auto">
          <a:xfrm>
            <a:off x="4139952" y="444627"/>
            <a:ext cx="4896000" cy="26692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36" descr="http://www.extremenetworks.com/blog/wp-content/uploads/2011/02/openstack-logo.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34896" y="3377721"/>
            <a:ext cx="6762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Content Placeholder 4"/>
          <p:cNvSpPr>
            <a:spLocks noGrp="1"/>
          </p:cNvSpPr>
          <p:nvPr>
            <p:ph sz="quarter" idx="13"/>
          </p:nvPr>
        </p:nvSpPr>
        <p:spPr>
          <a:xfrm>
            <a:off x="251520" y="548681"/>
            <a:ext cx="3888432" cy="2562554"/>
          </a:xfrm>
        </p:spPr>
        <p:txBody>
          <a:bodyPr anchor="t">
            <a:normAutofit fontScale="92500" lnSpcReduction="10000"/>
          </a:bodyPr>
          <a:lstStyle/>
          <a:p>
            <a:pPr>
              <a:lnSpc>
                <a:spcPct val="120000"/>
              </a:lnSpc>
            </a:pPr>
            <a:r>
              <a:rPr lang="en-US" sz="2000" b="1" dirty="0" err="1" smtClean="0"/>
              <a:t>SoftLayer</a:t>
            </a:r>
            <a:endParaRPr lang="cs-CZ" sz="2000" b="1" dirty="0" smtClean="0"/>
          </a:p>
          <a:p>
            <a:pPr lvl="1">
              <a:lnSpc>
                <a:spcPct val="120000"/>
              </a:lnSpc>
            </a:pPr>
            <a:r>
              <a:rPr lang="cs-CZ" sz="1600" dirty="0" smtClean="0"/>
              <a:t>infrastruktura</a:t>
            </a:r>
            <a:endParaRPr lang="en-US" sz="1600" dirty="0" smtClean="0"/>
          </a:p>
          <a:p>
            <a:pPr>
              <a:lnSpc>
                <a:spcPct val="120000"/>
              </a:lnSpc>
            </a:pPr>
            <a:r>
              <a:rPr lang="en-US" sz="2000" b="1" dirty="0" err="1" smtClean="0"/>
              <a:t>BlueMix</a:t>
            </a:r>
            <a:endParaRPr lang="cs-CZ" sz="2000" b="1" dirty="0" smtClean="0"/>
          </a:p>
          <a:p>
            <a:pPr lvl="1">
              <a:lnSpc>
                <a:spcPct val="120000"/>
              </a:lnSpc>
            </a:pPr>
            <a:r>
              <a:rPr lang="en-US" sz="1600" dirty="0" err="1" smtClean="0"/>
              <a:t>implementace</a:t>
            </a:r>
            <a:r>
              <a:rPr lang="en-US" sz="1600" dirty="0" smtClean="0"/>
              <a:t> OCA </a:t>
            </a:r>
            <a:r>
              <a:rPr lang="en-US" sz="1600" dirty="0" err="1" smtClean="0"/>
              <a:t>zalo</a:t>
            </a:r>
            <a:r>
              <a:rPr lang="cs-CZ" sz="1600" dirty="0" smtClean="0"/>
              <a:t>že</a:t>
            </a:r>
            <a:r>
              <a:rPr lang="en-US" sz="1600" dirty="0" smtClean="0"/>
              <a:t>n</a:t>
            </a:r>
            <a:r>
              <a:rPr lang="cs-CZ" sz="1600" dirty="0" smtClean="0"/>
              <a:t>á</a:t>
            </a:r>
            <a:r>
              <a:rPr lang="en-US" sz="1600" dirty="0" smtClean="0"/>
              <a:t> </a:t>
            </a:r>
            <a:r>
              <a:rPr lang="en-US" sz="1600" dirty="0" err="1" smtClean="0"/>
              <a:t>na</a:t>
            </a:r>
            <a:r>
              <a:rPr lang="en-US" sz="1600" dirty="0" smtClean="0"/>
              <a:t> Cloud Foundry</a:t>
            </a:r>
            <a:r>
              <a:rPr lang="cs-CZ" sz="1600" dirty="0" smtClean="0"/>
              <a:t> (open source PaaS)</a:t>
            </a:r>
            <a:endParaRPr lang="en-US" sz="1600" dirty="0" smtClean="0"/>
          </a:p>
          <a:p>
            <a:pPr>
              <a:lnSpc>
                <a:spcPct val="120000"/>
              </a:lnSpc>
            </a:pPr>
            <a:r>
              <a:rPr lang="en-US" sz="2000" b="1" dirty="0" smtClean="0"/>
              <a:t>Watson</a:t>
            </a:r>
          </a:p>
          <a:p>
            <a:pPr lvl="1">
              <a:lnSpc>
                <a:spcPct val="120000"/>
              </a:lnSpc>
            </a:pPr>
            <a:r>
              <a:rPr lang="en-US" sz="1600" dirty="0" smtClean="0"/>
              <a:t>natural language answering system</a:t>
            </a:r>
            <a:endParaRPr lang="en-US" sz="1600" dirty="0"/>
          </a:p>
        </p:txBody>
      </p:sp>
      <p:pic>
        <p:nvPicPr>
          <p:cNvPr id="4" name="Picture 2" descr="https://www.ibm.com/developerworks/community/blogs/5things/resource/BLOGS_UPLOADED_IMAGES/bluemix.png"/>
          <p:cNvPicPr>
            <a:picLocks noChangeAspect="1" noChangeArrowheads="1"/>
          </p:cNvPicPr>
          <p:nvPr/>
        </p:nvPicPr>
        <p:blipFill rotWithShape="1">
          <a:blip r:embed="rId25">
            <a:extLst>
              <a:ext uri="{28A0092B-C50C-407E-A947-70E740481C1C}">
                <a14:useLocalDpi xmlns:a14="http://schemas.microsoft.com/office/drawing/2010/main" val="0"/>
              </a:ext>
            </a:extLst>
          </a:blip>
          <a:srcRect l="14802" r="15791"/>
          <a:stretch/>
        </p:blipFill>
        <p:spPr bwMode="auto">
          <a:xfrm>
            <a:off x="1041187" y="3111235"/>
            <a:ext cx="4726834" cy="359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9048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penstack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869160"/>
            <a:ext cx="2304256" cy="17281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cs-CZ" dirty="0" smtClean="0"/>
              <a:t>Open Stack</a:t>
            </a:r>
            <a:endParaRPr lang="cs-CZ" dirty="0"/>
          </a:p>
        </p:txBody>
      </p:sp>
      <p:sp>
        <p:nvSpPr>
          <p:cNvPr id="3" name="Content Placeholder 4"/>
          <p:cNvSpPr>
            <a:spLocks noGrp="1"/>
          </p:cNvSpPr>
          <p:nvPr>
            <p:ph sz="quarter" idx="13"/>
          </p:nvPr>
        </p:nvSpPr>
        <p:spPr>
          <a:xfrm>
            <a:off x="107504" y="548680"/>
            <a:ext cx="4536504" cy="4320480"/>
          </a:xfrm>
        </p:spPr>
        <p:txBody>
          <a:bodyPr>
            <a:normAutofit/>
          </a:bodyPr>
          <a:lstStyle/>
          <a:p>
            <a:r>
              <a:rPr lang="cs-CZ" b="1" dirty="0" smtClean="0"/>
              <a:t>Cloud Lock-in</a:t>
            </a:r>
          </a:p>
          <a:p>
            <a:pPr lvl="1"/>
            <a:r>
              <a:rPr lang="cs-CZ" dirty="0" smtClean="0"/>
              <a:t>functionality, license, development</a:t>
            </a:r>
          </a:p>
          <a:p>
            <a:r>
              <a:rPr lang="cs-CZ" b="1" dirty="0" smtClean="0"/>
              <a:t>OpenStack</a:t>
            </a:r>
          </a:p>
          <a:p>
            <a:pPr lvl="1"/>
            <a:r>
              <a:rPr lang="cs-CZ" dirty="0" smtClean="0"/>
              <a:t>2010 NASA + Rackspace</a:t>
            </a:r>
          </a:p>
          <a:p>
            <a:pPr lvl="1"/>
            <a:r>
              <a:rPr lang="cs-CZ" dirty="0" smtClean="0"/>
              <a:t>nyní řízeno OpenStack Foundation</a:t>
            </a:r>
          </a:p>
          <a:p>
            <a:pPr lvl="2"/>
            <a:r>
              <a:rPr lang="en-US" dirty="0" smtClean="0"/>
              <a:t>&gt; 500 </a:t>
            </a:r>
            <a:r>
              <a:rPr lang="en-US" dirty="0" err="1" smtClean="0"/>
              <a:t>firem</a:t>
            </a:r>
            <a:r>
              <a:rPr lang="cs-CZ" dirty="0" smtClean="0"/>
              <a:t>, od 2014</a:t>
            </a:r>
          </a:p>
          <a:p>
            <a:pPr lvl="1"/>
            <a:r>
              <a:rPr lang="cs-CZ" dirty="0" smtClean="0"/>
              <a:t>open source - public / private cloud</a:t>
            </a:r>
          </a:p>
          <a:p>
            <a:pPr lvl="1"/>
            <a:r>
              <a:rPr lang="cs-CZ" dirty="0" smtClean="0"/>
              <a:t>API založeno na Amazon EC2 a S3</a:t>
            </a:r>
            <a:endParaRPr lang="en-US" dirty="0" smtClean="0"/>
          </a:p>
          <a:p>
            <a:pPr lvl="2"/>
            <a:r>
              <a:rPr lang="en-US" dirty="0" smtClean="0"/>
              <a:t>EC2 API - comp Elastic Cloud</a:t>
            </a:r>
          </a:p>
          <a:p>
            <a:pPr lvl="2"/>
            <a:r>
              <a:rPr lang="en-US" dirty="0" smtClean="0"/>
              <a:t>GCE API - comp G Cloud Engine</a:t>
            </a:r>
            <a:endParaRPr lang="cs-CZ" dirty="0" smtClean="0"/>
          </a:p>
        </p:txBody>
      </p:sp>
      <p:sp>
        <p:nvSpPr>
          <p:cNvPr id="4" name="Rectangle 3"/>
          <p:cNvSpPr/>
          <p:nvPr/>
        </p:nvSpPr>
        <p:spPr>
          <a:xfrm>
            <a:off x="4572000" y="4447576"/>
            <a:ext cx="2088232" cy="2339102"/>
          </a:xfrm>
          <a:prstGeom prst="rect">
            <a:avLst/>
          </a:prstGeom>
        </p:spPr>
        <p:txBody>
          <a:bodyPr wrap="square">
            <a:spAutoFit/>
          </a:bodyPr>
          <a:lstStyle/>
          <a:p>
            <a:r>
              <a:rPr lang="cs-CZ" sz="1600" dirty="0"/>
              <a:t>Compute - </a:t>
            </a:r>
            <a:r>
              <a:rPr lang="cs-CZ" sz="1600" dirty="0">
                <a:solidFill>
                  <a:schemeClr val="accent1">
                    <a:lumMod val="75000"/>
                  </a:schemeClr>
                </a:solidFill>
              </a:rPr>
              <a:t>Nova</a:t>
            </a:r>
          </a:p>
          <a:p>
            <a:r>
              <a:rPr lang="cs-CZ" sz="1600" dirty="0"/>
              <a:t>Object Storage - </a:t>
            </a:r>
            <a:r>
              <a:rPr lang="cs-CZ" sz="1600" dirty="0">
                <a:solidFill>
                  <a:schemeClr val="accent1">
                    <a:lumMod val="75000"/>
                  </a:schemeClr>
                </a:solidFill>
              </a:rPr>
              <a:t>Swift</a:t>
            </a:r>
          </a:p>
          <a:p>
            <a:r>
              <a:rPr lang="cs-CZ" sz="1600" dirty="0"/>
              <a:t>Block Storage - </a:t>
            </a:r>
            <a:r>
              <a:rPr lang="cs-CZ" sz="1600" dirty="0">
                <a:solidFill>
                  <a:schemeClr val="accent1">
                    <a:lumMod val="75000"/>
                  </a:schemeClr>
                </a:solidFill>
              </a:rPr>
              <a:t>Cinder</a:t>
            </a:r>
          </a:p>
          <a:p>
            <a:r>
              <a:rPr lang="cs-CZ" sz="1600" dirty="0"/>
              <a:t>Image Service - </a:t>
            </a:r>
            <a:r>
              <a:rPr lang="cs-CZ" sz="1600" dirty="0">
                <a:solidFill>
                  <a:schemeClr val="accent1">
                    <a:lumMod val="75000"/>
                  </a:schemeClr>
                </a:solidFill>
              </a:rPr>
              <a:t>Glance</a:t>
            </a:r>
          </a:p>
          <a:p>
            <a:r>
              <a:rPr lang="cs-CZ" sz="1600" dirty="0"/>
              <a:t>Networking - </a:t>
            </a:r>
            <a:r>
              <a:rPr lang="cs-CZ" sz="1600" dirty="0">
                <a:solidFill>
                  <a:schemeClr val="accent1">
                    <a:lumMod val="75000"/>
                  </a:schemeClr>
                </a:solidFill>
              </a:rPr>
              <a:t>Neuron</a:t>
            </a:r>
          </a:p>
          <a:p>
            <a:r>
              <a:rPr lang="cs-CZ" sz="1600" dirty="0"/>
              <a:t>Identity - </a:t>
            </a:r>
            <a:r>
              <a:rPr lang="cs-CZ" sz="1600" dirty="0">
                <a:solidFill>
                  <a:schemeClr val="accent1">
                    <a:lumMod val="75000"/>
                  </a:schemeClr>
                </a:solidFill>
              </a:rPr>
              <a:t>Keystone</a:t>
            </a:r>
          </a:p>
          <a:p>
            <a:r>
              <a:rPr lang="cs-CZ" sz="1600" dirty="0"/>
              <a:t>Dashboard - </a:t>
            </a:r>
            <a:r>
              <a:rPr lang="cs-CZ" sz="1600" dirty="0">
                <a:solidFill>
                  <a:schemeClr val="accent1">
                    <a:lumMod val="75000"/>
                  </a:schemeClr>
                </a:solidFill>
              </a:rPr>
              <a:t>Horizon</a:t>
            </a:r>
          </a:p>
          <a:p>
            <a:r>
              <a:rPr lang="cs-CZ" sz="1600" dirty="0"/>
              <a:t>Orchestration - </a:t>
            </a:r>
            <a:r>
              <a:rPr lang="cs-CZ" sz="1600" dirty="0">
                <a:solidFill>
                  <a:schemeClr val="accent1">
                    <a:lumMod val="75000"/>
                  </a:schemeClr>
                </a:solidFill>
              </a:rPr>
              <a:t>Heat</a:t>
            </a:r>
          </a:p>
          <a:p>
            <a:r>
              <a:rPr lang="cs-CZ" sz="1600" dirty="0"/>
              <a:t>Workflow - </a:t>
            </a:r>
            <a:r>
              <a:rPr lang="cs-CZ" sz="1600" dirty="0">
                <a:solidFill>
                  <a:schemeClr val="accent1">
                    <a:lumMod val="75000"/>
                  </a:schemeClr>
                </a:solidFill>
              </a:rPr>
              <a:t>Mistral</a:t>
            </a:r>
          </a:p>
        </p:txBody>
      </p:sp>
      <p:sp>
        <p:nvSpPr>
          <p:cNvPr id="8" name="Rectangle 7"/>
          <p:cNvSpPr/>
          <p:nvPr/>
        </p:nvSpPr>
        <p:spPr>
          <a:xfrm>
            <a:off x="6829425" y="4447576"/>
            <a:ext cx="2207071" cy="2339102"/>
          </a:xfrm>
          <a:prstGeom prst="rect">
            <a:avLst/>
          </a:prstGeom>
        </p:spPr>
        <p:txBody>
          <a:bodyPr wrap="square">
            <a:spAutoFit/>
          </a:bodyPr>
          <a:lstStyle/>
          <a:p>
            <a:r>
              <a:rPr lang="cs-CZ" sz="1600" dirty="0"/>
              <a:t>Telemetry - </a:t>
            </a:r>
            <a:r>
              <a:rPr lang="cs-CZ" sz="1600" dirty="0">
                <a:solidFill>
                  <a:schemeClr val="accent1">
                    <a:lumMod val="75000"/>
                  </a:schemeClr>
                </a:solidFill>
              </a:rPr>
              <a:t>Ceilometer</a:t>
            </a:r>
          </a:p>
          <a:p>
            <a:r>
              <a:rPr lang="cs-CZ" sz="1600" dirty="0"/>
              <a:t>Database - </a:t>
            </a:r>
            <a:r>
              <a:rPr lang="cs-CZ" sz="1600" dirty="0">
                <a:solidFill>
                  <a:schemeClr val="accent1">
                    <a:lumMod val="75000"/>
                  </a:schemeClr>
                </a:solidFill>
              </a:rPr>
              <a:t>Trove</a:t>
            </a:r>
          </a:p>
          <a:p>
            <a:r>
              <a:rPr lang="cs-CZ" sz="1600" dirty="0" smtClean="0"/>
              <a:t>Map Reduce - </a:t>
            </a:r>
            <a:r>
              <a:rPr lang="cs-CZ" sz="1600" dirty="0">
                <a:solidFill>
                  <a:schemeClr val="accent1">
                    <a:lumMod val="75000"/>
                  </a:schemeClr>
                </a:solidFill>
              </a:rPr>
              <a:t>Sahara</a:t>
            </a:r>
          </a:p>
          <a:p>
            <a:r>
              <a:rPr lang="cs-CZ" sz="1600" dirty="0" smtClean="0"/>
              <a:t>Bare Metal - </a:t>
            </a:r>
            <a:r>
              <a:rPr lang="cs-CZ" sz="1600" dirty="0">
                <a:solidFill>
                  <a:schemeClr val="accent1">
                    <a:lumMod val="75000"/>
                  </a:schemeClr>
                </a:solidFill>
              </a:rPr>
              <a:t>Ironic</a:t>
            </a:r>
          </a:p>
          <a:p>
            <a:r>
              <a:rPr lang="cs-CZ" sz="1600" dirty="0" smtClean="0"/>
              <a:t>Messaging - </a:t>
            </a:r>
            <a:r>
              <a:rPr lang="cs-CZ" sz="1600" dirty="0">
                <a:solidFill>
                  <a:schemeClr val="accent1">
                    <a:lumMod val="75000"/>
                  </a:schemeClr>
                </a:solidFill>
              </a:rPr>
              <a:t>Zaqar</a:t>
            </a:r>
          </a:p>
          <a:p>
            <a:r>
              <a:rPr lang="cs-CZ" sz="1600" dirty="0" smtClean="0"/>
              <a:t>Shared FS - </a:t>
            </a:r>
            <a:r>
              <a:rPr lang="cs-CZ" sz="1600" dirty="0">
                <a:solidFill>
                  <a:schemeClr val="accent1">
                    <a:lumMod val="75000"/>
                  </a:schemeClr>
                </a:solidFill>
              </a:rPr>
              <a:t>Manila</a:t>
            </a:r>
          </a:p>
          <a:p>
            <a:r>
              <a:rPr lang="cs-CZ" sz="1600" dirty="0" smtClean="0"/>
              <a:t>DNS - </a:t>
            </a:r>
            <a:r>
              <a:rPr lang="cs-CZ" sz="1600" dirty="0">
                <a:solidFill>
                  <a:schemeClr val="accent1">
                    <a:lumMod val="75000"/>
                  </a:schemeClr>
                </a:solidFill>
              </a:rPr>
              <a:t>Designate</a:t>
            </a:r>
          </a:p>
          <a:p>
            <a:r>
              <a:rPr lang="cs-CZ" sz="1600" dirty="0" smtClean="0"/>
              <a:t>Search - </a:t>
            </a:r>
            <a:r>
              <a:rPr lang="cs-CZ" sz="1600" dirty="0">
                <a:solidFill>
                  <a:schemeClr val="accent1">
                    <a:lumMod val="75000"/>
                  </a:schemeClr>
                </a:solidFill>
              </a:rPr>
              <a:t>Searchlight</a:t>
            </a:r>
          </a:p>
          <a:p>
            <a:r>
              <a:rPr lang="cs-CZ" sz="1600" dirty="0" smtClean="0"/>
              <a:t>Key Manager - </a:t>
            </a:r>
            <a:r>
              <a:rPr lang="cs-CZ" sz="1600" dirty="0">
                <a:solidFill>
                  <a:schemeClr val="accent1">
                    <a:lumMod val="75000"/>
                  </a:schemeClr>
                </a:solidFill>
              </a:rPr>
              <a:t>Barbican</a:t>
            </a:r>
          </a:p>
        </p:txBody>
      </p:sp>
      <p:pic>
        <p:nvPicPr>
          <p:cNvPr id="5" name="Picture 2" descr="http://image.slidesharecdn.com/architecture-150102195159-conversion-gate01/95/openstack-architecture-4-638.jpg?cb=1420228370"/>
          <p:cNvPicPr>
            <a:picLocks noChangeAspect="1" noChangeArrowheads="1"/>
          </p:cNvPicPr>
          <p:nvPr/>
        </p:nvPicPr>
        <p:blipFill rotWithShape="1">
          <a:blip r:embed="rId4">
            <a:extLst>
              <a:ext uri="{28A0092B-C50C-407E-A947-70E740481C1C}">
                <a14:useLocalDpi xmlns:a14="http://schemas.microsoft.com/office/drawing/2010/main" val="0"/>
              </a:ext>
            </a:extLst>
          </a:blip>
          <a:srcRect l="4854" t="19722" r="5851" b="2470"/>
          <a:stretch/>
        </p:blipFill>
        <p:spPr bwMode="auto">
          <a:xfrm>
            <a:off x="4572001" y="522618"/>
            <a:ext cx="4430176" cy="3603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2708920"/>
            <a:ext cx="5253591" cy="4041224"/>
          </a:xfrm>
          <a:prstGeom prst="rect">
            <a:avLst/>
          </a:prstGeom>
        </p:spPr>
      </p:pic>
      <p:sp>
        <p:nvSpPr>
          <p:cNvPr id="5" name="Content Placeholder 4"/>
          <p:cNvSpPr>
            <a:spLocks noGrp="1"/>
          </p:cNvSpPr>
          <p:nvPr>
            <p:ph sz="quarter" idx="13"/>
          </p:nvPr>
        </p:nvSpPr>
        <p:spPr>
          <a:xfrm>
            <a:off x="107504" y="476672"/>
            <a:ext cx="5040560" cy="3456384"/>
          </a:xfrm>
        </p:spPr>
        <p:txBody>
          <a:bodyPr anchor="t">
            <a:normAutofit/>
          </a:bodyPr>
          <a:lstStyle/>
          <a:p>
            <a:r>
              <a:rPr lang="en-US" b="1" dirty="0" err="1" smtClean="0"/>
              <a:t>InterCloud</a:t>
            </a:r>
            <a:r>
              <a:rPr lang="en-US" b="1" dirty="0" smtClean="0"/>
              <a:t> - Cloud Delivery Platform</a:t>
            </a:r>
            <a:endParaRPr lang="cs-CZ" b="1" dirty="0" smtClean="0"/>
          </a:p>
          <a:p>
            <a:pPr lvl="1"/>
            <a:r>
              <a:rPr lang="cs-CZ" dirty="0" smtClean="0"/>
              <a:t>cloud interoperability</a:t>
            </a:r>
            <a:endParaRPr lang="en-US" dirty="0" smtClean="0"/>
          </a:p>
          <a:p>
            <a:pPr lvl="2"/>
            <a:r>
              <a:rPr lang="en-US" dirty="0" smtClean="0"/>
              <a:t>proto</a:t>
            </a:r>
            <a:r>
              <a:rPr lang="cs-CZ" dirty="0" smtClean="0"/>
              <a:t>c</a:t>
            </a:r>
            <a:r>
              <a:rPr lang="en-US" dirty="0" err="1" smtClean="0"/>
              <a:t>ol</a:t>
            </a:r>
            <a:r>
              <a:rPr lang="cs-CZ" dirty="0" smtClean="0"/>
              <a:t>s</a:t>
            </a:r>
            <a:r>
              <a:rPr lang="en-US" dirty="0" smtClean="0"/>
              <a:t>, form</a:t>
            </a:r>
            <a:r>
              <a:rPr lang="cs-CZ" dirty="0" smtClean="0"/>
              <a:t>ats, common mechanisms</a:t>
            </a:r>
          </a:p>
          <a:p>
            <a:pPr lvl="2"/>
            <a:r>
              <a:rPr lang="cs-CZ" dirty="0" smtClean="0"/>
              <a:t>application centric platform</a:t>
            </a:r>
            <a:endParaRPr lang="en-US" dirty="0" smtClean="0"/>
          </a:p>
          <a:p>
            <a:pPr lvl="2"/>
            <a:r>
              <a:rPr lang="en-US" dirty="0" smtClean="0"/>
              <a:t>'</a:t>
            </a:r>
            <a:r>
              <a:rPr lang="cs-CZ" dirty="0" smtClean="0"/>
              <a:t>cloud roaming</a:t>
            </a:r>
            <a:r>
              <a:rPr lang="en-US" dirty="0"/>
              <a:t>'</a:t>
            </a:r>
            <a:endParaRPr lang="cs-CZ" dirty="0" smtClean="0"/>
          </a:p>
          <a:p>
            <a:pPr lvl="1"/>
            <a:r>
              <a:rPr lang="en-US" dirty="0" smtClean="0"/>
              <a:t>IEEE, CISCO, ...</a:t>
            </a:r>
            <a:endParaRPr lang="cs-CZ" dirty="0" smtClean="0"/>
          </a:p>
          <a:p>
            <a:pPr lvl="1"/>
            <a:r>
              <a:rPr lang="en-US" dirty="0" smtClean="0"/>
              <a:t>challenges</a:t>
            </a:r>
            <a:endParaRPr lang="cs-CZ" dirty="0" smtClean="0"/>
          </a:p>
          <a:p>
            <a:pPr lvl="2"/>
            <a:r>
              <a:rPr lang="en-US" dirty="0" smtClean="0"/>
              <a:t>security</a:t>
            </a:r>
            <a:r>
              <a:rPr lang="cs-CZ" dirty="0" smtClean="0"/>
              <a:t>,</a:t>
            </a:r>
            <a:r>
              <a:rPr lang="en-US" dirty="0" smtClean="0"/>
              <a:t> trust</a:t>
            </a:r>
            <a:r>
              <a:rPr lang="en-US" dirty="0"/>
              <a:t>, </a:t>
            </a:r>
            <a:r>
              <a:rPr lang="en-US" dirty="0" smtClean="0"/>
              <a:t>governance</a:t>
            </a:r>
            <a:r>
              <a:rPr lang="cs-CZ" dirty="0" smtClean="0"/>
              <a:t>,</a:t>
            </a:r>
            <a:r>
              <a:rPr lang="en-US" dirty="0" smtClean="0"/>
              <a:t> legal </a:t>
            </a:r>
            <a:r>
              <a:rPr lang="en-US" dirty="0"/>
              <a:t>issues, </a:t>
            </a:r>
            <a:r>
              <a:rPr lang="en-US" dirty="0" err="1"/>
              <a:t>QoS</a:t>
            </a:r>
            <a:r>
              <a:rPr lang="en-US" dirty="0"/>
              <a:t>, monitoring, arbitrage, </a:t>
            </a:r>
            <a:r>
              <a:rPr lang="en-US" dirty="0" smtClean="0"/>
              <a:t>billing</a:t>
            </a:r>
            <a:r>
              <a:rPr lang="cs-CZ" dirty="0" smtClean="0"/>
              <a:t>, </a:t>
            </a:r>
            <a:endParaRPr lang="en-US" dirty="0"/>
          </a:p>
          <a:p>
            <a:pPr marL="274320" lvl="1" indent="0">
              <a:buNone/>
            </a:pPr>
            <a:endParaRPr lang="en-US" dirty="0"/>
          </a:p>
        </p:txBody>
      </p:sp>
      <p:sp>
        <p:nvSpPr>
          <p:cNvPr id="2" name="Title 1"/>
          <p:cNvSpPr>
            <a:spLocks noGrp="1"/>
          </p:cNvSpPr>
          <p:nvPr>
            <p:ph type="title"/>
          </p:nvPr>
        </p:nvSpPr>
        <p:spPr/>
        <p:txBody>
          <a:bodyPr/>
          <a:lstStyle/>
          <a:p>
            <a:r>
              <a:rPr lang="en-US" dirty="0" err="1" smtClean="0"/>
              <a:t>InterCloud</a:t>
            </a:r>
            <a:endParaRPr lang="cs-CZ" dirty="0"/>
          </a:p>
        </p:txBody>
      </p:sp>
    </p:spTree>
    <p:extLst>
      <p:ext uri="{BB962C8B-B14F-4D97-AF65-F5344CB8AC3E}">
        <p14:creationId xmlns:p14="http://schemas.microsoft.com/office/powerpoint/2010/main" val="9854332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3" cstate="print"/>
          <a:srcRect/>
          <a:stretch>
            <a:fillRect/>
          </a:stretch>
        </p:blipFill>
        <p:spPr bwMode="auto">
          <a:xfrm>
            <a:off x="2771800" y="503015"/>
            <a:ext cx="6192481" cy="267951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Web/Worker Roles</a:t>
            </a:r>
            <a:endParaRPr lang="cs-CZ" dirty="0"/>
          </a:p>
        </p:txBody>
      </p:sp>
      <p:sp>
        <p:nvSpPr>
          <p:cNvPr id="4" name="Content Placeholder 4"/>
          <p:cNvSpPr>
            <a:spLocks noGrp="1"/>
          </p:cNvSpPr>
          <p:nvPr>
            <p:ph sz="quarter" idx="13"/>
          </p:nvPr>
        </p:nvSpPr>
        <p:spPr>
          <a:xfrm>
            <a:off x="107504" y="3140968"/>
            <a:ext cx="8928992" cy="3600400"/>
          </a:xfrm>
        </p:spPr>
        <p:txBody>
          <a:bodyPr anchor="b">
            <a:normAutofit/>
          </a:bodyPr>
          <a:lstStyle/>
          <a:p>
            <a:r>
              <a:rPr lang="cs-CZ" b="1" dirty="0" smtClean="0"/>
              <a:t>Cloud Services</a:t>
            </a:r>
            <a:endParaRPr lang="cs-CZ" dirty="0" smtClean="0"/>
          </a:p>
          <a:p>
            <a:pPr lvl="1"/>
            <a:r>
              <a:rPr lang="cs-CZ" dirty="0" smtClean="0"/>
              <a:t>poskytování škálovatelných SaaS služeb</a:t>
            </a:r>
          </a:p>
          <a:p>
            <a:pPr lvl="2"/>
            <a:r>
              <a:rPr lang="cs-CZ" dirty="0" smtClean="0"/>
              <a:t>WS - omezený přístup, nelze instalovat cokoliv</a:t>
            </a:r>
            <a:r>
              <a:rPr lang="en-US" dirty="0" smtClean="0"/>
              <a:t>, </a:t>
            </a:r>
            <a:r>
              <a:rPr lang="cs-CZ" dirty="0" smtClean="0"/>
              <a:t>nejsou dostupné všechny služby</a:t>
            </a:r>
          </a:p>
          <a:p>
            <a:pPr lvl="2"/>
            <a:r>
              <a:rPr lang="cs-CZ" dirty="0" smtClean="0"/>
              <a:t>VM - plný přístup, ale nutnost administrace a údržby, samo neškáluje</a:t>
            </a:r>
          </a:p>
          <a:p>
            <a:pPr lvl="1"/>
            <a:r>
              <a:rPr lang="cs-CZ" dirty="0" smtClean="0"/>
              <a:t>aplikační model s větším počtem rolí </a:t>
            </a:r>
          </a:p>
          <a:p>
            <a:pPr lvl="1"/>
            <a:r>
              <a:rPr lang="cs-CZ" b="1" dirty="0" smtClean="0"/>
              <a:t>web </a:t>
            </a:r>
            <a:r>
              <a:rPr lang="cs-CZ" dirty="0" smtClean="0"/>
              <a:t>/ </a:t>
            </a:r>
            <a:r>
              <a:rPr lang="cs-CZ" b="1" dirty="0" smtClean="0"/>
              <a:t>worker roles</a:t>
            </a:r>
          </a:p>
          <a:p>
            <a:pPr lvl="2"/>
            <a:r>
              <a:rPr lang="cs-CZ" dirty="0" smtClean="0"/>
              <a:t>front-end</a:t>
            </a:r>
            <a:r>
              <a:rPr lang="en-US" dirty="0"/>
              <a:t>:</a:t>
            </a:r>
            <a:r>
              <a:rPr lang="cs-CZ" dirty="0" smtClean="0"/>
              <a:t> GUI, http</a:t>
            </a:r>
          </a:p>
          <a:p>
            <a:pPr lvl="2"/>
            <a:r>
              <a:rPr lang="en-US" dirty="0" smtClean="0"/>
              <a:t>back end: </a:t>
            </a:r>
            <a:r>
              <a:rPr lang="cs-CZ" dirty="0" smtClean="0"/>
              <a:t>výpočty, aplikační logika</a:t>
            </a:r>
            <a:r>
              <a:rPr lang="en-US" dirty="0" smtClean="0"/>
              <a:t>, data processing</a:t>
            </a:r>
            <a:endParaRPr lang="cs-CZ" dirty="0" smtClean="0"/>
          </a:p>
          <a:p>
            <a:pPr lvl="1"/>
            <a:r>
              <a:rPr lang="cs-CZ" dirty="0" smtClean="0"/>
              <a:t>vhodné pro vícevrstvé škálovatelné aplikace</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t>
            </a:r>
            <a:r>
              <a:rPr lang="cs-CZ" dirty="0"/>
              <a:t>i</a:t>
            </a:r>
            <a:r>
              <a:rPr lang="en-US" dirty="0" err="1" smtClean="0"/>
              <a:t>nteroperabilit</a:t>
            </a:r>
            <a:r>
              <a:rPr lang="cs-CZ" dirty="0" smtClean="0"/>
              <a:t>a - p</a:t>
            </a:r>
            <a:r>
              <a:rPr lang="en-US" dirty="0" err="1" smtClean="0"/>
              <a:t>erspektiv</a:t>
            </a:r>
            <a:r>
              <a:rPr lang="cs-CZ" dirty="0" smtClean="0"/>
              <a:t>a</a:t>
            </a:r>
            <a:endParaRPr lang="en-US" dirty="0"/>
          </a:p>
        </p:txBody>
      </p:sp>
      <p:pic>
        <p:nvPicPr>
          <p:cNvPr id="9220" name="Picture 4" descr="https://c2.staticflickr.com/8/7376/9327706657_20e8b82b0e_b.jpg"/>
          <p:cNvPicPr>
            <a:picLocks noChangeAspect="1" noChangeArrowheads="1"/>
          </p:cNvPicPr>
          <p:nvPr/>
        </p:nvPicPr>
        <p:blipFill rotWithShape="1">
          <a:blip r:embed="rId3">
            <a:extLst>
              <a:ext uri="{28A0092B-C50C-407E-A947-70E740481C1C}">
                <a14:useLocalDpi xmlns:a14="http://schemas.microsoft.com/office/drawing/2010/main" val="0"/>
              </a:ext>
            </a:extLst>
          </a:blip>
          <a:srcRect l="6817" t="17520" r="615" b="123"/>
          <a:stretch/>
        </p:blipFill>
        <p:spPr bwMode="auto">
          <a:xfrm>
            <a:off x="539552" y="836712"/>
            <a:ext cx="8280920" cy="5379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505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a:xfrm>
            <a:off x="107504" y="548680"/>
            <a:ext cx="8928992" cy="6192688"/>
          </a:xfrm>
        </p:spPr>
        <p:txBody>
          <a:bodyPr anchor="t">
            <a:normAutofit/>
          </a:bodyPr>
          <a:lstStyle/>
          <a:p>
            <a:pPr marL="0" indent="0" algn="ctr">
              <a:buNone/>
            </a:pPr>
            <a:endParaRPr lang="en-US" sz="4400" dirty="0" smtClean="0"/>
          </a:p>
          <a:p>
            <a:pPr marL="0" indent="0" algn="ctr">
              <a:buNone/>
            </a:pPr>
            <a:r>
              <a:rPr lang="en-US" sz="4400" dirty="0" smtClean="0"/>
              <a:t>6</a:t>
            </a:r>
            <a:r>
              <a:rPr lang="cs-CZ" sz="4400" dirty="0" smtClean="0"/>
              <a:t>. </a:t>
            </a:r>
            <a:r>
              <a:rPr lang="en-US" sz="4400" dirty="0" smtClean="0"/>
              <a:t>Design patterns</a:t>
            </a:r>
            <a:br>
              <a:rPr lang="en-US" sz="4400" dirty="0" smtClean="0"/>
            </a:br>
            <a:r>
              <a:rPr lang="en-US" sz="4400" dirty="0" smtClean="0"/>
              <a:t>for </a:t>
            </a:r>
            <a:r>
              <a:rPr lang="en-US" sz="4400" dirty="0"/>
              <a:t>cloud computing</a:t>
            </a:r>
            <a:endParaRPr lang="cs-CZ" sz="4400" dirty="0" smtClean="0"/>
          </a:p>
          <a:p>
            <a:pPr marL="0" indent="0" algn="ctr">
              <a:buNone/>
            </a:pPr>
            <a:endParaRPr lang="en-US" dirty="0" smtClean="0"/>
          </a:p>
          <a:p>
            <a:pPr marL="0" indent="0" algn="ctr">
              <a:buNone/>
            </a:pPr>
            <a:r>
              <a:rPr lang="en-US" sz="4800" dirty="0" smtClean="0">
                <a:latin typeface="Lucida Sans Unicode" panose="020B0602030504020204" pitchFamily="34" charset="0"/>
                <a:cs typeface="Lucida Sans Unicode" panose="020B0602030504020204" pitchFamily="34" charset="0"/>
              </a:rPr>
              <a:t>⇝</a:t>
            </a:r>
            <a:endParaRPr lang="en-US" sz="4800" dirty="0"/>
          </a:p>
          <a:p>
            <a:pPr marL="0" indent="0" algn="ctr">
              <a:buNone/>
            </a:pPr>
            <a:endParaRPr lang="en-US" dirty="0"/>
          </a:p>
        </p:txBody>
      </p:sp>
    </p:spTree>
    <p:extLst>
      <p:ext uri="{BB962C8B-B14F-4D97-AF65-F5344CB8AC3E}">
        <p14:creationId xmlns:p14="http://schemas.microsoft.com/office/powerpoint/2010/main" val="189960095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to be continued</a:t>
            </a:r>
            <a:r>
              <a:rPr lang="en-US" dirty="0" smtClean="0"/>
              <a:t> ...</a:t>
            </a:r>
            <a:endParaRPr lang="cs-CZ" dirty="0"/>
          </a:p>
        </p:txBody>
      </p:sp>
      <p:sp>
        <p:nvSpPr>
          <p:cNvPr id="3" name="Content Placeholder 4"/>
          <p:cNvSpPr>
            <a:spLocks noGrp="1"/>
          </p:cNvSpPr>
          <p:nvPr>
            <p:ph sz="quarter" idx="13"/>
          </p:nvPr>
        </p:nvSpPr>
        <p:spPr>
          <a:xfrm>
            <a:off x="107504" y="548680"/>
            <a:ext cx="8928992" cy="6192688"/>
          </a:xfrm>
        </p:spPr>
        <p:txBody>
          <a:bodyPr>
            <a:normAutofit/>
          </a:bodyPr>
          <a:lstStyle/>
          <a:p>
            <a:r>
              <a:rPr lang="cs-CZ" b="1" dirty="0" smtClean="0"/>
              <a:t>NSW</a:t>
            </a:r>
            <a:r>
              <a:rPr lang="en-US" b="1" dirty="0" smtClean="0"/>
              <a:t>I</a:t>
            </a:r>
            <a:r>
              <a:rPr lang="cs-CZ" b="1" dirty="0" smtClean="0"/>
              <a:t>151 - Administrace virtualizační infrastruktury</a:t>
            </a:r>
          </a:p>
          <a:p>
            <a:pPr lvl="1"/>
            <a:r>
              <a:rPr lang="cs-CZ" i="1" dirty="0" smtClean="0"/>
              <a:t>Jakub Yaghob</a:t>
            </a:r>
          </a:p>
          <a:p>
            <a:pPr lvl="1"/>
            <a:r>
              <a:rPr lang="cs-CZ" dirty="0"/>
              <a:t>praktická administraci moderních virtualizačních řešení</a:t>
            </a:r>
          </a:p>
          <a:p>
            <a:pPr lvl="1"/>
            <a:r>
              <a:rPr lang="cs-CZ" dirty="0" smtClean="0"/>
              <a:t>plánování</a:t>
            </a:r>
            <a:r>
              <a:rPr lang="cs-CZ" dirty="0"/>
              <a:t>, nasazení, zabezpečení a </a:t>
            </a:r>
            <a:r>
              <a:rPr lang="cs-CZ" dirty="0" smtClean="0"/>
              <a:t>údržba </a:t>
            </a:r>
            <a:r>
              <a:rPr lang="cs-CZ" dirty="0"/>
              <a:t>virtualizační </a:t>
            </a:r>
            <a:r>
              <a:rPr lang="cs-CZ" dirty="0" smtClean="0"/>
              <a:t>infrastruktury</a:t>
            </a:r>
          </a:p>
          <a:p>
            <a:pPr lvl="1"/>
            <a:r>
              <a:rPr lang="cs-CZ" dirty="0" smtClean="0"/>
              <a:t>VMware vSphere, Microsoft Hyper-V</a:t>
            </a:r>
            <a:endParaRPr lang="cs-CZ" b="1" dirty="0" smtClean="0"/>
          </a:p>
          <a:p>
            <a:endParaRPr lang="en-US" b="1" dirty="0" smtClean="0"/>
          </a:p>
          <a:p>
            <a:r>
              <a:rPr lang="cs-CZ" b="1" dirty="0" smtClean="0"/>
              <a:t>NSW</a:t>
            </a:r>
            <a:r>
              <a:rPr lang="en-US" b="1" dirty="0" smtClean="0"/>
              <a:t>I</a:t>
            </a:r>
            <a:r>
              <a:rPr lang="cs-CZ" b="1" dirty="0" smtClean="0"/>
              <a:t>152 </a:t>
            </a:r>
            <a:r>
              <a:rPr lang="cs-CZ" b="1" dirty="0"/>
              <a:t>- Vývoj cloudových aplikací</a:t>
            </a:r>
          </a:p>
          <a:p>
            <a:pPr lvl="1"/>
            <a:r>
              <a:rPr lang="cs-CZ" i="1" dirty="0"/>
              <a:t>Filip Zavoral </a:t>
            </a:r>
            <a:r>
              <a:rPr lang="cs-CZ" i="1" dirty="0" smtClean="0">
                <a:latin typeface="Lucida Sans Unicode" panose="020B0602030504020204" pitchFamily="34" charset="0"/>
                <a:cs typeface="Lucida Sans Unicode" panose="020B0602030504020204" pitchFamily="34" charset="0"/>
              </a:rPr>
              <a:t>⇝</a:t>
            </a:r>
            <a:r>
              <a:rPr lang="en-US" i="1" dirty="0" smtClean="0"/>
              <a:t> Robert Haken, Miroslav </a:t>
            </a:r>
            <a:r>
              <a:rPr lang="en-US" i="1" dirty="0" err="1" smtClean="0"/>
              <a:t>Holec</a:t>
            </a:r>
            <a:r>
              <a:rPr lang="cs-CZ" i="1" dirty="0" smtClean="0"/>
              <a:t>, </a:t>
            </a:r>
            <a:r>
              <a:rPr lang="sv-SE" i="1" dirty="0" smtClean="0"/>
              <a:t>V</a:t>
            </a:r>
            <a:r>
              <a:rPr lang="cs-CZ" i="1" dirty="0" smtClean="0"/>
              <a:t>í</a:t>
            </a:r>
            <a:r>
              <a:rPr lang="sv-SE" i="1" dirty="0" smtClean="0"/>
              <a:t>t Kota</a:t>
            </a:r>
            <a:r>
              <a:rPr lang="cs-CZ" i="1" dirty="0" smtClean="0"/>
              <a:t>č</a:t>
            </a:r>
            <a:r>
              <a:rPr lang="sv-SE" i="1" dirty="0" smtClean="0"/>
              <a:t>ka</a:t>
            </a:r>
            <a:r>
              <a:rPr lang="cs-CZ" i="1" dirty="0"/>
              <a:t>,</a:t>
            </a:r>
            <a:r>
              <a:rPr lang="sv-SE" i="1" dirty="0" smtClean="0"/>
              <a:t> Ladislav Dobi</a:t>
            </a:r>
            <a:r>
              <a:rPr lang="cs-CZ" i="1" dirty="0" smtClean="0"/>
              <a:t>áš</a:t>
            </a:r>
            <a:endParaRPr lang="cs-CZ" i="1" dirty="0"/>
          </a:p>
          <a:p>
            <a:pPr lvl="1"/>
            <a:r>
              <a:rPr lang="cs-CZ" dirty="0"/>
              <a:t>praktický </a:t>
            </a:r>
            <a:r>
              <a:rPr lang="cs-CZ" dirty="0" smtClean="0"/>
              <a:t>vývoj</a:t>
            </a:r>
            <a:r>
              <a:rPr lang="en-US" dirty="0" smtClean="0"/>
              <a:t>,</a:t>
            </a:r>
            <a:r>
              <a:rPr lang="cs-CZ" dirty="0" smtClean="0"/>
              <a:t> </a:t>
            </a:r>
            <a:r>
              <a:rPr lang="en-US" dirty="0" smtClean="0"/>
              <a:t>deployment a </a:t>
            </a:r>
            <a:r>
              <a:rPr lang="en-US" dirty="0" err="1" smtClean="0"/>
              <a:t>konfigurace</a:t>
            </a:r>
            <a:r>
              <a:rPr lang="en-US" dirty="0" smtClean="0"/>
              <a:t> </a:t>
            </a:r>
            <a:r>
              <a:rPr lang="cs-CZ" dirty="0" smtClean="0"/>
              <a:t>aplikací</a:t>
            </a:r>
          </a:p>
          <a:p>
            <a:pPr lvl="1"/>
            <a:r>
              <a:rPr lang="cs-CZ" dirty="0" smtClean="0"/>
              <a:t>správa cloudového prostředí</a:t>
            </a:r>
            <a:endParaRPr lang="cs-CZ" dirty="0"/>
          </a:p>
          <a:p>
            <a:pPr lvl="1"/>
            <a:r>
              <a:rPr lang="cs-CZ" dirty="0"/>
              <a:t>Windows Azure, </a:t>
            </a:r>
            <a:r>
              <a:rPr lang="cs-CZ" dirty="0" smtClean="0"/>
              <a:t>Infrastructure as a Code / AWS</a:t>
            </a:r>
            <a:endParaRPr lang="en-US" dirty="0" smtClean="0"/>
          </a:p>
          <a:p>
            <a:pPr lvl="3"/>
            <a:endParaRPr lang="en-US" dirty="0" smtClean="0"/>
          </a:p>
        </p:txBody>
      </p:sp>
      <p:sp>
        <p:nvSpPr>
          <p:cNvPr id="4" name="Rectangle 3"/>
          <p:cNvSpPr/>
          <p:nvPr/>
        </p:nvSpPr>
        <p:spPr>
          <a:xfrm rot="2181905">
            <a:off x="6985500" y="1365379"/>
            <a:ext cx="1772855" cy="707886"/>
          </a:xfrm>
          <a:prstGeom prst="rect">
            <a:avLst/>
          </a:prstGeom>
          <a:noFill/>
        </p:spPr>
        <p:txBody>
          <a:bodyPr wrap="square" lIns="91440" tIns="45720" rIns="91440" bIns="45720">
            <a:spAutoFit/>
          </a:bodyPr>
          <a:lstStyle/>
          <a:p>
            <a:pPr algn="ctr"/>
            <a:r>
              <a:rPr lang="en-US" sz="2000" b="1" dirty="0" smtClean="0">
                <a:ln w="0"/>
                <a:solidFill>
                  <a:srgbClr val="FF0000"/>
                </a:solidFill>
                <a:effectLst>
                  <a:reflection blurRad="6350" stA="53000" endA="300" endPos="35500" dir="5400000" sy="-90000" algn="bl" rotWithShape="0"/>
                </a:effectLst>
              </a:rPr>
              <a:t>1x </a:t>
            </a:r>
            <a:r>
              <a:rPr lang="en-US" sz="2000" b="1" dirty="0" err="1" smtClean="0">
                <a:ln w="0"/>
                <a:solidFill>
                  <a:srgbClr val="FF0000"/>
                </a:solidFill>
                <a:effectLst>
                  <a:reflection blurRad="6350" stA="53000" endA="300" endPos="35500" dir="5400000" sy="-90000" algn="bl" rotWithShape="0"/>
                </a:effectLst>
              </a:rPr>
              <a:t>za</a:t>
            </a:r>
            <a:r>
              <a:rPr lang="en-US" sz="2000" b="1" dirty="0" smtClean="0">
                <a:ln w="0"/>
                <a:solidFill>
                  <a:srgbClr val="FF0000"/>
                </a:solidFill>
                <a:effectLst>
                  <a:reflection blurRad="6350" stA="53000" endA="300" endPos="35500" dir="5400000" sy="-90000" algn="bl" rotWithShape="0"/>
                </a:effectLst>
              </a:rPr>
              <a:t> 2 </a:t>
            </a:r>
            <a:r>
              <a:rPr lang="en-US" sz="2000" b="1" dirty="0" err="1" smtClean="0">
                <a:ln w="0"/>
                <a:solidFill>
                  <a:srgbClr val="FF0000"/>
                </a:solidFill>
                <a:effectLst>
                  <a:reflection blurRad="6350" stA="53000" endA="300" endPos="35500" dir="5400000" sy="-90000" algn="bl" rotWithShape="0"/>
                </a:effectLst>
              </a:rPr>
              <a:t>roky</a:t>
            </a:r>
            <a:endParaRPr lang="en-US" sz="2000" b="1" dirty="0" smtClean="0">
              <a:ln w="0"/>
              <a:solidFill>
                <a:srgbClr val="FF0000"/>
              </a:solidFill>
              <a:effectLst>
                <a:reflection blurRad="6350" stA="53000" endA="300" endPos="35500" dir="5400000" sy="-90000" algn="bl" rotWithShape="0"/>
              </a:effectLst>
            </a:endParaRPr>
          </a:p>
          <a:p>
            <a:pPr algn="ctr"/>
            <a:r>
              <a:rPr lang="en-US" sz="2000" b="1" dirty="0" smtClean="0">
                <a:ln w="0"/>
                <a:solidFill>
                  <a:srgbClr val="FF0000"/>
                </a:solidFill>
                <a:effectLst>
                  <a:reflection blurRad="6350" stA="53000" endA="300" endPos="35500" dir="5400000" sy="-90000" algn="bl" rotWithShape="0"/>
                </a:effectLst>
              </a:rPr>
              <a:t>201</a:t>
            </a:r>
            <a:r>
              <a:rPr lang="cs-CZ" sz="2000" b="1" dirty="0" smtClean="0">
                <a:ln w="0"/>
                <a:solidFill>
                  <a:srgbClr val="FF0000"/>
                </a:solidFill>
                <a:effectLst>
                  <a:reflection blurRad="6350" stA="53000" endA="300" endPos="35500" dir="5400000" sy="-90000" algn="bl" rotWithShape="0"/>
                </a:effectLst>
              </a:rPr>
              <a:t>8</a:t>
            </a:r>
            <a:r>
              <a:rPr lang="en-US" sz="2000" b="1" dirty="0" smtClean="0">
                <a:ln w="0"/>
                <a:solidFill>
                  <a:srgbClr val="FF0000"/>
                </a:solidFill>
                <a:effectLst>
                  <a:reflection blurRad="6350" stA="53000" endA="300" endPos="35500" dir="5400000" sy="-90000" algn="bl" rotWithShape="0"/>
                </a:effectLst>
              </a:rPr>
              <a:t>/1</a:t>
            </a:r>
            <a:r>
              <a:rPr lang="cs-CZ" sz="2000" b="1" dirty="0" smtClean="0">
                <a:ln w="0"/>
                <a:solidFill>
                  <a:srgbClr val="FF0000"/>
                </a:solidFill>
                <a:effectLst>
                  <a:reflection blurRad="6350" stA="53000" endA="300" endPos="35500" dir="5400000" sy="-90000" algn="bl" rotWithShape="0"/>
                </a:effectLst>
              </a:rPr>
              <a:t>9</a:t>
            </a:r>
            <a:endParaRPr lang="en-US" sz="2000" b="1" cap="none" spc="0" dirty="0">
              <a:ln w="0"/>
              <a:solidFill>
                <a:srgbClr val="FF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0191286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acom.azurecomcdn.net/80C57D/cdn/mediahandler/docarticles/dpsmedia-prod/azure.microsoft.com/en-us/documentation/articles/service-fabric-cloud-services-migration-differences/20160801104908/cloud-services-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407" y="476672"/>
            <a:ext cx="4843064" cy="3600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cs-CZ" dirty="0"/>
              <a:t>Web/Worker Roles</a:t>
            </a:r>
          </a:p>
        </p:txBody>
      </p:sp>
      <p:sp>
        <p:nvSpPr>
          <p:cNvPr id="4" name="Content Placeholder 4"/>
          <p:cNvSpPr>
            <a:spLocks noGrp="1"/>
          </p:cNvSpPr>
          <p:nvPr>
            <p:ph sz="quarter" idx="13"/>
          </p:nvPr>
        </p:nvSpPr>
        <p:spPr>
          <a:xfrm>
            <a:off x="107504" y="476672"/>
            <a:ext cx="8568952" cy="6192688"/>
          </a:xfrm>
        </p:spPr>
        <p:txBody>
          <a:bodyPr anchor="b">
            <a:normAutofit/>
          </a:bodyPr>
          <a:lstStyle/>
          <a:p>
            <a:r>
              <a:rPr lang="cs-CZ" b="1" dirty="0"/>
              <a:t>Web/Worker </a:t>
            </a:r>
            <a:r>
              <a:rPr lang="cs-CZ" b="1" dirty="0" smtClean="0"/>
              <a:t>Roles</a:t>
            </a:r>
            <a:endParaRPr lang="en-US" b="1" dirty="0"/>
          </a:p>
          <a:p>
            <a:pPr lvl="1"/>
            <a:r>
              <a:rPr lang="cs-CZ" dirty="0" smtClean="0"/>
              <a:t>jedna adresa, více web/worker rolí</a:t>
            </a:r>
          </a:p>
          <a:p>
            <a:pPr lvl="2"/>
            <a:r>
              <a:rPr lang="cs-CZ" dirty="0"/>
              <a:t>vícevrstvé </a:t>
            </a:r>
            <a:r>
              <a:rPr lang="cs-CZ" dirty="0" smtClean="0"/>
              <a:t>aplikace</a:t>
            </a:r>
          </a:p>
          <a:p>
            <a:pPr lvl="3"/>
            <a:r>
              <a:rPr lang="cs-CZ" dirty="0" smtClean="0"/>
              <a:t>vlastní </a:t>
            </a:r>
            <a:r>
              <a:rPr lang="cs-CZ" dirty="0"/>
              <a:t>VM pro aplikační logiku</a:t>
            </a:r>
            <a:endParaRPr lang="en-US" dirty="0"/>
          </a:p>
          <a:p>
            <a:pPr lvl="2"/>
            <a:r>
              <a:rPr lang="cs-CZ" dirty="0" smtClean="0"/>
              <a:t>automatický load balancing a availability set</a:t>
            </a:r>
          </a:p>
          <a:p>
            <a:pPr lvl="1"/>
            <a:r>
              <a:rPr lang="en-US" dirty="0" err="1" smtClean="0"/>
              <a:t>administrativn</a:t>
            </a:r>
            <a:r>
              <a:rPr lang="cs-CZ" dirty="0" smtClean="0"/>
              <a:t>í</a:t>
            </a:r>
            <a:r>
              <a:rPr lang="en-US" dirty="0" smtClean="0"/>
              <a:t> </a:t>
            </a:r>
            <a:r>
              <a:rPr lang="cs-CZ" dirty="0" smtClean="0"/>
              <a:t>přístup do </a:t>
            </a:r>
            <a:r>
              <a:rPr lang="en-US" dirty="0" smtClean="0"/>
              <a:t>VM</a:t>
            </a:r>
            <a:endParaRPr lang="cs-CZ" dirty="0" smtClean="0"/>
          </a:p>
          <a:p>
            <a:pPr lvl="2"/>
            <a:r>
              <a:rPr lang="en-US" dirty="0" err="1" smtClean="0"/>
              <a:t>instal</a:t>
            </a:r>
            <a:r>
              <a:rPr lang="cs-CZ" dirty="0" smtClean="0"/>
              <a:t>ace libovolného potřebného software</a:t>
            </a:r>
            <a:endParaRPr lang="en-US" dirty="0"/>
          </a:p>
          <a:p>
            <a:pPr lvl="2"/>
            <a:r>
              <a:rPr lang="cs-CZ" dirty="0" smtClean="0"/>
              <a:t>možnost </a:t>
            </a:r>
            <a:r>
              <a:rPr lang="cs-CZ" dirty="0"/>
              <a:t>propojení cloudové aplikace s privátními uzly</a:t>
            </a:r>
            <a:endParaRPr lang="en-US" dirty="0"/>
          </a:p>
          <a:p>
            <a:pPr lvl="1"/>
            <a:r>
              <a:rPr lang="cs-CZ" dirty="0" smtClean="0"/>
              <a:t>vývojové </a:t>
            </a:r>
            <a:r>
              <a:rPr lang="cs-CZ" dirty="0"/>
              <a:t>a produkční prostředí (staging area)</a:t>
            </a:r>
          </a:p>
          <a:p>
            <a:pPr lvl="2"/>
            <a:r>
              <a:rPr lang="cs-CZ" dirty="0"/>
              <a:t>jednoduchý vývoj/testování a přechod na novou </a:t>
            </a:r>
            <a:r>
              <a:rPr lang="cs-CZ" dirty="0" smtClean="0"/>
              <a:t>verzi</a:t>
            </a:r>
          </a:p>
          <a:p>
            <a:pPr lvl="2"/>
            <a:r>
              <a:rPr lang="cs-CZ" dirty="0" smtClean="0"/>
              <a:t>upgrade jen pro část provozu</a:t>
            </a:r>
            <a:endParaRPr lang="en-US" dirty="0"/>
          </a:p>
          <a:p>
            <a:pPr lvl="1"/>
            <a:r>
              <a:rPr lang="cs-CZ" dirty="0"/>
              <a:t>monitorování nejen (virtuálního) hardware</a:t>
            </a:r>
          </a:p>
          <a:p>
            <a:pPr lvl="2"/>
            <a:r>
              <a:rPr lang="cs-CZ" dirty="0"/>
              <a:t>agent uvnitř web/worker </a:t>
            </a:r>
            <a:r>
              <a:rPr lang="cs-CZ" dirty="0" smtClean="0"/>
              <a:t>role</a:t>
            </a:r>
            <a:endParaRPr lang="cs-CZ" dirty="0"/>
          </a:p>
        </p:txBody>
      </p:sp>
      <p:sp>
        <p:nvSpPr>
          <p:cNvPr id="6" name="Rounded Rectangular Callout 5"/>
          <p:cNvSpPr/>
          <p:nvPr/>
        </p:nvSpPr>
        <p:spPr>
          <a:xfrm>
            <a:off x="3779912" y="764704"/>
            <a:ext cx="1728192" cy="468052"/>
          </a:xfrm>
          <a:prstGeom prst="wedgeRoundRectCallout">
            <a:avLst>
              <a:gd name="adj1" fmla="val 68642"/>
              <a:gd name="adj2" fmla="val 22632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smtClean="0">
                <a:solidFill>
                  <a:srgbClr val="002060"/>
                </a:solidFill>
              </a:rPr>
              <a:t>nez</a:t>
            </a:r>
            <a:r>
              <a:rPr lang="cs-CZ" sz="1400" dirty="0" smtClean="0">
                <a:solidFill>
                  <a:srgbClr val="002060"/>
                </a:solidFill>
              </a:rPr>
              <a:t>ávislé škálování</a:t>
            </a:r>
            <a:endParaRPr lang="cs-CZ" sz="1400" dirty="0">
              <a:solidFill>
                <a:srgbClr val="002060"/>
              </a:solidFill>
            </a:endParaRPr>
          </a:p>
        </p:txBody>
      </p:sp>
    </p:spTree>
    <p:extLst>
      <p:ext uri="{BB962C8B-B14F-4D97-AF65-F5344CB8AC3E}">
        <p14:creationId xmlns:p14="http://schemas.microsoft.com/office/powerpoint/2010/main" val="32802718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5" y="479331"/>
            <a:ext cx="3620453" cy="3180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Cloud Services </a:t>
            </a:r>
            <a:r>
              <a:rPr lang="cs-CZ" dirty="0" smtClean="0"/>
              <a:t>- scénáře</a:t>
            </a:r>
            <a:endParaRPr lang="cs-CZ"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479331"/>
            <a:ext cx="5414010" cy="2793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3754735"/>
            <a:ext cx="5228325" cy="2866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898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Komplexní škálovatelná webová aplikace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 r="11760" b="3178"/>
          <a:stretch/>
        </p:blipFill>
        <p:spPr>
          <a:xfrm>
            <a:off x="179512" y="620688"/>
            <a:ext cx="8657903" cy="6048672"/>
          </a:xfrm>
          <a:prstGeom prst="rect">
            <a:avLst/>
          </a:prstGeom>
        </p:spPr>
      </p:pic>
    </p:spTree>
    <p:extLst>
      <p:ext uri="{BB962C8B-B14F-4D97-AF65-F5344CB8AC3E}">
        <p14:creationId xmlns:p14="http://schemas.microsoft.com/office/powerpoint/2010/main" val="13295770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a:t>
            </a:r>
            <a:endParaRPr lang="cs-CZ" dirty="0"/>
          </a:p>
        </p:txBody>
      </p:sp>
      <p:sp>
        <p:nvSpPr>
          <p:cNvPr id="3" name="Content Placeholder 2"/>
          <p:cNvSpPr>
            <a:spLocks noGrp="1"/>
          </p:cNvSpPr>
          <p:nvPr>
            <p:ph sz="quarter" idx="13"/>
          </p:nvPr>
        </p:nvSpPr>
        <p:spPr>
          <a:xfrm>
            <a:off x="107504" y="548680"/>
            <a:ext cx="5058590" cy="6192688"/>
          </a:xfrm>
        </p:spPr>
        <p:txBody>
          <a:bodyPr anchor="t">
            <a:normAutofit fontScale="85000" lnSpcReduction="20000"/>
          </a:bodyPr>
          <a:lstStyle/>
          <a:p>
            <a:r>
              <a:rPr lang="en-US" b="1" dirty="0" err="1" smtClean="0"/>
              <a:t>Kontejnery</a:t>
            </a:r>
            <a:endParaRPr lang="en-US" b="1" dirty="0" smtClean="0"/>
          </a:p>
          <a:p>
            <a:pPr lvl="1"/>
            <a:r>
              <a:rPr lang="cs-CZ" dirty="0"/>
              <a:t>s</a:t>
            </a:r>
            <a:r>
              <a:rPr lang="en-US" dirty="0"/>
              <a:t>d</a:t>
            </a:r>
            <a:r>
              <a:rPr lang="cs-CZ" dirty="0"/>
              <a:t>ílení</a:t>
            </a:r>
            <a:r>
              <a:rPr lang="en-US" dirty="0"/>
              <a:t> </a:t>
            </a:r>
            <a:r>
              <a:rPr lang="en-US" dirty="0" err="1"/>
              <a:t>syst</a:t>
            </a:r>
            <a:r>
              <a:rPr lang="cs-CZ" dirty="0"/>
              <a:t>é</a:t>
            </a:r>
            <a:r>
              <a:rPr lang="en-US" dirty="0" err="1"/>
              <a:t>mov</a:t>
            </a:r>
            <a:r>
              <a:rPr lang="cs-CZ" dirty="0"/>
              <a:t>ýc</a:t>
            </a:r>
            <a:r>
              <a:rPr lang="en-US" dirty="0"/>
              <a:t>h </a:t>
            </a:r>
            <a:r>
              <a:rPr lang="en-US" dirty="0" err="1"/>
              <a:t>soubor</a:t>
            </a:r>
            <a:r>
              <a:rPr lang="cs-CZ" dirty="0"/>
              <a:t>ů</a:t>
            </a:r>
            <a:r>
              <a:rPr lang="en-US" dirty="0"/>
              <a:t>, pam</a:t>
            </a:r>
            <a:r>
              <a:rPr lang="cs-CZ" dirty="0"/>
              <a:t>ě</a:t>
            </a:r>
            <a:r>
              <a:rPr lang="en-US" dirty="0" err="1"/>
              <a:t>ti</a:t>
            </a:r>
            <a:r>
              <a:rPr lang="en-US" dirty="0"/>
              <a:t>, ...</a:t>
            </a:r>
          </a:p>
          <a:p>
            <a:pPr lvl="1"/>
            <a:r>
              <a:rPr lang="en-US" dirty="0" err="1"/>
              <a:t>izolace</a:t>
            </a:r>
            <a:r>
              <a:rPr lang="en-US" dirty="0"/>
              <a:t> namespace</a:t>
            </a:r>
            <a:r>
              <a:rPr lang="cs-CZ" dirty="0"/>
              <a:t>, kontrola</a:t>
            </a:r>
            <a:r>
              <a:rPr lang="en-US" dirty="0"/>
              <a:t> prost</a:t>
            </a:r>
            <a:r>
              <a:rPr lang="cs-CZ" dirty="0"/>
              <a:t>ř</a:t>
            </a:r>
            <a:r>
              <a:rPr lang="en-US" dirty="0" err="1"/>
              <a:t>edk</a:t>
            </a:r>
            <a:r>
              <a:rPr lang="cs-CZ" dirty="0"/>
              <a:t>ů</a:t>
            </a:r>
          </a:p>
          <a:p>
            <a:pPr lvl="1"/>
            <a:r>
              <a:rPr lang="en-US" b="1" dirty="0" err="1" smtClean="0"/>
              <a:t>komodizace</a:t>
            </a:r>
            <a:r>
              <a:rPr lang="en-US" dirty="0" smtClean="0"/>
              <a:t> </a:t>
            </a:r>
            <a:r>
              <a:rPr lang="en-US" dirty="0"/>
              <a:t>cloud </a:t>
            </a:r>
            <a:r>
              <a:rPr lang="en-US" dirty="0" err="1" smtClean="0"/>
              <a:t>platforem</a:t>
            </a:r>
            <a:endParaRPr lang="cs-CZ" dirty="0" smtClean="0"/>
          </a:p>
          <a:p>
            <a:pPr lvl="2"/>
            <a:r>
              <a:rPr lang="cs-CZ" dirty="0" smtClean="0"/>
              <a:t>prevence vendor lock-in</a:t>
            </a:r>
          </a:p>
          <a:p>
            <a:pPr lvl="1"/>
            <a:r>
              <a:rPr lang="cs-CZ" dirty="0" smtClean="0"/>
              <a:t>Dev</a:t>
            </a:r>
          </a:p>
          <a:p>
            <a:pPr lvl="2"/>
            <a:r>
              <a:rPr lang="cs-CZ" dirty="0" smtClean="0"/>
              <a:t>kód</a:t>
            </a:r>
            <a:r>
              <a:rPr lang="cs-CZ" dirty="0"/>
              <a:t>, </a:t>
            </a:r>
            <a:r>
              <a:rPr lang="cs-CZ" dirty="0" smtClean="0"/>
              <a:t>knihovny</a:t>
            </a:r>
            <a:r>
              <a:rPr lang="cs-CZ" dirty="0"/>
              <a:t>, </a:t>
            </a:r>
            <a:r>
              <a:rPr lang="cs-CZ" dirty="0" smtClean="0"/>
              <a:t>konfigurace</a:t>
            </a:r>
            <a:r>
              <a:rPr lang="cs-CZ" dirty="0"/>
              <a:t>, </a:t>
            </a:r>
            <a:r>
              <a:rPr lang="cs-CZ" dirty="0" smtClean="0"/>
              <a:t>služby</a:t>
            </a:r>
            <a:r>
              <a:rPr lang="cs-CZ" dirty="0"/>
              <a:t>, </a:t>
            </a:r>
            <a:r>
              <a:rPr lang="cs-CZ" dirty="0" smtClean="0"/>
              <a:t>data</a:t>
            </a:r>
            <a:endParaRPr lang="cs-CZ" dirty="0"/>
          </a:p>
          <a:p>
            <a:pPr lvl="1"/>
            <a:r>
              <a:rPr lang="cs-CZ" dirty="0" smtClean="0"/>
              <a:t>Ops</a:t>
            </a:r>
          </a:p>
          <a:p>
            <a:pPr lvl="2"/>
            <a:r>
              <a:rPr lang="cs-CZ" dirty="0" smtClean="0"/>
              <a:t>monitorování</a:t>
            </a:r>
            <a:r>
              <a:rPr lang="cs-CZ" dirty="0"/>
              <a:t>, </a:t>
            </a:r>
            <a:r>
              <a:rPr lang="cs-CZ" dirty="0" smtClean="0"/>
              <a:t>síť</a:t>
            </a:r>
            <a:r>
              <a:rPr lang="cs-CZ" dirty="0"/>
              <a:t>, </a:t>
            </a:r>
            <a:r>
              <a:rPr lang="cs-CZ" dirty="0" smtClean="0"/>
              <a:t>logování</a:t>
            </a:r>
            <a:r>
              <a:rPr lang="cs-CZ" dirty="0"/>
              <a:t>, </a:t>
            </a:r>
            <a:r>
              <a:rPr lang="cs-CZ" dirty="0" smtClean="0"/>
              <a:t>startování</a:t>
            </a:r>
            <a:r>
              <a:rPr lang="en-US" dirty="0" smtClean="0"/>
              <a:t> </a:t>
            </a:r>
            <a:r>
              <a:rPr lang="cs-CZ" dirty="0" smtClean="0"/>
              <a:t>/</a:t>
            </a:r>
            <a:r>
              <a:rPr lang="en-US" dirty="0" smtClean="0"/>
              <a:t> </a:t>
            </a:r>
            <a:r>
              <a:rPr lang="cs-CZ" dirty="0" smtClean="0"/>
              <a:t> přesouvání</a:t>
            </a:r>
            <a:r>
              <a:rPr lang="en-US" dirty="0" smtClean="0"/>
              <a:t> / </a:t>
            </a:r>
            <a:r>
              <a:rPr lang="cs-CZ" dirty="0" smtClean="0"/>
              <a:t>vypínání kontejnerů</a:t>
            </a:r>
          </a:p>
          <a:p>
            <a:pPr lvl="1"/>
            <a:r>
              <a:rPr lang="cs-CZ" dirty="0" smtClean="0"/>
              <a:t>Docker, </a:t>
            </a:r>
            <a:r>
              <a:rPr lang="en-US" dirty="0" smtClean="0"/>
              <a:t>  -</a:t>
            </a:r>
            <a:r>
              <a:rPr lang="cs-CZ" dirty="0" smtClean="0"/>
              <a:t>  </a:t>
            </a:r>
            <a:r>
              <a:rPr lang="en-US" dirty="0" smtClean="0"/>
              <a:t>-</a:t>
            </a:r>
            <a:r>
              <a:rPr lang="cs-CZ" dirty="0" smtClean="0"/>
              <a:t>  </a:t>
            </a:r>
            <a:r>
              <a:rPr lang="en-US" dirty="0" smtClean="0"/>
              <a:t>-</a:t>
            </a:r>
            <a:r>
              <a:rPr lang="cs-CZ" dirty="0" smtClean="0"/>
              <a:t>  </a:t>
            </a:r>
            <a:r>
              <a:rPr lang="en-US" dirty="0" smtClean="0"/>
              <a:t>-</a:t>
            </a:r>
            <a:r>
              <a:rPr lang="cs-CZ" dirty="0" smtClean="0"/>
              <a:t>  </a:t>
            </a:r>
            <a:r>
              <a:rPr lang="en-US" dirty="0" smtClean="0"/>
              <a:t>-</a:t>
            </a:r>
            <a:r>
              <a:rPr lang="cs-CZ" dirty="0" smtClean="0"/>
              <a:t>   </a:t>
            </a:r>
            <a:r>
              <a:rPr lang="cs-CZ" sz="1800" dirty="0" smtClean="0"/>
              <a:t>Rocket, ...</a:t>
            </a:r>
            <a:r>
              <a:rPr lang="en-US" sz="1800" dirty="0"/>
              <a:t> </a:t>
            </a:r>
            <a:endParaRPr lang="cs-CZ" sz="1800" dirty="0" smtClean="0"/>
          </a:p>
          <a:p>
            <a:pPr lvl="2"/>
            <a:endParaRPr lang="cs-CZ" sz="1200" b="1" dirty="0" smtClean="0"/>
          </a:p>
          <a:p>
            <a:r>
              <a:rPr lang="cs-CZ" b="1" dirty="0" smtClean="0"/>
              <a:t>Image</a:t>
            </a:r>
          </a:p>
          <a:p>
            <a:pPr lvl="1"/>
            <a:r>
              <a:rPr lang="cs-CZ" dirty="0" smtClean="0"/>
              <a:t>r/o obraz </a:t>
            </a:r>
            <a:r>
              <a:rPr lang="cs-CZ" dirty="0"/>
              <a:t>souborového systému</a:t>
            </a:r>
          </a:p>
          <a:p>
            <a:pPr lvl="2"/>
            <a:r>
              <a:rPr lang="cs-CZ" dirty="0"/>
              <a:t>distribuční balíček</a:t>
            </a:r>
          </a:p>
          <a:p>
            <a:pPr lvl="1"/>
            <a:r>
              <a:rPr lang="cs-CZ" dirty="0" smtClean="0"/>
              <a:t>zapouzdřuje </a:t>
            </a:r>
            <a:r>
              <a:rPr lang="cs-CZ" dirty="0"/>
              <a:t>metadata</a:t>
            </a:r>
          </a:p>
          <a:p>
            <a:pPr lvl="2"/>
            <a:r>
              <a:rPr lang="cs-CZ" dirty="0" smtClean="0"/>
              <a:t>síťové porty, připojené části FS, ...</a:t>
            </a:r>
            <a:endParaRPr lang="cs-CZ" dirty="0"/>
          </a:p>
          <a:p>
            <a:r>
              <a:rPr lang="cs-CZ" b="1" dirty="0" smtClean="0"/>
              <a:t>Kontejner</a:t>
            </a:r>
            <a:endParaRPr lang="en-US" b="1" dirty="0" smtClean="0"/>
          </a:p>
          <a:p>
            <a:pPr lvl="1"/>
            <a:r>
              <a:rPr lang="en-US" dirty="0" smtClean="0"/>
              <a:t>b</a:t>
            </a:r>
            <a:r>
              <a:rPr lang="cs-CZ" dirty="0" smtClean="0"/>
              <a:t>ěhová r/w instance image</a:t>
            </a:r>
            <a:endParaRPr lang="cs-CZ" dirty="0"/>
          </a:p>
          <a:p>
            <a:pPr lvl="1"/>
            <a:r>
              <a:rPr lang="cs-CZ" dirty="0" smtClean="0"/>
              <a:t>obsahuje </a:t>
            </a:r>
            <a:r>
              <a:rPr lang="cs-CZ" dirty="0"/>
              <a:t>běžící procesy</a:t>
            </a:r>
          </a:p>
          <a:p>
            <a:pPr lvl="2"/>
            <a:r>
              <a:rPr lang="cs-CZ" dirty="0" smtClean="0"/>
              <a:t>izolace</a:t>
            </a:r>
            <a:endParaRPr lang="cs-CZ" dirty="0"/>
          </a:p>
          <a:p>
            <a:pPr lvl="2"/>
            <a:r>
              <a:rPr lang="cs-CZ" dirty="0" smtClean="0"/>
              <a:t>často jeden </a:t>
            </a:r>
            <a:r>
              <a:rPr lang="cs-CZ" dirty="0"/>
              <a:t>proces</a:t>
            </a:r>
          </a:p>
          <a:p>
            <a:pPr lvl="1"/>
            <a:r>
              <a:rPr lang="cs-CZ" dirty="0" smtClean="0"/>
              <a:t>commit - lze vytvořit nový image</a:t>
            </a:r>
            <a:endParaRPr lang="en-US" dirty="0" smtClean="0"/>
          </a:p>
        </p:txBody>
      </p:sp>
      <p:pic>
        <p:nvPicPr>
          <p:cNvPr id="9222" name="Picture 6" descr="https://www.docker.com/sites/default/files/what-is-vm-diagra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3745" y="1484784"/>
            <a:ext cx="3182753" cy="187220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ocker 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3745" y="3861048"/>
            <a:ext cx="3182752" cy="280830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5238102" y="3861048"/>
            <a:ext cx="367223" cy="1656184"/>
          </a:xfrm>
          <a:prstGeom prst="wedgeRoundRectCallout">
            <a:avLst>
              <a:gd name="adj1" fmla="val 41124"/>
              <a:gd name="adj2" fmla="val 15097"/>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vert="vert270" rtlCol="0" anchor="ctr"/>
          <a:lstStyle/>
          <a:p>
            <a:pPr algn="ctr"/>
            <a:r>
              <a:rPr lang="cs-CZ" dirty="0" smtClean="0">
                <a:solidFill>
                  <a:srgbClr val="002060"/>
                </a:solidFill>
              </a:rPr>
              <a:t>virtual machine</a:t>
            </a:r>
            <a:endParaRPr lang="en-US" dirty="0">
              <a:solidFill>
                <a:srgbClr val="002060"/>
              </a:solidFill>
            </a:endParaRPr>
          </a:p>
        </p:txBody>
      </p:sp>
      <p:sp>
        <p:nvSpPr>
          <p:cNvPr id="8" name="Rounded Rectangular Callout 7"/>
          <p:cNvSpPr/>
          <p:nvPr/>
        </p:nvSpPr>
        <p:spPr>
          <a:xfrm>
            <a:off x="5238103" y="1484784"/>
            <a:ext cx="367223" cy="1046171"/>
          </a:xfrm>
          <a:prstGeom prst="wedgeRoundRectCallout">
            <a:avLst>
              <a:gd name="adj1" fmla="val 41124"/>
              <a:gd name="adj2" fmla="val 15097"/>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vert="vert270" rtlCol="0" anchor="ctr"/>
          <a:lstStyle/>
          <a:p>
            <a:pPr algn="ctr"/>
            <a:r>
              <a:rPr lang="cs-CZ" dirty="0" smtClean="0">
                <a:solidFill>
                  <a:srgbClr val="002060"/>
                </a:solidFill>
              </a:rPr>
              <a:t>kontejner</a:t>
            </a:r>
          </a:p>
        </p:txBody>
      </p:sp>
      <p:sp>
        <p:nvSpPr>
          <p:cNvPr id="4" name="Rectangle 3"/>
          <p:cNvSpPr/>
          <p:nvPr/>
        </p:nvSpPr>
        <p:spPr>
          <a:xfrm>
            <a:off x="5796137" y="4437112"/>
            <a:ext cx="3312368" cy="1008112"/>
          </a:xfrm>
          <a:prstGeom prst="rect">
            <a:avLst/>
          </a:prstGeom>
          <a:solidFill>
            <a:srgbClr val="FF0000">
              <a:alpha val="25000"/>
            </a:srgbClr>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052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a:t>
            </a:r>
            <a:r>
              <a:rPr lang="cs-CZ" dirty="0" smtClean="0"/>
              <a:t> </a:t>
            </a:r>
            <a:r>
              <a:rPr lang="en-US" dirty="0" smtClean="0"/>
              <a:t>&amp;</a:t>
            </a:r>
            <a:r>
              <a:rPr lang="cs-CZ" dirty="0" smtClean="0"/>
              <a:t> Microservices</a:t>
            </a:r>
            <a:endParaRPr lang="cs-CZ" dirty="0"/>
          </a:p>
        </p:txBody>
      </p:sp>
      <p:sp>
        <p:nvSpPr>
          <p:cNvPr id="3" name="Content Placeholder 2"/>
          <p:cNvSpPr>
            <a:spLocks noGrp="1"/>
          </p:cNvSpPr>
          <p:nvPr>
            <p:ph sz="quarter" idx="13"/>
          </p:nvPr>
        </p:nvSpPr>
        <p:spPr>
          <a:xfrm>
            <a:off x="107504" y="548680"/>
            <a:ext cx="5540927" cy="6192688"/>
          </a:xfrm>
        </p:spPr>
        <p:txBody>
          <a:bodyPr anchor="t">
            <a:normAutofit/>
          </a:bodyPr>
          <a:lstStyle/>
          <a:p>
            <a:r>
              <a:rPr lang="en-US" b="1" dirty="0" err="1" smtClean="0"/>
              <a:t>Kontejner</a:t>
            </a:r>
            <a:r>
              <a:rPr lang="en-US" b="1" dirty="0" smtClean="0"/>
              <a:t> vs. Virtual Machine</a:t>
            </a:r>
          </a:p>
          <a:p>
            <a:pPr marL="274320" lvl="1" indent="0">
              <a:buNone/>
            </a:pPr>
            <a:r>
              <a:rPr lang="cs-CZ" b="1" dirty="0" smtClean="0">
                <a:solidFill>
                  <a:srgbClr val="00B050"/>
                </a:solidFill>
                <a:sym typeface="Wingdings" panose="05000000000000000000" pitchFamily="2" charset="2"/>
              </a:rPr>
              <a:t> </a:t>
            </a:r>
            <a:r>
              <a:rPr lang="cs-CZ" dirty="0" smtClean="0"/>
              <a:t>menší režie, rychlejší start</a:t>
            </a:r>
            <a:endParaRPr lang="en-US" dirty="0" smtClean="0"/>
          </a:p>
          <a:p>
            <a:pPr marL="274320" lvl="1" indent="0">
              <a:buNone/>
            </a:pPr>
            <a:r>
              <a:rPr lang="cs-CZ" b="1" dirty="0">
                <a:solidFill>
                  <a:srgbClr val="00B050"/>
                </a:solidFill>
                <a:sym typeface="Wingdings" panose="05000000000000000000" pitchFamily="2" charset="2"/>
              </a:rPr>
              <a:t> </a:t>
            </a:r>
            <a:r>
              <a:rPr lang="en-US" dirty="0" err="1" smtClean="0"/>
              <a:t>snadn</a:t>
            </a:r>
            <a:r>
              <a:rPr lang="cs-CZ" dirty="0" smtClean="0"/>
              <a:t>ý deployment, škálovatelnost</a:t>
            </a:r>
          </a:p>
          <a:p>
            <a:pPr marL="274320" lvl="1" indent="0">
              <a:buNone/>
            </a:pPr>
            <a:r>
              <a:rPr lang="cs-CZ" b="1" dirty="0" smtClean="0">
                <a:solidFill>
                  <a:srgbClr val="FF0000"/>
                </a:solidFill>
                <a:sym typeface="Wingdings" panose="05000000000000000000" pitchFamily="2" charset="2"/>
              </a:rPr>
              <a:t> </a:t>
            </a:r>
            <a:r>
              <a:rPr lang="cs-CZ" dirty="0" smtClean="0"/>
              <a:t>menší stupeň izolace</a:t>
            </a:r>
          </a:p>
          <a:p>
            <a:pPr marL="274320" lvl="1" indent="0">
              <a:buNone/>
            </a:pPr>
            <a:r>
              <a:rPr lang="cs-CZ" b="1" dirty="0">
                <a:solidFill>
                  <a:srgbClr val="FF0000"/>
                </a:solidFill>
                <a:sym typeface="Wingdings" panose="05000000000000000000" pitchFamily="2" charset="2"/>
              </a:rPr>
              <a:t> </a:t>
            </a:r>
            <a:r>
              <a:rPr lang="cs-CZ" dirty="0" smtClean="0"/>
              <a:t>bezpečnost</a:t>
            </a:r>
            <a:endParaRPr lang="en-US" dirty="0" smtClean="0"/>
          </a:p>
          <a:p>
            <a:pPr lvl="1"/>
            <a:endParaRPr lang="en-US" dirty="0" smtClean="0"/>
          </a:p>
          <a:p>
            <a:pPr lvl="1"/>
            <a:endParaRPr lang="en-US" dirty="0"/>
          </a:p>
          <a:p>
            <a:r>
              <a:rPr lang="en-US" b="1" dirty="0" err="1" smtClean="0"/>
              <a:t>Microservices</a:t>
            </a:r>
            <a:endParaRPr lang="cs-CZ" b="1" dirty="0" smtClean="0"/>
          </a:p>
          <a:p>
            <a:pPr lvl="1"/>
            <a:r>
              <a:rPr lang="cs-CZ" dirty="0" smtClean="0"/>
              <a:t>návrhový vzor</a:t>
            </a:r>
            <a:endParaRPr lang="en-US" dirty="0" smtClean="0"/>
          </a:p>
          <a:p>
            <a:pPr lvl="1"/>
            <a:r>
              <a:rPr lang="en-US" dirty="0" err="1" smtClean="0"/>
              <a:t>dekompozice</a:t>
            </a:r>
            <a:r>
              <a:rPr lang="en-US" dirty="0" smtClean="0"/>
              <a:t> </a:t>
            </a:r>
            <a:r>
              <a:rPr lang="en-US" dirty="0" err="1" smtClean="0"/>
              <a:t>na</a:t>
            </a:r>
            <a:r>
              <a:rPr lang="en-US" dirty="0" smtClean="0"/>
              <a:t> mal</a:t>
            </a:r>
            <a:r>
              <a:rPr lang="cs-CZ" dirty="0" smtClean="0"/>
              <a:t>é samostatné služby</a:t>
            </a:r>
            <a:endParaRPr lang="en-US" dirty="0" smtClean="0"/>
          </a:p>
          <a:p>
            <a:pPr lvl="2"/>
            <a:r>
              <a:rPr lang="en-US" dirty="0" smtClean="0"/>
              <a:t>independent</a:t>
            </a:r>
            <a:r>
              <a:rPr lang="pl-PL" dirty="0"/>
              <a:t>, </a:t>
            </a:r>
            <a:r>
              <a:rPr lang="en-US" dirty="0"/>
              <a:t>self-contained, b</a:t>
            </a:r>
            <a:r>
              <a:rPr lang="pl-PL" dirty="0"/>
              <a:t>ounded contexts</a:t>
            </a:r>
            <a:endParaRPr lang="cs-CZ" dirty="0" smtClean="0"/>
          </a:p>
          <a:p>
            <a:pPr lvl="1"/>
            <a:r>
              <a:rPr lang="cs-CZ" dirty="0" smtClean="0"/>
              <a:t>snadná flexibilita a </a:t>
            </a:r>
            <a:r>
              <a:rPr lang="cs-CZ" b="1" dirty="0" smtClean="0"/>
              <a:t>cílená</a:t>
            </a:r>
            <a:r>
              <a:rPr lang="cs-CZ" dirty="0" smtClean="0"/>
              <a:t> škálovatelnost</a:t>
            </a:r>
            <a:endParaRPr lang="en-US" dirty="0" smtClean="0"/>
          </a:p>
          <a:p>
            <a:pPr lvl="1"/>
            <a:r>
              <a:rPr lang="en-US" dirty="0" err="1" smtClean="0"/>
              <a:t>efektivn</a:t>
            </a:r>
            <a:r>
              <a:rPr lang="cs-CZ" dirty="0" smtClean="0"/>
              <a:t>í implementace pomocí kontejnerů</a:t>
            </a:r>
          </a:p>
          <a:p>
            <a:pPr lvl="1"/>
            <a:r>
              <a:rPr lang="cs-CZ" dirty="0" smtClean="0"/>
              <a:t>stateless / stateful  </a:t>
            </a:r>
            <a:r>
              <a:rPr lang="cs-CZ" dirty="0" smtClean="0">
                <a:latin typeface="Arial Unicode MS" panose="020B0604020202020204" pitchFamily="34" charset="-128"/>
                <a:ea typeface="Arial Unicode MS" panose="020B0604020202020204" pitchFamily="34" charset="-128"/>
                <a:cs typeface="Arial Unicode MS" panose="020B0604020202020204" pitchFamily="34" charset="-128"/>
              </a:rPr>
              <a:t>↬</a:t>
            </a:r>
            <a:endParaRPr lang="cs-CZ" dirty="0" smtClean="0"/>
          </a:p>
          <a:p>
            <a:pPr lvl="1"/>
            <a:r>
              <a:rPr lang="cs-CZ" dirty="0" smtClean="0"/>
              <a:t>př.: </a:t>
            </a:r>
            <a:r>
              <a:rPr lang="en-US" dirty="0" smtClean="0"/>
              <a:t>protocol </a:t>
            </a:r>
            <a:r>
              <a:rPr lang="en-US" dirty="0"/>
              <a:t>gateways, user profiles, shopping carts, inventory processing, queues, caches, </a:t>
            </a:r>
            <a:r>
              <a:rPr lang="cs-CZ" dirty="0" smtClean="0"/>
              <a:t>...</a:t>
            </a:r>
            <a:endParaRPr lang="en-US" dirty="0"/>
          </a:p>
          <a:p>
            <a:pPr lvl="1"/>
            <a:endParaRPr lang="en-US" dirty="0" smtClean="0"/>
          </a:p>
        </p:txBody>
      </p:sp>
      <p:pic>
        <p:nvPicPr>
          <p:cNvPr id="9218" name="Picture 2" descr="https://acomdpsstorage.blob.core.windows.net/dpsmedia-prod/azure.microsoft.com/en-us/documentation/articles/service-fabric-overview-microservices/20151117111938/statemonolithic-vs-micro.png"/>
          <p:cNvPicPr>
            <a:picLocks noChangeAspect="1" noChangeArrowheads="1"/>
          </p:cNvPicPr>
          <p:nvPr/>
        </p:nvPicPr>
        <p:blipFill rotWithShape="1">
          <a:blip r:embed="rId3">
            <a:extLst>
              <a:ext uri="{28A0092B-C50C-407E-A947-70E740481C1C}">
                <a14:useLocalDpi xmlns:a14="http://schemas.microsoft.com/office/drawing/2010/main" val="0"/>
              </a:ext>
            </a:extLst>
          </a:blip>
          <a:srcRect l="51925" t="21994" r="1138" b="1159"/>
          <a:stretch/>
        </p:blipFill>
        <p:spPr bwMode="auto">
          <a:xfrm>
            <a:off x="4716016" y="548680"/>
            <a:ext cx="4355976" cy="3476405"/>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6804248" y="6309320"/>
            <a:ext cx="2160240" cy="349543"/>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Pipes and Filters</a:t>
            </a:r>
            <a:endParaRPr lang="cs-CZ" sz="1600" dirty="0">
              <a:solidFill>
                <a:srgbClr val="002060"/>
              </a:solidFill>
            </a:endParaRPr>
          </a:p>
        </p:txBody>
      </p:sp>
      <p:sp>
        <p:nvSpPr>
          <p:cNvPr id="6" name="Rounded Rectangular Callout 5"/>
          <p:cNvSpPr/>
          <p:nvPr/>
        </p:nvSpPr>
        <p:spPr>
          <a:xfrm>
            <a:off x="6804248" y="4221088"/>
            <a:ext cx="2165910" cy="349543"/>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Resource Consolidation</a:t>
            </a:r>
            <a:endParaRPr lang="cs-CZ" sz="1600" dirty="0">
              <a:solidFill>
                <a:srgbClr val="002060"/>
              </a:solidFill>
            </a:endParaRPr>
          </a:p>
        </p:txBody>
      </p:sp>
    </p:spTree>
    <p:extLst>
      <p:ext uri="{BB962C8B-B14F-4D97-AF65-F5344CB8AC3E}">
        <p14:creationId xmlns:p14="http://schemas.microsoft.com/office/powerpoint/2010/main" val="2487965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Stateless / stateful services</a:t>
            </a:r>
            <a:endParaRPr lang="cs-CZ" dirty="0"/>
          </a:p>
        </p:txBody>
      </p:sp>
      <p:pic>
        <p:nvPicPr>
          <p:cNvPr id="9220" name="Picture 4" descr="Application using Stateless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294" y="463528"/>
            <a:ext cx="5440680" cy="320573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Application using Stateless Servi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10" y="3503069"/>
            <a:ext cx="5276062" cy="3190177"/>
          </a:xfrm>
          <a:prstGeom prst="rect">
            <a:avLst/>
          </a:prstGeom>
          <a:noFill/>
          <a:extLst>
            <a:ext uri="{909E8E84-426E-40DD-AFC4-6F175D3DCCD1}">
              <a14:hiddenFill xmlns:a14="http://schemas.microsoft.com/office/drawing/2010/main">
                <a:solidFill>
                  <a:srgbClr val="FFFFFF"/>
                </a:solidFill>
              </a14:hiddenFill>
            </a:ext>
          </a:extLst>
        </p:spPr>
      </p:pic>
      <p:sp>
        <p:nvSpPr>
          <p:cNvPr id="10" name="Lightning Bolt 9"/>
          <p:cNvSpPr/>
          <p:nvPr/>
        </p:nvSpPr>
        <p:spPr>
          <a:xfrm>
            <a:off x="153434" y="5517232"/>
            <a:ext cx="659930" cy="216024"/>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Lightning Bolt 10"/>
          <p:cNvSpPr/>
          <p:nvPr/>
        </p:nvSpPr>
        <p:spPr>
          <a:xfrm>
            <a:off x="3059832" y="2492896"/>
            <a:ext cx="659930" cy="216024"/>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ounded Rectangle 3"/>
          <p:cNvSpPr/>
          <p:nvPr/>
        </p:nvSpPr>
        <p:spPr>
          <a:xfrm>
            <a:off x="3779912" y="2329178"/>
            <a:ext cx="1400155" cy="550057"/>
          </a:xfrm>
          <a:prstGeom prst="roundRect">
            <a:avLst/>
          </a:prstGeom>
          <a:solidFill>
            <a:schemeClr val="accent3">
              <a:alpha val="1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ounded Rectangle 11"/>
          <p:cNvSpPr/>
          <p:nvPr/>
        </p:nvSpPr>
        <p:spPr>
          <a:xfrm>
            <a:off x="838632" y="5356989"/>
            <a:ext cx="1645136" cy="550057"/>
          </a:xfrm>
          <a:prstGeom prst="roundRect">
            <a:avLst/>
          </a:prstGeom>
          <a:solidFill>
            <a:schemeClr val="accent3">
              <a:alpha val="1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Content Placeholder 2"/>
          <p:cNvSpPr>
            <a:spLocks noGrp="1"/>
          </p:cNvSpPr>
          <p:nvPr>
            <p:ph sz="quarter" idx="13"/>
          </p:nvPr>
        </p:nvSpPr>
        <p:spPr>
          <a:xfrm>
            <a:off x="107504" y="764704"/>
            <a:ext cx="3240359" cy="2952328"/>
          </a:xfrm>
        </p:spPr>
        <p:txBody>
          <a:bodyPr anchor="t">
            <a:normAutofit/>
          </a:bodyPr>
          <a:lstStyle/>
          <a:p>
            <a:r>
              <a:rPr lang="en-US" b="1" dirty="0" smtClean="0"/>
              <a:t>Stateless service</a:t>
            </a:r>
            <a:endParaRPr lang="en-US" b="1" dirty="0"/>
          </a:p>
          <a:p>
            <a:pPr lvl="1"/>
            <a:r>
              <a:rPr lang="cs-CZ" dirty="0" smtClean="0"/>
              <a:t>bezstavový</a:t>
            </a:r>
          </a:p>
          <a:p>
            <a:pPr lvl="2"/>
            <a:r>
              <a:rPr lang="en-US" dirty="0" smtClean="0"/>
              <a:t>no state</a:t>
            </a:r>
          </a:p>
          <a:p>
            <a:pPr lvl="2"/>
            <a:r>
              <a:rPr lang="cs-CZ" dirty="0" smtClean="0"/>
              <a:t>disposable state</a:t>
            </a:r>
          </a:p>
          <a:p>
            <a:pPr lvl="1"/>
            <a:r>
              <a:rPr lang="cs-CZ" dirty="0" smtClean="0"/>
              <a:t>nevyžaduje serializaci,</a:t>
            </a:r>
            <a:r>
              <a:rPr lang="cs-CZ" dirty="0"/>
              <a:t> </a:t>
            </a:r>
            <a:r>
              <a:rPr lang="cs-CZ" dirty="0" smtClean="0"/>
              <a:t>replikaci, perzistenci, ...</a:t>
            </a:r>
          </a:p>
        </p:txBody>
      </p:sp>
      <p:sp>
        <p:nvSpPr>
          <p:cNvPr id="14" name="Content Placeholder 2"/>
          <p:cNvSpPr txBox="1">
            <a:spLocks/>
          </p:cNvSpPr>
          <p:nvPr/>
        </p:nvSpPr>
        <p:spPr>
          <a:xfrm>
            <a:off x="5724128" y="4026833"/>
            <a:ext cx="3240359" cy="2608515"/>
          </a:xfrm>
          <a:prstGeom prst="rect">
            <a:avLst/>
          </a:prstGeom>
        </p:spPr>
        <p:txBody>
          <a:bodyPr vert="horz" anchor="t" anchorCtr="0">
            <a:normAutofit fontScale="92500" lnSpcReduction="10000"/>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b="1" dirty="0" smtClean="0"/>
              <a:t>State</a:t>
            </a:r>
            <a:r>
              <a:rPr lang="cs-CZ" b="1" dirty="0" smtClean="0"/>
              <a:t>ful</a:t>
            </a:r>
            <a:r>
              <a:rPr lang="en-US" b="1" dirty="0" smtClean="0"/>
              <a:t> service</a:t>
            </a:r>
          </a:p>
          <a:p>
            <a:pPr lvl="1"/>
            <a:r>
              <a:rPr lang="cs-CZ" dirty="0" smtClean="0"/>
              <a:t>stav automaticky perzistentní</a:t>
            </a:r>
          </a:p>
          <a:p>
            <a:pPr lvl="1"/>
            <a:r>
              <a:rPr lang="cs-CZ" dirty="0" smtClean="0"/>
              <a:t>transakční podpora</a:t>
            </a:r>
          </a:p>
          <a:p>
            <a:pPr lvl="1"/>
            <a:r>
              <a:rPr lang="cs-CZ" dirty="0" smtClean="0"/>
              <a:t>high availability, reliability, low latency</a:t>
            </a:r>
          </a:p>
          <a:p>
            <a:pPr lvl="1"/>
            <a:r>
              <a:rPr lang="en-US" dirty="0"/>
              <a:t>quorum - </a:t>
            </a:r>
            <a:r>
              <a:rPr lang="en-US" dirty="0" err="1"/>
              <a:t>replikace</a:t>
            </a:r>
            <a:endParaRPr lang="cs-CZ" dirty="0"/>
          </a:p>
          <a:p>
            <a:pPr lvl="1"/>
            <a:r>
              <a:rPr lang="cs-CZ" dirty="0" smtClean="0"/>
              <a:t>more complex</a:t>
            </a:r>
            <a:endParaRPr lang="en-US" dirty="0" smtClean="0"/>
          </a:p>
        </p:txBody>
      </p:sp>
      <p:cxnSp>
        <p:nvCxnSpPr>
          <p:cNvPr id="5" name="Straight Connector 4"/>
          <p:cNvCxnSpPr/>
          <p:nvPr/>
        </p:nvCxnSpPr>
        <p:spPr>
          <a:xfrm>
            <a:off x="351689" y="3789040"/>
            <a:ext cx="324036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80112" y="3789040"/>
            <a:ext cx="324036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5384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Container Management Systems </a:t>
            </a:r>
            <a:r>
              <a:rPr lang="en-US" dirty="0"/>
              <a:t>&amp; </a:t>
            </a:r>
            <a:r>
              <a:rPr lang="en-US" dirty="0" smtClean="0"/>
              <a:t>Orchestration</a:t>
            </a:r>
            <a:endParaRPr lang="en-US" dirty="0"/>
          </a:p>
        </p:txBody>
      </p:sp>
      <p:sp>
        <p:nvSpPr>
          <p:cNvPr id="5" name="Content Placeholder 4"/>
          <p:cNvSpPr>
            <a:spLocks noGrp="1"/>
          </p:cNvSpPr>
          <p:nvPr>
            <p:ph sz="quarter" idx="13"/>
          </p:nvPr>
        </p:nvSpPr>
        <p:spPr>
          <a:xfrm>
            <a:off x="107504" y="548680"/>
            <a:ext cx="5472608" cy="6192688"/>
          </a:xfrm>
        </p:spPr>
        <p:txBody>
          <a:bodyPr>
            <a:normAutofit/>
          </a:bodyPr>
          <a:lstStyle/>
          <a:p>
            <a:r>
              <a:rPr lang="en-US" b="1" dirty="0" err="1" smtClean="0"/>
              <a:t>Orchestrace</a:t>
            </a:r>
            <a:endParaRPr lang="en-US" b="1" dirty="0"/>
          </a:p>
          <a:p>
            <a:pPr lvl="1"/>
            <a:r>
              <a:rPr lang="cs-CZ" dirty="0" smtClean="0"/>
              <a:t>plánování</a:t>
            </a:r>
            <a:endParaRPr lang="en-US" dirty="0" smtClean="0"/>
          </a:p>
          <a:p>
            <a:pPr lvl="2"/>
            <a:r>
              <a:rPr lang="cs-CZ" dirty="0" smtClean="0"/>
              <a:t>j</a:t>
            </a:r>
            <a:r>
              <a:rPr lang="en-US" dirty="0" err="1" smtClean="0"/>
              <a:t>ob</a:t>
            </a:r>
            <a:r>
              <a:rPr lang="en-US" dirty="0" smtClean="0"/>
              <a:t> </a:t>
            </a:r>
            <a:r>
              <a:rPr lang="cs-CZ" dirty="0" smtClean="0"/>
              <a:t>s</a:t>
            </a:r>
            <a:r>
              <a:rPr lang="en-US" dirty="0" err="1" smtClean="0"/>
              <a:t>cheduling</a:t>
            </a:r>
            <a:endParaRPr lang="en-US" dirty="0"/>
          </a:p>
          <a:p>
            <a:pPr lvl="2"/>
            <a:r>
              <a:rPr lang="cs-CZ" dirty="0" smtClean="0"/>
              <a:t>resource scheduling</a:t>
            </a:r>
          </a:p>
          <a:p>
            <a:pPr lvl="1"/>
            <a:r>
              <a:rPr lang="en-US" dirty="0" err="1"/>
              <a:t>automatizovaný</a:t>
            </a:r>
            <a:r>
              <a:rPr lang="en-US" dirty="0"/>
              <a:t> </a:t>
            </a:r>
            <a:r>
              <a:rPr lang="en-US" dirty="0" err="1"/>
              <a:t>výběr</a:t>
            </a:r>
            <a:r>
              <a:rPr lang="en-US" dirty="0"/>
              <a:t> </a:t>
            </a:r>
            <a:r>
              <a:rPr lang="en-US" dirty="0" err="1" smtClean="0"/>
              <a:t>hostitele</a:t>
            </a:r>
            <a:endParaRPr lang="en-US" dirty="0" smtClean="0"/>
          </a:p>
          <a:p>
            <a:pPr lvl="2"/>
            <a:r>
              <a:rPr lang="cs-CZ" dirty="0" smtClean="0"/>
              <a:t>host allocation</a:t>
            </a:r>
          </a:p>
          <a:p>
            <a:pPr lvl="1"/>
            <a:r>
              <a:rPr lang="cs-CZ" dirty="0" smtClean="0"/>
              <a:t>vyvažování výkonu</a:t>
            </a:r>
            <a:endParaRPr lang="en-US" dirty="0" smtClean="0"/>
          </a:p>
          <a:p>
            <a:pPr lvl="2"/>
            <a:r>
              <a:rPr lang="cs-CZ" dirty="0" smtClean="0"/>
              <a:t>load </a:t>
            </a:r>
            <a:r>
              <a:rPr lang="cs-CZ" dirty="0"/>
              <a:t>bal</a:t>
            </a:r>
            <a:r>
              <a:rPr lang="en-US" dirty="0" err="1"/>
              <a:t>anc</a:t>
            </a:r>
            <a:r>
              <a:rPr lang="cs-CZ" dirty="0" smtClean="0"/>
              <a:t>ing</a:t>
            </a:r>
            <a:endParaRPr lang="cs-CZ" dirty="0"/>
          </a:p>
          <a:p>
            <a:pPr lvl="1"/>
            <a:r>
              <a:rPr lang="cs-CZ" dirty="0" smtClean="0"/>
              <a:t>zajištění dostupnosti</a:t>
            </a:r>
            <a:endParaRPr lang="en-US" dirty="0" smtClean="0"/>
          </a:p>
          <a:p>
            <a:pPr lvl="2"/>
            <a:r>
              <a:rPr lang="cs-CZ" dirty="0" smtClean="0"/>
              <a:t>availability</a:t>
            </a:r>
            <a:r>
              <a:rPr lang="en-US" dirty="0" smtClean="0"/>
              <a:t> sets</a:t>
            </a:r>
            <a:endParaRPr lang="cs-CZ" dirty="0" smtClean="0"/>
          </a:p>
          <a:p>
            <a:pPr lvl="1"/>
            <a:r>
              <a:rPr lang="cs-CZ" dirty="0" smtClean="0"/>
              <a:t>health checking </a:t>
            </a:r>
            <a:r>
              <a:rPr lang="en-US" dirty="0" smtClean="0"/>
              <a:t>&amp;</a:t>
            </a:r>
            <a:r>
              <a:rPr lang="cs-CZ" dirty="0" smtClean="0"/>
              <a:t> logging, </a:t>
            </a:r>
            <a:r>
              <a:rPr lang="en-US" dirty="0" smtClean="0"/>
              <a:t>service restarting</a:t>
            </a:r>
          </a:p>
          <a:p>
            <a:pPr lvl="1"/>
            <a:r>
              <a:rPr lang="cs-CZ" dirty="0" smtClean="0"/>
              <a:t>automatická </a:t>
            </a:r>
            <a:r>
              <a:rPr lang="cs-CZ" dirty="0"/>
              <a:t>replikace </a:t>
            </a:r>
            <a:r>
              <a:rPr lang="en-US" dirty="0" err="1"/>
              <a:t>služ</a:t>
            </a:r>
            <a:r>
              <a:rPr lang="cs-CZ" dirty="0"/>
              <a:t>e</a:t>
            </a:r>
            <a:r>
              <a:rPr lang="en-US" dirty="0" smtClean="0"/>
              <a:t>b</a:t>
            </a:r>
          </a:p>
          <a:p>
            <a:pPr lvl="1"/>
            <a:r>
              <a:rPr lang="en-US" dirty="0" err="1" smtClean="0"/>
              <a:t>procedur</a:t>
            </a:r>
            <a:r>
              <a:rPr lang="cs-CZ" dirty="0" smtClean="0"/>
              <a:t>ální vs. deklarativní popis</a:t>
            </a:r>
            <a:endParaRPr lang="en-US" dirty="0" smtClean="0"/>
          </a:p>
          <a:p>
            <a:pPr lvl="2"/>
            <a:r>
              <a:rPr lang="cs-CZ" dirty="0" smtClean="0"/>
              <a:t>desired state</a:t>
            </a:r>
            <a:endParaRPr lang="en-US" dirty="0" smtClean="0"/>
          </a:p>
          <a:p>
            <a:pPr lvl="2"/>
            <a:r>
              <a:rPr lang="en-US" dirty="0" smtClean="0"/>
              <a:t>Infrastructure as a </a:t>
            </a:r>
            <a:r>
              <a:rPr lang="en-US" dirty="0" err="1" smtClean="0"/>
              <a:t>Servis</a:t>
            </a:r>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311" y="1371529"/>
            <a:ext cx="423970" cy="411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6591" y="2270709"/>
            <a:ext cx="407343" cy="407343"/>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2" r="59458"/>
          <a:stretch/>
        </p:blipFill>
        <p:spPr>
          <a:xfrm>
            <a:off x="6948264" y="3165732"/>
            <a:ext cx="504000" cy="52871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5421" y="4182123"/>
            <a:ext cx="609685" cy="457264"/>
          </a:xfrm>
          <a:prstGeom prst="rect">
            <a:avLst/>
          </a:prstGeom>
        </p:spPr>
      </p:pic>
    </p:spTree>
    <p:extLst>
      <p:ext uri="{BB962C8B-B14F-4D97-AF65-F5344CB8AC3E}">
        <p14:creationId xmlns:p14="http://schemas.microsoft.com/office/powerpoint/2010/main" val="30788281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a:t>
            </a:r>
            <a:r>
              <a:rPr lang="cs-CZ" dirty="0" smtClean="0"/>
              <a:t> Computing</a:t>
            </a:r>
            <a:endParaRPr lang="cs-CZ" dirty="0"/>
          </a:p>
        </p:txBody>
      </p:sp>
      <p:pic>
        <p:nvPicPr>
          <p:cNvPr id="40962" name="Picture 2" descr="http://www.contrib.andrew.cmu.edu/~aishah/ccc.jpg"/>
          <p:cNvPicPr>
            <a:picLocks noChangeAspect="1" noChangeArrowheads="1"/>
          </p:cNvPicPr>
          <p:nvPr/>
        </p:nvPicPr>
        <p:blipFill>
          <a:blip r:embed="rId2" cstate="print"/>
          <a:srcRect/>
          <a:stretch>
            <a:fillRect/>
          </a:stretch>
        </p:blipFill>
        <p:spPr bwMode="auto">
          <a:xfrm>
            <a:off x="179512" y="548680"/>
            <a:ext cx="5743780" cy="3816424"/>
          </a:xfrm>
          <a:prstGeom prst="rect">
            <a:avLst/>
          </a:prstGeom>
          <a:noFill/>
        </p:spPr>
      </p:pic>
      <p:pic>
        <p:nvPicPr>
          <p:cNvPr id="4" name="Picture 2" descr="Soubor:Cloud computing.svg"/>
          <p:cNvPicPr>
            <a:picLocks noChangeAspect="1" noChangeArrowheads="1"/>
          </p:cNvPicPr>
          <p:nvPr/>
        </p:nvPicPr>
        <p:blipFill>
          <a:blip r:embed="rId3" cstate="print"/>
          <a:srcRect/>
          <a:stretch>
            <a:fillRect/>
          </a:stretch>
        </p:blipFill>
        <p:spPr bwMode="auto">
          <a:xfrm>
            <a:off x="4410257" y="2969568"/>
            <a:ext cx="4733743" cy="3888432"/>
          </a:xfrm>
          <a:prstGeom prst="rect">
            <a:avLst/>
          </a:prstGeom>
          <a:noFill/>
        </p:spPr>
      </p:pic>
      <p:pic>
        <p:nvPicPr>
          <p:cNvPr id="40964" name="Picture 4" descr="http://www.coloandcloud.com/wp-content/uploads/2012/05/PaaS-Chart.gif"/>
          <p:cNvPicPr>
            <a:picLocks noChangeAspect="1" noChangeArrowheads="1"/>
          </p:cNvPicPr>
          <p:nvPr/>
        </p:nvPicPr>
        <p:blipFill>
          <a:blip r:embed="rId4" cstate="print"/>
          <a:srcRect t="12094" r="3630" b="12094"/>
          <a:stretch>
            <a:fillRect/>
          </a:stretch>
        </p:blipFill>
        <p:spPr bwMode="auto">
          <a:xfrm>
            <a:off x="0" y="4365104"/>
            <a:ext cx="4211960" cy="2433797"/>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Container Management Systems </a:t>
            </a:r>
            <a:r>
              <a:rPr lang="en-US" dirty="0" smtClean="0"/>
              <a:t>&amp; Orchestration</a:t>
            </a:r>
            <a:endParaRPr lang="en-US" dirty="0"/>
          </a:p>
        </p:txBody>
      </p:sp>
      <p:sp>
        <p:nvSpPr>
          <p:cNvPr id="5" name="Content Placeholder 4"/>
          <p:cNvSpPr>
            <a:spLocks noGrp="1"/>
          </p:cNvSpPr>
          <p:nvPr>
            <p:ph sz="quarter" idx="13"/>
          </p:nvPr>
        </p:nvSpPr>
        <p:spPr>
          <a:xfrm>
            <a:off x="107504" y="1412776"/>
            <a:ext cx="8928992" cy="5328592"/>
          </a:xfrm>
        </p:spPr>
        <p:txBody>
          <a:bodyPr>
            <a:normAutofit/>
          </a:bodyPr>
          <a:lstStyle/>
          <a:p>
            <a:r>
              <a:rPr lang="cs-CZ" b="1" dirty="0"/>
              <a:t>Google</a:t>
            </a:r>
          </a:p>
          <a:p>
            <a:pPr lvl="1"/>
            <a:r>
              <a:rPr lang="cs-CZ" dirty="0" smtClean="0"/>
              <a:t>Borg</a:t>
            </a:r>
            <a:endParaRPr lang="en-US" dirty="0"/>
          </a:p>
          <a:p>
            <a:pPr lvl="2"/>
            <a:r>
              <a:rPr lang="en-US" dirty="0" smtClean="0"/>
              <a:t>Cluster </a:t>
            </a:r>
            <a:r>
              <a:rPr lang="en-US" dirty="0"/>
              <a:t>Management </a:t>
            </a:r>
            <a:r>
              <a:rPr lang="en-US" dirty="0" smtClean="0"/>
              <a:t>System</a:t>
            </a:r>
          </a:p>
          <a:p>
            <a:pPr lvl="3"/>
            <a:r>
              <a:rPr lang="en-US" dirty="0" smtClean="0"/>
              <a:t>development since </a:t>
            </a:r>
            <a:r>
              <a:rPr lang="cs-CZ" dirty="0" smtClean="0"/>
              <a:t>2005</a:t>
            </a:r>
            <a:endParaRPr lang="cs-CZ" dirty="0"/>
          </a:p>
          <a:p>
            <a:pPr lvl="2"/>
            <a:r>
              <a:rPr lang="cs-CZ" dirty="0" smtClean="0"/>
              <a:t>1</a:t>
            </a:r>
            <a:r>
              <a:rPr lang="en-US" dirty="0"/>
              <a:t>00</a:t>
            </a:r>
            <a:r>
              <a:rPr lang="cs-CZ" dirty="0"/>
              <a:t>k</a:t>
            </a:r>
            <a:r>
              <a:rPr lang="en-US" dirty="0"/>
              <a:t> </a:t>
            </a:r>
            <a:r>
              <a:rPr lang="en-US" dirty="0" smtClean="0"/>
              <a:t>job</a:t>
            </a:r>
            <a:r>
              <a:rPr lang="en-US" dirty="0"/>
              <a:t>s</a:t>
            </a:r>
            <a:r>
              <a:rPr lang="cs-CZ" dirty="0" smtClean="0"/>
              <a:t>, </a:t>
            </a:r>
            <a:r>
              <a:rPr lang="cs-CZ" dirty="0"/>
              <a:t>10k </a:t>
            </a:r>
            <a:r>
              <a:rPr lang="en-US" dirty="0" smtClean="0"/>
              <a:t>nodes</a:t>
            </a:r>
            <a:endParaRPr lang="cs-CZ" dirty="0"/>
          </a:p>
          <a:p>
            <a:pPr lvl="3"/>
            <a:r>
              <a:rPr lang="cs-CZ" dirty="0"/>
              <a:t>Production / </a:t>
            </a:r>
            <a:r>
              <a:rPr lang="cs-CZ" dirty="0" smtClean="0"/>
              <a:t>Non-Prod</a:t>
            </a:r>
            <a:r>
              <a:rPr lang="en-US" dirty="0" smtClean="0"/>
              <a:t> </a:t>
            </a:r>
            <a:r>
              <a:rPr lang="cs-CZ" dirty="0" smtClean="0"/>
              <a:t>jobs </a:t>
            </a:r>
            <a:r>
              <a:rPr lang="cs-CZ" dirty="0"/>
              <a:t>- </a:t>
            </a:r>
            <a:r>
              <a:rPr lang="cs-CZ" dirty="0" smtClean="0"/>
              <a:t>priority</a:t>
            </a:r>
            <a:endParaRPr lang="en-US" dirty="0" smtClean="0"/>
          </a:p>
          <a:p>
            <a:pPr lvl="2"/>
            <a:r>
              <a:rPr lang="en-US" dirty="0" err="1" smtClean="0"/>
              <a:t>Borgmaster</a:t>
            </a:r>
            <a:r>
              <a:rPr lang="en-US" dirty="0" smtClean="0"/>
              <a:t> </a:t>
            </a:r>
            <a:r>
              <a:rPr lang="en-US" dirty="0"/>
              <a:t>- 5x </a:t>
            </a:r>
            <a:r>
              <a:rPr lang="en-US" dirty="0" smtClean="0"/>
              <a:t>replicated</a:t>
            </a:r>
            <a:r>
              <a:rPr lang="cs-CZ" dirty="0" smtClean="0"/>
              <a:t> </a:t>
            </a:r>
            <a:r>
              <a:rPr lang="cs-CZ" dirty="0"/>
              <a:t>- </a:t>
            </a:r>
            <a:r>
              <a:rPr lang="cs-CZ" dirty="0" smtClean="0"/>
              <a:t>Paxos</a:t>
            </a:r>
          </a:p>
          <a:p>
            <a:pPr lvl="3"/>
            <a:r>
              <a:rPr lang="cs-CZ" dirty="0"/>
              <a:t>failure detection, relibility, </a:t>
            </a:r>
            <a:r>
              <a:rPr lang="cs-CZ" dirty="0" smtClean="0"/>
              <a:t>availability</a:t>
            </a:r>
            <a:endParaRPr lang="en-US" dirty="0" smtClean="0"/>
          </a:p>
          <a:p>
            <a:pPr lvl="1"/>
            <a:r>
              <a:rPr lang="en-US" dirty="0" smtClean="0"/>
              <a:t>Borg-based tools &amp; zoo</a:t>
            </a:r>
            <a:endParaRPr lang="en-US" dirty="0"/>
          </a:p>
          <a:p>
            <a:pPr lvl="2"/>
            <a:r>
              <a:rPr lang="cs-CZ" dirty="0" smtClean="0"/>
              <a:t>n</a:t>
            </a:r>
            <a:r>
              <a:rPr lang="en-US" dirty="0" err="1" smtClean="0"/>
              <a:t>aming</a:t>
            </a:r>
            <a:r>
              <a:rPr lang="cs-CZ" dirty="0"/>
              <a:t>,</a:t>
            </a:r>
            <a:r>
              <a:rPr lang="en-US" dirty="0" smtClean="0"/>
              <a:t> </a:t>
            </a:r>
            <a:r>
              <a:rPr lang="en-US" dirty="0"/>
              <a:t>service </a:t>
            </a:r>
            <a:r>
              <a:rPr lang="en-US" dirty="0" smtClean="0"/>
              <a:t>discovery</a:t>
            </a:r>
            <a:r>
              <a:rPr lang="cs-CZ" dirty="0" smtClean="0"/>
              <a:t>, </a:t>
            </a:r>
            <a:r>
              <a:rPr lang="en-US" dirty="0" smtClean="0"/>
              <a:t>load balancing, h/v </a:t>
            </a:r>
            <a:r>
              <a:rPr lang="en-US" dirty="0" err="1" smtClean="0"/>
              <a:t>autoscaling</a:t>
            </a:r>
            <a:endParaRPr lang="en-US" dirty="0"/>
          </a:p>
          <a:p>
            <a:pPr lvl="2"/>
            <a:r>
              <a:rPr lang="en-US" dirty="0" smtClean="0"/>
              <a:t>rollout tools</a:t>
            </a:r>
          </a:p>
          <a:p>
            <a:pPr lvl="3"/>
            <a:r>
              <a:rPr lang="en-US" dirty="0" smtClean="0"/>
              <a:t>deployment and configuration</a:t>
            </a:r>
            <a:endParaRPr lang="en-US" dirty="0"/>
          </a:p>
          <a:p>
            <a:pPr lvl="2"/>
            <a:r>
              <a:rPr lang="en-US" dirty="0" smtClean="0"/>
              <a:t>workflow tools</a:t>
            </a:r>
          </a:p>
          <a:p>
            <a:pPr lvl="3"/>
            <a:r>
              <a:rPr lang="en-US" dirty="0" err="1" smtClean="0"/>
              <a:t>multijob</a:t>
            </a:r>
            <a:r>
              <a:rPr lang="en-US" dirty="0" smtClean="0"/>
              <a:t> pipelines </a:t>
            </a:r>
            <a:r>
              <a:rPr lang="en-US" dirty="0"/>
              <a:t>with interdependencies between the </a:t>
            </a:r>
            <a:r>
              <a:rPr lang="en-US" dirty="0" smtClean="0"/>
              <a:t>stages </a:t>
            </a:r>
            <a:endParaRPr lang="en-US" dirty="0"/>
          </a:p>
          <a:p>
            <a:pPr lvl="2"/>
            <a:r>
              <a:rPr lang="en-US" dirty="0" smtClean="0"/>
              <a:t>monitoring tools</a:t>
            </a:r>
          </a:p>
          <a:p>
            <a:pPr lvl="3"/>
            <a:r>
              <a:rPr lang="en-US" dirty="0" smtClean="0"/>
              <a:t>gathering, aggregating and presentation, alert triggers</a:t>
            </a:r>
            <a:endParaRPr lang="en-US" dirty="0"/>
          </a:p>
        </p:txBody>
      </p:sp>
      <p:pic>
        <p:nvPicPr>
          <p:cNvPr id="4" name="Picture 3"/>
          <p:cNvPicPr>
            <a:picLocks noChangeAspect="1"/>
          </p:cNvPicPr>
          <p:nvPr/>
        </p:nvPicPr>
        <p:blipFill>
          <a:blip r:embed="rId3"/>
          <a:stretch>
            <a:fillRect/>
          </a:stretch>
        </p:blipFill>
        <p:spPr>
          <a:xfrm>
            <a:off x="4572000" y="476672"/>
            <a:ext cx="4536504" cy="4001973"/>
          </a:xfrm>
          <a:prstGeom prst="rect">
            <a:avLst/>
          </a:prstGeom>
        </p:spPr>
      </p:pic>
      <p:sp>
        <p:nvSpPr>
          <p:cNvPr id="6" name="Rounded Rectangular Callout 5"/>
          <p:cNvSpPr/>
          <p:nvPr/>
        </p:nvSpPr>
        <p:spPr>
          <a:xfrm>
            <a:off x="7308304" y="5166837"/>
            <a:ext cx="1656184" cy="349543"/>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Leader Election</a:t>
            </a:r>
            <a:endParaRPr lang="cs-CZ" sz="1600" dirty="0">
              <a:solidFill>
                <a:srgbClr val="002060"/>
              </a:solidFill>
            </a:endParaRPr>
          </a:p>
        </p:txBody>
      </p:sp>
    </p:spTree>
    <p:extLst>
      <p:ext uri="{BB962C8B-B14F-4D97-AF65-F5344CB8AC3E}">
        <p14:creationId xmlns:p14="http://schemas.microsoft.com/office/powerpoint/2010/main" val="19319627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itle 1"/>
          <p:cNvSpPr>
            <a:spLocks noGrp="1"/>
          </p:cNvSpPr>
          <p:nvPr>
            <p:ph type="title"/>
          </p:nvPr>
        </p:nvSpPr>
        <p:spPr/>
        <p:txBody>
          <a:bodyPr/>
          <a:lstStyle/>
          <a:p>
            <a:r>
              <a:rPr lang="en-US" altLang="cs-CZ" dirty="0" smtClean="0"/>
              <a:t>PDS - </a:t>
            </a:r>
            <a:r>
              <a:rPr lang="cs-CZ" altLang="cs-CZ" dirty="0" smtClean="0"/>
              <a:t>K</a:t>
            </a:r>
            <a:r>
              <a:rPr lang="en-US" altLang="cs-CZ" dirty="0" smtClean="0"/>
              <a:t>o</a:t>
            </a:r>
            <a:r>
              <a:rPr lang="cs-CZ" altLang="cs-CZ" dirty="0" smtClean="0"/>
              <a:t>nsensus </a:t>
            </a:r>
            <a:r>
              <a:rPr lang="en-US" altLang="cs-CZ" dirty="0" smtClean="0"/>
              <a:t>&amp; </a:t>
            </a:r>
            <a:r>
              <a:rPr lang="cs-CZ" altLang="cs-CZ" dirty="0" smtClean="0"/>
              <a:t>replikovaný konečný automat</a:t>
            </a:r>
          </a:p>
        </p:txBody>
      </p:sp>
      <p:sp>
        <p:nvSpPr>
          <p:cNvPr id="316419" name="Content Placeholder 2"/>
          <p:cNvSpPr>
            <a:spLocks noGrp="1"/>
          </p:cNvSpPr>
          <p:nvPr>
            <p:ph idx="4294967295"/>
          </p:nvPr>
        </p:nvSpPr>
        <p:spPr>
          <a:xfrm>
            <a:off x="179388" y="548680"/>
            <a:ext cx="8785225" cy="6048970"/>
          </a:xfrm>
          <a:prstGeom prst="rect">
            <a:avLst/>
          </a:prstGeom>
        </p:spPr>
        <p:txBody>
          <a:bodyPr/>
          <a:lstStyle/>
          <a:p>
            <a:pPr>
              <a:buFont typeface="Arial" panose="020B0604020202020204" pitchFamily="34" charset="0"/>
              <a:buChar char="•"/>
            </a:pPr>
            <a:r>
              <a:rPr lang="cs-CZ" altLang="cs-CZ" dirty="0" smtClean="0"/>
              <a:t>Konsensuální </a:t>
            </a:r>
            <a:r>
              <a:rPr lang="en-US" altLang="cs-CZ" dirty="0" err="1" smtClean="0"/>
              <a:t>algoritm</a:t>
            </a:r>
            <a:r>
              <a:rPr lang="cs-CZ" altLang="cs-CZ" dirty="0" smtClean="0"/>
              <a:t>u</a:t>
            </a:r>
            <a:r>
              <a:rPr lang="en-US" altLang="cs-CZ" dirty="0" smtClean="0"/>
              <a:t>s</a:t>
            </a:r>
            <a:r>
              <a:rPr lang="cs-CZ" altLang="cs-CZ" dirty="0" smtClean="0"/>
              <a:t> - dosažení shody většiny uzlů</a:t>
            </a:r>
          </a:p>
          <a:p>
            <a:pPr lvl="1">
              <a:buFont typeface="Arial" panose="020B0604020202020204" pitchFamily="34" charset="0"/>
              <a:buChar char="•"/>
            </a:pPr>
            <a:r>
              <a:rPr lang="cs-CZ" altLang="cs-CZ" dirty="0" smtClean="0"/>
              <a:t> </a:t>
            </a:r>
            <a:r>
              <a:rPr lang="en-US" altLang="cs-CZ" dirty="0" smtClean="0"/>
              <a:t>5 server</a:t>
            </a:r>
            <a:r>
              <a:rPr lang="cs-CZ" altLang="cs-CZ" dirty="0" smtClean="0"/>
              <a:t>ů</a:t>
            </a:r>
            <a:r>
              <a:rPr lang="en-US" altLang="cs-CZ" dirty="0" smtClean="0"/>
              <a:t> </a:t>
            </a:r>
            <a:r>
              <a:rPr lang="cs-CZ" altLang="cs-CZ" dirty="0" smtClean="0"/>
              <a:t>může pokračovat i když </a:t>
            </a:r>
            <a:r>
              <a:rPr lang="en-US" altLang="cs-CZ" dirty="0" smtClean="0"/>
              <a:t>2 server</a:t>
            </a:r>
            <a:r>
              <a:rPr lang="cs-CZ" altLang="cs-CZ" dirty="0" smtClean="0"/>
              <a:t>y havarují</a:t>
            </a:r>
          </a:p>
          <a:p>
            <a:pPr lvl="1">
              <a:buFont typeface="Arial" panose="020B0604020202020204" pitchFamily="34" charset="0"/>
              <a:buChar char="•"/>
            </a:pPr>
            <a:r>
              <a:rPr lang="cs-CZ" altLang="cs-CZ" dirty="0" smtClean="0"/>
              <a:t> větší počet havárií </a:t>
            </a:r>
            <a:r>
              <a:rPr lang="cs-CZ" altLang="cs-CZ" dirty="0" smtClean="0">
                <a:latin typeface="Lucida Sans Unicode" panose="020B0602030504020204" pitchFamily="34" charset="0"/>
                <a:cs typeface="Lucida Sans Unicode" panose="020B0602030504020204" pitchFamily="34" charset="0"/>
              </a:rPr>
              <a:t>⇝ </a:t>
            </a:r>
            <a:r>
              <a:rPr lang="cs-CZ" altLang="cs-CZ" dirty="0" smtClean="0"/>
              <a:t>zastavení algortimu</a:t>
            </a:r>
            <a:endParaRPr lang="en-US" altLang="cs-CZ" dirty="0" smtClean="0"/>
          </a:p>
          <a:p>
            <a:pPr>
              <a:buFont typeface="Arial" panose="020B0604020202020204" pitchFamily="34" charset="0"/>
              <a:buChar char="•"/>
            </a:pPr>
            <a:r>
              <a:rPr lang="cs-CZ" altLang="cs-CZ" dirty="0" smtClean="0"/>
              <a:t>Typické využití: replikovaný konečný automat</a:t>
            </a:r>
          </a:p>
          <a:p>
            <a:pPr lvl="1">
              <a:buFont typeface="Arial" panose="020B0604020202020204" pitchFamily="34" charset="0"/>
              <a:buChar char="•"/>
            </a:pPr>
            <a:r>
              <a:rPr lang="cs-CZ" altLang="cs-CZ" b="1" dirty="0" smtClean="0"/>
              <a:t>replicated state machine</a:t>
            </a:r>
          </a:p>
          <a:p>
            <a:pPr lvl="1">
              <a:buFont typeface="Arial" panose="020B0604020202020204" pitchFamily="34" charset="0"/>
              <a:buChar char="•"/>
            </a:pPr>
            <a:r>
              <a:rPr lang="cs-CZ" altLang="cs-CZ" dirty="0" smtClean="0"/>
              <a:t>každý uzel zná </a:t>
            </a:r>
            <a:r>
              <a:rPr lang="cs-CZ" altLang="cs-CZ" b="1" dirty="0" smtClean="0"/>
              <a:t>přechodové funkce</a:t>
            </a:r>
            <a:r>
              <a:rPr lang="cs-CZ" altLang="cs-CZ" dirty="0" smtClean="0"/>
              <a:t>, udržuje </a:t>
            </a:r>
            <a:r>
              <a:rPr lang="cs-CZ" altLang="cs-CZ" b="1" dirty="0" smtClean="0"/>
              <a:t>stav</a:t>
            </a:r>
            <a:r>
              <a:rPr lang="cs-CZ" altLang="cs-CZ" dirty="0" smtClean="0"/>
              <a:t> (automatu) a log </a:t>
            </a:r>
            <a:r>
              <a:rPr lang="cs-CZ" altLang="cs-CZ" b="1" dirty="0" smtClean="0"/>
              <a:t>příkazů</a:t>
            </a:r>
          </a:p>
          <a:p>
            <a:pPr lvl="1">
              <a:buFont typeface="Arial" panose="020B0604020202020204" pitchFamily="34" charset="0"/>
              <a:buChar char="•"/>
            </a:pPr>
            <a:r>
              <a:rPr lang="cs-CZ" altLang="cs-CZ" dirty="0" smtClean="0"/>
              <a:t>jeden krok: distribuovaný konsensus o následujícím příkazu</a:t>
            </a:r>
          </a:p>
          <a:p>
            <a:pPr lvl="1">
              <a:buFont typeface="Arial" panose="020B0604020202020204" pitchFamily="34" charset="0"/>
              <a:buChar char="•"/>
            </a:pPr>
            <a:r>
              <a:rPr lang="cs-CZ" altLang="cs-CZ" dirty="0" smtClean="0"/>
              <a:t>každý uzel provede stejnou sekvenci příkazů </a:t>
            </a:r>
            <a:r>
              <a:rPr lang="cs-CZ" altLang="cs-CZ" dirty="0" smtClean="0">
                <a:latin typeface="Lucida Sans Unicode" panose="020B0602030504020204" pitchFamily="34" charset="0"/>
                <a:cs typeface="Lucida Sans Unicode" panose="020B0602030504020204" pitchFamily="34" charset="0"/>
              </a:rPr>
              <a:t>⇝ </a:t>
            </a:r>
            <a:r>
              <a:rPr lang="cs-CZ" altLang="cs-CZ" dirty="0" smtClean="0"/>
              <a:t>stejná posloupnost stavů</a:t>
            </a:r>
          </a:p>
          <a:p>
            <a:pPr lvl="1">
              <a:buFont typeface="Arial" panose="020B0604020202020204" pitchFamily="34" charset="0"/>
              <a:buChar char="•"/>
            </a:pPr>
            <a:r>
              <a:rPr lang="cs-CZ" altLang="cs-CZ" dirty="0" smtClean="0"/>
              <a:t>z pohledu klienta: komunikace s jedním spolehlivým stavovým automatem</a:t>
            </a:r>
          </a:p>
          <a:p>
            <a:pPr>
              <a:buFont typeface="Arial" panose="020B0604020202020204" pitchFamily="34" charset="0"/>
              <a:buChar char="•"/>
            </a:pPr>
            <a:endParaRPr lang="cs-CZ" altLang="cs-CZ" dirty="0" smtClean="0"/>
          </a:p>
        </p:txBody>
      </p:sp>
      <p:pic>
        <p:nvPicPr>
          <p:cNvPr id="316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6075" y="4077073"/>
            <a:ext cx="8451850" cy="266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ular Callout 4"/>
          <p:cNvSpPr/>
          <p:nvPr/>
        </p:nvSpPr>
        <p:spPr>
          <a:xfrm>
            <a:off x="7861821" y="1124744"/>
            <a:ext cx="936104" cy="504056"/>
          </a:xfrm>
          <a:prstGeom prst="wedgeRoundRectCallout">
            <a:avLst>
              <a:gd name="adj1" fmla="val -7838"/>
              <a:gd name="adj2" fmla="val -49631"/>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smtClean="0">
                <a:solidFill>
                  <a:srgbClr val="002060"/>
                </a:solidFill>
              </a:rPr>
              <a:t>Paxos</a:t>
            </a:r>
            <a:endParaRPr lang="en-US" sz="1400" dirty="0" smtClean="0">
              <a:solidFill>
                <a:srgbClr val="002060"/>
              </a:solidFill>
            </a:endParaRPr>
          </a:p>
          <a:p>
            <a:pPr algn="ctr"/>
            <a:r>
              <a:rPr lang="en-US" sz="1400" dirty="0" smtClean="0">
                <a:solidFill>
                  <a:srgbClr val="002060"/>
                </a:solidFill>
              </a:rPr>
              <a:t>Raft, ...</a:t>
            </a:r>
            <a:endParaRPr lang="cs-CZ" sz="1400" dirty="0">
              <a:solidFill>
                <a:srgbClr val="002060"/>
              </a:solidFill>
            </a:endParaRPr>
          </a:p>
        </p:txBody>
      </p:sp>
    </p:spTree>
    <p:extLst>
      <p:ext uri="{BB962C8B-B14F-4D97-AF65-F5344CB8AC3E}">
        <p14:creationId xmlns:p14="http://schemas.microsoft.com/office/powerpoint/2010/main" val="41552788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Container Management Systems </a:t>
            </a:r>
            <a:r>
              <a:rPr lang="en-US" dirty="0" smtClean="0"/>
              <a:t>&amp; Orchestration</a:t>
            </a:r>
            <a:endParaRPr lang="en-US" dirty="0"/>
          </a:p>
        </p:txBody>
      </p:sp>
      <p:sp>
        <p:nvSpPr>
          <p:cNvPr id="5" name="Content Placeholder 4"/>
          <p:cNvSpPr>
            <a:spLocks noGrp="1"/>
          </p:cNvSpPr>
          <p:nvPr>
            <p:ph sz="quarter" idx="13"/>
          </p:nvPr>
        </p:nvSpPr>
        <p:spPr>
          <a:xfrm>
            <a:off x="107504" y="548680"/>
            <a:ext cx="8928992" cy="6192688"/>
          </a:xfrm>
        </p:spPr>
        <p:txBody>
          <a:bodyPr>
            <a:normAutofit/>
          </a:bodyPr>
          <a:lstStyle/>
          <a:p>
            <a:r>
              <a:rPr lang="cs-CZ" b="1" dirty="0"/>
              <a:t>Google</a:t>
            </a:r>
          </a:p>
          <a:p>
            <a:pPr lvl="1"/>
            <a:r>
              <a:rPr lang="en-US" dirty="0" smtClean="0"/>
              <a:t>Omega</a:t>
            </a:r>
            <a:endParaRPr lang="en-US" dirty="0"/>
          </a:p>
          <a:p>
            <a:pPr lvl="2"/>
            <a:r>
              <a:rPr lang="en-US" dirty="0"/>
              <a:t>redesign a </a:t>
            </a:r>
            <a:r>
              <a:rPr lang="en-US" dirty="0" err="1" smtClean="0"/>
              <a:t>reimplementace</a:t>
            </a:r>
            <a:endParaRPr lang="en-US" dirty="0" smtClean="0"/>
          </a:p>
          <a:p>
            <a:pPr lvl="2"/>
            <a:r>
              <a:rPr lang="cs-CZ" dirty="0" smtClean="0"/>
              <a:t>vychází </a:t>
            </a:r>
            <a:r>
              <a:rPr lang="cs-CZ" dirty="0"/>
              <a:t>z </a:t>
            </a:r>
            <a:r>
              <a:rPr lang="cs-CZ" dirty="0" smtClean="0"/>
              <a:t>Borgu</a:t>
            </a:r>
            <a:r>
              <a:rPr lang="en-US" dirty="0" smtClean="0"/>
              <a:t> a Apache </a:t>
            </a:r>
            <a:r>
              <a:rPr lang="en-US" dirty="0" err="1" smtClean="0"/>
              <a:t>Mesos</a:t>
            </a:r>
            <a:endParaRPr lang="cs-CZ" dirty="0"/>
          </a:p>
          <a:p>
            <a:pPr lvl="2"/>
            <a:r>
              <a:rPr lang="cs-CZ" dirty="0"/>
              <a:t>Paxos-based transaction-oriented store</a:t>
            </a:r>
            <a:endParaRPr lang="en-US" dirty="0"/>
          </a:p>
          <a:p>
            <a:pPr lvl="1"/>
            <a:endParaRPr lang="en-US" dirty="0" smtClean="0"/>
          </a:p>
          <a:p>
            <a:pPr lvl="1"/>
            <a:endParaRPr lang="en-US" dirty="0"/>
          </a:p>
          <a:p>
            <a:pPr lvl="1"/>
            <a:endParaRPr lang="en-US" dirty="0" smtClean="0"/>
          </a:p>
          <a:p>
            <a:pPr lvl="1"/>
            <a:r>
              <a:rPr lang="en-US" dirty="0" smtClean="0"/>
              <a:t>Kubernetes</a:t>
            </a:r>
            <a:endParaRPr lang="cs-CZ" dirty="0"/>
          </a:p>
          <a:p>
            <a:pPr lvl="2"/>
            <a:r>
              <a:rPr lang="en-US" dirty="0"/>
              <a:t>open </a:t>
            </a:r>
            <a:r>
              <a:rPr lang="en-US" dirty="0" smtClean="0"/>
              <a:t>source</a:t>
            </a:r>
            <a:r>
              <a:rPr lang="cs-CZ" dirty="0" smtClean="0"/>
              <a:t> </a:t>
            </a:r>
            <a:r>
              <a:rPr lang="en-US" dirty="0" smtClean="0"/>
              <a:t>since 2014, first released 2015</a:t>
            </a:r>
          </a:p>
          <a:p>
            <a:pPr lvl="3"/>
            <a:r>
              <a:rPr lang="en-US" dirty="0" smtClean="0"/>
              <a:t>Google </a:t>
            </a:r>
            <a:r>
              <a:rPr lang="en-US" dirty="0"/>
              <a:t>Container Engine, Azure Container </a:t>
            </a:r>
            <a:r>
              <a:rPr lang="en-US" dirty="0" smtClean="0"/>
              <a:t>Services, AWS EC2 Container Services for K.</a:t>
            </a:r>
          </a:p>
          <a:p>
            <a:pPr lvl="2"/>
            <a:r>
              <a:rPr lang="en-US" dirty="0" smtClean="0"/>
              <a:t>application </a:t>
            </a:r>
            <a:r>
              <a:rPr lang="en-US" dirty="0"/>
              <a:t>deployment, scheduling, updating, maintenance, </a:t>
            </a:r>
            <a:r>
              <a:rPr lang="en-US" dirty="0" smtClean="0"/>
              <a:t>scaling</a:t>
            </a:r>
          </a:p>
          <a:p>
            <a:pPr lvl="2"/>
            <a:r>
              <a:rPr lang="en-US" dirty="0" err="1" smtClean="0"/>
              <a:t>aktivn</a:t>
            </a:r>
            <a:r>
              <a:rPr lang="cs-CZ" dirty="0" smtClean="0"/>
              <a:t>ě</a:t>
            </a:r>
            <a:r>
              <a:rPr lang="en-US" dirty="0" smtClean="0"/>
              <a:t> </a:t>
            </a:r>
            <a:r>
              <a:rPr lang="cs-CZ" dirty="0" smtClean="0"/>
              <a:t>spravuje k</a:t>
            </a:r>
            <a:r>
              <a:rPr lang="en-US" dirty="0" err="1" smtClean="0"/>
              <a:t>ont</a:t>
            </a:r>
            <a:r>
              <a:rPr lang="cs-CZ" dirty="0" smtClean="0"/>
              <a:t>ej</a:t>
            </a:r>
            <a:r>
              <a:rPr lang="en-US" dirty="0" err="1" smtClean="0"/>
              <a:t>ner</a:t>
            </a:r>
            <a:r>
              <a:rPr lang="cs-CZ" dirty="0" smtClean="0"/>
              <a:t>y</a:t>
            </a:r>
            <a:endParaRPr lang="en-US" dirty="0" smtClean="0"/>
          </a:p>
          <a:p>
            <a:pPr lvl="3"/>
            <a:r>
              <a:rPr lang="en-US" dirty="0" err="1" smtClean="0"/>
              <a:t>sta</a:t>
            </a:r>
            <a:r>
              <a:rPr lang="cs-CZ" dirty="0" smtClean="0"/>
              <a:t>v clusteru</a:t>
            </a:r>
            <a:r>
              <a:rPr lang="en-US" dirty="0" smtClean="0"/>
              <a:t> </a:t>
            </a:r>
            <a:r>
              <a:rPr lang="cs-CZ" dirty="0" smtClean="0"/>
              <a:t>stále odpovídá specifikaci</a:t>
            </a:r>
          </a:p>
          <a:p>
            <a:pPr lvl="2"/>
            <a:r>
              <a:rPr lang="cs-CZ" dirty="0" smtClean="0"/>
              <a:t>pod</a:t>
            </a:r>
            <a:endParaRPr lang="en-US" dirty="0" smtClean="0"/>
          </a:p>
          <a:p>
            <a:pPr lvl="3"/>
            <a:r>
              <a:rPr lang="cs-CZ" dirty="0" smtClean="0"/>
              <a:t>množina kontejnerů a jejich prostředí alokovaných vždy na stejný uzel</a:t>
            </a:r>
          </a:p>
          <a:p>
            <a:pPr lvl="2"/>
            <a:r>
              <a:rPr lang="cs-CZ" dirty="0" smtClean="0"/>
              <a:t>rolling updates</a:t>
            </a:r>
            <a:endParaRPr lang="en-US" dirty="0" smtClean="0"/>
          </a:p>
          <a:p>
            <a:pPr lvl="3"/>
            <a:r>
              <a:rPr lang="cs-CZ" dirty="0" smtClean="0"/>
              <a:t>postupná aktualizace replik bez přerušení dostupnosti</a:t>
            </a:r>
            <a:endParaRPr lang="en-US" dirty="0" smtClean="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8203" t="5255" r="4756" b="4067"/>
          <a:stretch/>
        </p:blipFill>
        <p:spPr>
          <a:xfrm>
            <a:off x="4860032" y="620688"/>
            <a:ext cx="4248032" cy="3096016"/>
          </a:xfrm>
          <a:prstGeom prst="rect">
            <a:avLst/>
          </a:prstGeom>
        </p:spPr>
      </p:pic>
    </p:spTree>
    <p:extLst>
      <p:ext uri="{BB962C8B-B14F-4D97-AF65-F5344CB8AC3E}">
        <p14:creationId xmlns:p14="http://schemas.microsoft.com/office/powerpoint/2010/main" val="1988128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Container Management Systems </a:t>
            </a:r>
            <a:r>
              <a:rPr lang="en-US" dirty="0"/>
              <a:t>&amp; </a:t>
            </a:r>
            <a:r>
              <a:rPr lang="en-US" dirty="0" smtClean="0"/>
              <a:t>Orchestration</a:t>
            </a:r>
            <a:endParaRPr lang="en-US" dirty="0"/>
          </a:p>
        </p:txBody>
      </p:sp>
      <p:sp>
        <p:nvSpPr>
          <p:cNvPr id="5" name="Content Placeholder 4"/>
          <p:cNvSpPr>
            <a:spLocks noGrp="1"/>
          </p:cNvSpPr>
          <p:nvPr>
            <p:ph sz="quarter" idx="13"/>
          </p:nvPr>
        </p:nvSpPr>
        <p:spPr>
          <a:xfrm>
            <a:off x="107504" y="476672"/>
            <a:ext cx="8928992" cy="6309320"/>
          </a:xfrm>
        </p:spPr>
        <p:txBody>
          <a:bodyPr>
            <a:normAutofit/>
          </a:bodyPr>
          <a:lstStyle/>
          <a:p>
            <a:r>
              <a:rPr lang="cs-CZ" b="1" dirty="0" smtClean="0"/>
              <a:t>Azure</a:t>
            </a:r>
            <a:endParaRPr lang="cs-CZ" b="1" dirty="0"/>
          </a:p>
          <a:p>
            <a:pPr lvl="1"/>
            <a:r>
              <a:rPr lang="cs-CZ" dirty="0"/>
              <a:t>Service </a:t>
            </a:r>
            <a:r>
              <a:rPr lang="cs-CZ" dirty="0" smtClean="0"/>
              <a:t>Fabric</a:t>
            </a:r>
            <a:r>
              <a:rPr lang="en-US" dirty="0" smtClean="0"/>
              <a:t> - API</a:t>
            </a:r>
            <a:endParaRPr lang="cs-CZ" dirty="0"/>
          </a:p>
          <a:p>
            <a:pPr lvl="2"/>
            <a:r>
              <a:rPr lang="en-US" dirty="0"/>
              <a:t>Guest Executables</a:t>
            </a:r>
          </a:p>
          <a:p>
            <a:pPr lvl="3"/>
            <a:r>
              <a:rPr lang="en-US" dirty="0"/>
              <a:t>any exe / language / </a:t>
            </a:r>
            <a:r>
              <a:rPr lang="en-US" dirty="0" err="1"/>
              <a:t>prog</a:t>
            </a:r>
            <a:r>
              <a:rPr lang="en-US" dirty="0"/>
              <a:t> model</a:t>
            </a:r>
          </a:p>
          <a:p>
            <a:pPr lvl="3"/>
            <a:r>
              <a:rPr lang="en-US" dirty="0"/>
              <a:t>packaged as application - versioning, upgrade, monitoring, health, etc.</a:t>
            </a:r>
          </a:p>
          <a:p>
            <a:pPr lvl="3"/>
            <a:r>
              <a:rPr lang="en-US" dirty="0"/>
              <a:t>web/worker roles, Cloud Services, ...</a:t>
            </a:r>
          </a:p>
          <a:p>
            <a:pPr lvl="2"/>
            <a:r>
              <a:rPr lang="en-US" dirty="0" smtClean="0"/>
              <a:t>Containers</a:t>
            </a:r>
            <a:endParaRPr lang="en-US" dirty="0"/>
          </a:p>
          <a:p>
            <a:pPr lvl="2"/>
            <a:r>
              <a:rPr lang="en-US" dirty="0" smtClean="0"/>
              <a:t>Reliable Stateful/Stateless Services</a:t>
            </a:r>
            <a:endParaRPr lang="en-US" dirty="0"/>
          </a:p>
          <a:p>
            <a:pPr lvl="3"/>
            <a:r>
              <a:rPr lang="en-US" dirty="0" smtClean="0"/>
              <a:t>N </a:t>
            </a:r>
            <a:r>
              <a:rPr lang="en-US" dirty="0"/>
              <a:t>consistent copies </a:t>
            </a:r>
            <a:r>
              <a:rPr lang="en-US" dirty="0" smtClean="0"/>
              <a:t>(quorum) - replication </a:t>
            </a:r>
            <a:r>
              <a:rPr lang="en-US" dirty="0"/>
              <a:t>and local persistence</a:t>
            </a:r>
          </a:p>
          <a:p>
            <a:pPr lvl="2"/>
            <a:r>
              <a:rPr lang="en-US" dirty="0" smtClean="0"/>
              <a:t>Reliable </a:t>
            </a:r>
            <a:r>
              <a:rPr lang="en-US" dirty="0"/>
              <a:t>Actors</a:t>
            </a:r>
          </a:p>
          <a:p>
            <a:pPr lvl="3"/>
            <a:r>
              <a:rPr lang="en-US" dirty="0"/>
              <a:t>s</a:t>
            </a:r>
            <a:r>
              <a:rPr lang="en-US" dirty="0" smtClean="0"/>
              <a:t>tateless </a:t>
            </a:r>
            <a:r>
              <a:rPr lang="en-US" dirty="0"/>
              <a:t>&amp; </a:t>
            </a:r>
            <a:r>
              <a:rPr lang="en-US" dirty="0" smtClean="0"/>
              <a:t>stateful </a:t>
            </a:r>
            <a:r>
              <a:rPr lang="en-US" dirty="0"/>
              <a:t>actor </a:t>
            </a:r>
            <a:r>
              <a:rPr lang="en-US" dirty="0" smtClean="0"/>
              <a:t>objects, simplified single-threaded programming </a:t>
            </a:r>
            <a:r>
              <a:rPr lang="en-US" dirty="0"/>
              <a:t>model</a:t>
            </a:r>
          </a:p>
          <a:p>
            <a:pPr lvl="3"/>
            <a:r>
              <a:rPr lang="en-US" dirty="0" smtClean="0"/>
              <a:t>high degree of </a:t>
            </a:r>
            <a:r>
              <a:rPr lang="en-US" dirty="0"/>
              <a:t>concurrency - scaling </a:t>
            </a:r>
            <a:r>
              <a:rPr lang="en-US" dirty="0" smtClean="0"/>
              <a:t>out</a:t>
            </a:r>
          </a:p>
          <a:p>
            <a:pPr lvl="1"/>
            <a:r>
              <a:rPr lang="cs-CZ" dirty="0" smtClean="0"/>
              <a:t>Cloud </a:t>
            </a:r>
            <a:r>
              <a:rPr lang="cs-CZ" dirty="0"/>
              <a:t>Services </a:t>
            </a:r>
            <a:r>
              <a:rPr lang="cs-CZ" dirty="0" smtClean="0">
                <a:latin typeface="Lucida Sans Unicode" panose="020B0602030504020204" pitchFamily="34" charset="0"/>
                <a:cs typeface="Lucida Sans Unicode" panose="020B0602030504020204" pitchFamily="34" charset="0"/>
              </a:rPr>
              <a:t>⇝</a:t>
            </a:r>
            <a:r>
              <a:rPr lang="en-US" dirty="0" smtClean="0"/>
              <a:t> </a:t>
            </a:r>
            <a:r>
              <a:rPr lang="cs-CZ" dirty="0" smtClean="0"/>
              <a:t>Service </a:t>
            </a:r>
            <a:r>
              <a:rPr lang="cs-CZ" dirty="0"/>
              <a:t>Fabric</a:t>
            </a:r>
            <a:endParaRPr lang="en-US" dirty="0"/>
          </a:p>
          <a:p>
            <a:pPr lvl="2"/>
            <a:r>
              <a:rPr lang="en-US" dirty="0"/>
              <a:t>CS: </a:t>
            </a:r>
            <a:r>
              <a:rPr lang="en-US" dirty="0" smtClean="0"/>
              <a:t>code bound to a VM </a:t>
            </a:r>
            <a:r>
              <a:rPr lang="cs-CZ" dirty="0" smtClean="0"/>
              <a:t>instance (</a:t>
            </a:r>
            <a:r>
              <a:rPr lang="cs-CZ" dirty="0"/>
              <a:t>Web/Worker Role)</a:t>
            </a:r>
          </a:p>
          <a:p>
            <a:pPr lvl="2"/>
            <a:r>
              <a:rPr lang="cs-CZ" dirty="0"/>
              <a:t>SF: </a:t>
            </a:r>
            <a:r>
              <a:rPr lang="en-US" dirty="0"/>
              <a:t>code bound to</a:t>
            </a:r>
            <a:r>
              <a:rPr lang="cs-CZ" dirty="0" smtClean="0"/>
              <a:t> </a:t>
            </a:r>
            <a:r>
              <a:rPr lang="cs-CZ" dirty="0"/>
              <a:t>SF - </a:t>
            </a:r>
            <a:r>
              <a:rPr lang="cs-CZ" dirty="0" smtClean="0"/>
              <a:t>abstra</a:t>
            </a:r>
            <a:r>
              <a:rPr lang="en-US" dirty="0" smtClean="0"/>
              <a:t>c</a:t>
            </a:r>
            <a:r>
              <a:rPr lang="cs-CZ" dirty="0" smtClean="0"/>
              <a:t>t </a:t>
            </a:r>
            <a:r>
              <a:rPr lang="en-US" dirty="0" smtClean="0"/>
              <a:t>layer</a:t>
            </a:r>
            <a:endParaRPr lang="cs-CZ" dirty="0"/>
          </a:p>
          <a:p>
            <a:pPr lvl="3"/>
            <a:r>
              <a:rPr lang="en-US" dirty="0" smtClean="0"/>
              <a:t>faster </a:t>
            </a:r>
            <a:r>
              <a:rPr lang="cs-CZ" dirty="0" smtClean="0"/>
              <a:t>(re)</a:t>
            </a:r>
            <a:r>
              <a:rPr lang="en-US" dirty="0" smtClean="0"/>
              <a:t>boot</a:t>
            </a:r>
            <a:r>
              <a:rPr lang="cs-CZ" dirty="0" smtClean="0"/>
              <a:t>, </a:t>
            </a:r>
            <a:r>
              <a:rPr lang="en-US" dirty="0" smtClean="0"/>
              <a:t>dense </a:t>
            </a:r>
            <a:r>
              <a:rPr lang="cs-CZ" dirty="0" smtClean="0"/>
              <a:t>hosting</a:t>
            </a:r>
            <a:r>
              <a:rPr lang="cs-CZ" dirty="0"/>
              <a:t>, </a:t>
            </a:r>
            <a:r>
              <a:rPr lang="cs-CZ" dirty="0" smtClean="0"/>
              <a:t>multiplatform </a:t>
            </a:r>
            <a:r>
              <a:rPr lang="cs-CZ" dirty="0"/>
              <a:t>(Win/Lx), management</a:t>
            </a:r>
            <a:endParaRPr lang="en-US" dirty="0"/>
          </a:p>
          <a:p>
            <a:pPr lvl="1"/>
            <a:r>
              <a:rPr lang="en-US" dirty="0" smtClean="0"/>
              <a:t>orchestration</a:t>
            </a:r>
            <a:endParaRPr lang="en-US" dirty="0"/>
          </a:p>
          <a:p>
            <a:pPr lvl="2"/>
            <a:r>
              <a:rPr lang="en-US" dirty="0" smtClean="0"/>
              <a:t>Azure Container Service</a:t>
            </a:r>
            <a:r>
              <a:rPr lang="en-US" dirty="0"/>
              <a:t>, Kubernetes, Docker Swarm, Apache </a:t>
            </a:r>
            <a:r>
              <a:rPr lang="en-US" dirty="0" err="1"/>
              <a:t>Mesos</a:t>
            </a:r>
            <a:r>
              <a:rPr lang="en-US" dirty="0"/>
              <a:t>, </a:t>
            </a:r>
            <a:r>
              <a:rPr lang="en-US" dirty="0" err="1" smtClean="0"/>
              <a:t>Deis</a:t>
            </a:r>
            <a:endParaRPr lang="en-US" sz="1400" dirty="0"/>
          </a:p>
        </p:txBody>
      </p:sp>
      <p:sp>
        <p:nvSpPr>
          <p:cNvPr id="7" name="Rounded Rectangular Callout 6"/>
          <p:cNvSpPr/>
          <p:nvPr/>
        </p:nvSpPr>
        <p:spPr>
          <a:xfrm>
            <a:off x="4499992" y="620688"/>
            <a:ext cx="4479803" cy="936104"/>
          </a:xfrm>
          <a:prstGeom prst="wedgeRoundRectCallout">
            <a:avLst>
              <a:gd name="adj1" fmla="val -7838"/>
              <a:gd name="adj2" fmla="val -49631"/>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sz="1400" dirty="0" smtClean="0">
                <a:solidFill>
                  <a:srgbClr val="002060"/>
                </a:solidFill>
              </a:rPr>
              <a:t>Azure </a:t>
            </a:r>
            <a:r>
              <a:rPr lang="cs-CZ" sz="1400" dirty="0">
                <a:solidFill>
                  <a:srgbClr val="002060"/>
                </a:solidFill>
              </a:rPr>
              <a:t>SQL Database cluster</a:t>
            </a:r>
          </a:p>
          <a:p>
            <a:pPr algn="ctr"/>
            <a:r>
              <a:rPr lang="cs-CZ" sz="1400" dirty="0">
                <a:solidFill>
                  <a:srgbClr val="002060"/>
                </a:solidFill>
              </a:rPr>
              <a:t>100s machines </a:t>
            </a:r>
            <a:r>
              <a:rPr lang="en-US" sz="1400" dirty="0" smtClean="0">
                <a:solidFill>
                  <a:srgbClr val="002060"/>
                </a:solidFill>
              </a:rPr>
              <a:t>~</a:t>
            </a:r>
            <a:r>
              <a:rPr lang="cs-CZ" sz="1400" dirty="0" smtClean="0">
                <a:solidFill>
                  <a:srgbClr val="002060"/>
                </a:solidFill>
              </a:rPr>
              <a:t> </a:t>
            </a:r>
            <a:r>
              <a:rPr lang="cs-CZ" sz="1400" dirty="0">
                <a:solidFill>
                  <a:srgbClr val="002060"/>
                </a:solidFill>
              </a:rPr>
              <a:t>10.000s containers </a:t>
            </a:r>
            <a:r>
              <a:rPr lang="en-US" sz="1400" dirty="0" smtClean="0">
                <a:solidFill>
                  <a:srgbClr val="002060"/>
                </a:solidFill>
              </a:rPr>
              <a:t>~</a:t>
            </a:r>
            <a:r>
              <a:rPr lang="cs-CZ" sz="1400" dirty="0" smtClean="0">
                <a:solidFill>
                  <a:srgbClr val="002060"/>
                </a:solidFill>
              </a:rPr>
              <a:t> </a:t>
            </a:r>
            <a:r>
              <a:rPr lang="cs-CZ" sz="1400" dirty="0">
                <a:solidFill>
                  <a:srgbClr val="002060"/>
                </a:solidFill>
              </a:rPr>
              <a:t>100.000 databases</a:t>
            </a:r>
          </a:p>
          <a:p>
            <a:pPr algn="ctr"/>
            <a:r>
              <a:rPr lang="en-US" sz="1400" dirty="0" smtClean="0">
                <a:solidFill>
                  <a:srgbClr val="002060"/>
                </a:solidFill>
              </a:rPr>
              <a:t>each </a:t>
            </a:r>
            <a:r>
              <a:rPr lang="en-US" sz="1400" dirty="0" err="1" smtClean="0">
                <a:solidFill>
                  <a:srgbClr val="002060"/>
                </a:solidFill>
              </a:rPr>
              <a:t>db</a:t>
            </a:r>
            <a:r>
              <a:rPr lang="en-US" sz="1400" dirty="0" smtClean="0">
                <a:solidFill>
                  <a:srgbClr val="002060"/>
                </a:solidFill>
              </a:rPr>
              <a:t> is</a:t>
            </a:r>
            <a:r>
              <a:rPr lang="cs-CZ" sz="1400" dirty="0" smtClean="0">
                <a:solidFill>
                  <a:srgbClr val="002060"/>
                </a:solidFill>
              </a:rPr>
              <a:t> </a:t>
            </a:r>
            <a:r>
              <a:rPr lang="en-US" sz="1400" dirty="0" smtClean="0">
                <a:solidFill>
                  <a:srgbClr val="002060"/>
                </a:solidFill>
              </a:rPr>
              <a:t>a </a:t>
            </a:r>
            <a:r>
              <a:rPr lang="cs-CZ" sz="1400" dirty="0" smtClean="0">
                <a:solidFill>
                  <a:srgbClr val="002060"/>
                </a:solidFill>
              </a:rPr>
              <a:t>Service </a:t>
            </a:r>
            <a:r>
              <a:rPr lang="cs-CZ" sz="1400" dirty="0">
                <a:solidFill>
                  <a:srgbClr val="002060"/>
                </a:solidFill>
              </a:rPr>
              <a:t>Fabric stateful </a:t>
            </a:r>
            <a:r>
              <a:rPr lang="cs-CZ" sz="1400" dirty="0" smtClean="0">
                <a:solidFill>
                  <a:srgbClr val="002060"/>
                </a:solidFill>
              </a:rPr>
              <a:t>microsvc</a:t>
            </a:r>
            <a:endParaRPr lang="cs-CZ" sz="1400" dirty="0">
              <a:solidFill>
                <a:srgbClr val="002060"/>
              </a:solidFill>
            </a:endParaRPr>
          </a:p>
        </p:txBody>
      </p:sp>
    </p:spTree>
    <p:extLst>
      <p:ext uri="{BB962C8B-B14F-4D97-AF65-F5344CB8AC3E}">
        <p14:creationId xmlns:p14="http://schemas.microsoft.com/office/powerpoint/2010/main" val="16354876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Container Management Systems </a:t>
            </a:r>
            <a:r>
              <a:rPr lang="en-US" dirty="0" smtClean="0"/>
              <a:t>&amp; Orchestration</a:t>
            </a:r>
            <a:endParaRPr lang="en-US" dirty="0"/>
          </a:p>
        </p:txBody>
      </p:sp>
      <p:sp>
        <p:nvSpPr>
          <p:cNvPr id="5" name="Content Placeholder 4"/>
          <p:cNvSpPr>
            <a:spLocks noGrp="1"/>
          </p:cNvSpPr>
          <p:nvPr>
            <p:ph sz="quarter" idx="13"/>
          </p:nvPr>
        </p:nvSpPr>
        <p:spPr>
          <a:xfrm>
            <a:off x="107504" y="548680"/>
            <a:ext cx="8568952" cy="6192688"/>
          </a:xfrm>
        </p:spPr>
        <p:txBody>
          <a:bodyPr>
            <a:normAutofit/>
          </a:bodyPr>
          <a:lstStyle/>
          <a:p>
            <a:r>
              <a:rPr lang="cs-CZ" b="1" dirty="0"/>
              <a:t>Amazon Web Services</a:t>
            </a:r>
          </a:p>
          <a:p>
            <a:pPr lvl="1"/>
            <a:r>
              <a:rPr lang="cs-CZ" dirty="0" smtClean="0"/>
              <a:t>EC2 </a:t>
            </a:r>
            <a:r>
              <a:rPr lang="cs-CZ" dirty="0"/>
              <a:t>Container Service</a:t>
            </a:r>
            <a:endParaRPr lang="en-US" dirty="0"/>
          </a:p>
          <a:p>
            <a:pPr lvl="2"/>
            <a:r>
              <a:rPr lang="cs-CZ" dirty="0"/>
              <a:t>těsná integrace s </a:t>
            </a:r>
            <a:r>
              <a:rPr lang="cs-CZ" dirty="0" smtClean="0"/>
              <a:t>AWS</a:t>
            </a:r>
            <a:endParaRPr lang="en-US" dirty="0" smtClean="0"/>
          </a:p>
          <a:p>
            <a:pPr lvl="2"/>
            <a:r>
              <a:rPr lang="en-US" dirty="0" err="1" smtClean="0"/>
              <a:t>propriet</a:t>
            </a:r>
            <a:r>
              <a:rPr lang="cs-CZ" dirty="0"/>
              <a:t>ární </a:t>
            </a:r>
            <a:r>
              <a:rPr lang="cs-CZ" dirty="0" smtClean="0"/>
              <a:t>řešení</a:t>
            </a:r>
            <a:r>
              <a:rPr lang="en-US" dirty="0"/>
              <a:t> </a:t>
            </a:r>
            <a:r>
              <a:rPr lang="en-US" dirty="0" smtClean="0"/>
              <a:t>-</a:t>
            </a:r>
            <a:r>
              <a:rPr lang="cs-CZ" dirty="0" smtClean="0"/>
              <a:t> lock-in</a:t>
            </a:r>
            <a:endParaRPr lang="en-US" dirty="0" smtClean="0"/>
          </a:p>
          <a:p>
            <a:pPr lvl="2"/>
            <a:r>
              <a:rPr lang="en-US" dirty="0" smtClean="0"/>
              <a:t>task definition</a:t>
            </a:r>
          </a:p>
          <a:p>
            <a:pPr lvl="1"/>
            <a:r>
              <a:rPr lang="en-US" dirty="0" smtClean="0"/>
              <a:t>Kubernetes</a:t>
            </a:r>
          </a:p>
          <a:p>
            <a:pPr lvl="3"/>
            <a:endParaRPr lang="en-US" dirty="0"/>
          </a:p>
          <a:p>
            <a:r>
              <a:rPr lang="en-US" b="1" dirty="0" smtClean="0"/>
              <a:t>Open Stack</a:t>
            </a:r>
            <a:endParaRPr lang="cs-CZ" b="1" dirty="0"/>
          </a:p>
          <a:p>
            <a:pPr lvl="1"/>
            <a:r>
              <a:rPr lang="en-US" dirty="0" smtClean="0"/>
              <a:t>OpenStack Heat</a:t>
            </a:r>
            <a:endParaRPr lang="cs-CZ" dirty="0" smtClean="0"/>
          </a:p>
          <a:p>
            <a:pPr lvl="2"/>
            <a:r>
              <a:rPr lang="en-US" dirty="0" err="1" smtClean="0"/>
              <a:t>nativní</a:t>
            </a:r>
            <a:r>
              <a:rPr lang="en-US" dirty="0" smtClean="0"/>
              <a:t> </a:t>
            </a:r>
            <a:r>
              <a:rPr lang="en-US" dirty="0" err="1" smtClean="0"/>
              <a:t>součást</a:t>
            </a:r>
            <a:r>
              <a:rPr lang="en-US" dirty="0" smtClean="0"/>
              <a:t> OpenStack</a:t>
            </a:r>
            <a:endParaRPr lang="cs-CZ" dirty="0" smtClean="0"/>
          </a:p>
          <a:p>
            <a:pPr lvl="2"/>
            <a:r>
              <a:rPr lang="cs-CZ" dirty="0" smtClean="0"/>
              <a:t>š</a:t>
            </a:r>
            <a:r>
              <a:rPr lang="en-US" dirty="0" err="1" smtClean="0"/>
              <a:t>ablony</a:t>
            </a:r>
            <a:r>
              <a:rPr lang="en-US" dirty="0" smtClean="0"/>
              <a:t> </a:t>
            </a:r>
            <a:r>
              <a:rPr lang="cs-CZ" dirty="0" smtClean="0"/>
              <a:t>- </a:t>
            </a:r>
            <a:r>
              <a:rPr lang="en-US" dirty="0" err="1" smtClean="0"/>
              <a:t>textov</a:t>
            </a:r>
            <a:r>
              <a:rPr lang="cs-CZ" dirty="0" smtClean="0"/>
              <a:t>ý</a:t>
            </a:r>
            <a:r>
              <a:rPr lang="en-US" dirty="0" smtClean="0"/>
              <a:t> </a:t>
            </a:r>
            <a:r>
              <a:rPr lang="en-US" dirty="0" err="1" smtClean="0"/>
              <a:t>soubor</a:t>
            </a:r>
            <a:r>
              <a:rPr lang="cs-CZ" dirty="0" smtClean="0"/>
              <a:t>, </a:t>
            </a:r>
            <a:r>
              <a:rPr lang="cs-CZ" i="1" dirty="0" smtClean="0"/>
              <a:t>desired state</a:t>
            </a:r>
          </a:p>
          <a:p>
            <a:pPr lvl="2"/>
            <a:r>
              <a:rPr lang="cs-CZ" dirty="0" smtClean="0"/>
              <a:t>autoscaling, high availability</a:t>
            </a:r>
          </a:p>
          <a:p>
            <a:pPr lvl="1"/>
            <a:r>
              <a:rPr lang="en-US" dirty="0" smtClean="0"/>
              <a:t>Terraform</a:t>
            </a:r>
            <a:endParaRPr lang="cs-CZ" dirty="0" smtClean="0"/>
          </a:p>
          <a:p>
            <a:pPr lvl="2"/>
            <a:r>
              <a:rPr lang="en-US" dirty="0" smtClean="0"/>
              <a:t>open source</a:t>
            </a:r>
            <a:r>
              <a:rPr lang="cs-CZ" dirty="0" smtClean="0"/>
              <a:t>, </a:t>
            </a:r>
            <a:r>
              <a:rPr lang="en-US" dirty="0" err="1" smtClean="0"/>
              <a:t>vyvíjen</a:t>
            </a:r>
            <a:r>
              <a:rPr lang="en-US" dirty="0" smtClean="0"/>
              <a:t> </a:t>
            </a:r>
            <a:r>
              <a:rPr lang="en-US" dirty="0" err="1"/>
              <a:t>nezávisle</a:t>
            </a:r>
            <a:r>
              <a:rPr lang="en-US" dirty="0"/>
              <a:t> </a:t>
            </a:r>
            <a:r>
              <a:rPr lang="en-US" dirty="0" err="1"/>
              <a:t>na</a:t>
            </a:r>
            <a:r>
              <a:rPr lang="en-US" dirty="0"/>
              <a:t> </a:t>
            </a:r>
            <a:r>
              <a:rPr lang="en-US" dirty="0" smtClean="0"/>
              <a:t>OpenStack</a:t>
            </a:r>
            <a:endParaRPr lang="cs-CZ" dirty="0" smtClean="0"/>
          </a:p>
          <a:p>
            <a:pPr lvl="2"/>
            <a:r>
              <a:rPr lang="en-US" dirty="0" smtClean="0"/>
              <a:t>providers</a:t>
            </a:r>
            <a:r>
              <a:rPr lang="cs-CZ" dirty="0" smtClean="0"/>
              <a:t> - </a:t>
            </a:r>
            <a:r>
              <a:rPr lang="en-US" dirty="0" err="1" smtClean="0"/>
              <a:t>jednotný</a:t>
            </a:r>
            <a:r>
              <a:rPr lang="en-US" dirty="0" smtClean="0"/>
              <a:t> </a:t>
            </a:r>
            <a:r>
              <a:rPr lang="en-US" dirty="0" err="1" smtClean="0"/>
              <a:t>systém</a:t>
            </a:r>
            <a:r>
              <a:rPr lang="en-US" dirty="0" smtClean="0"/>
              <a:t> </a:t>
            </a:r>
            <a:r>
              <a:rPr lang="cs-CZ" dirty="0" smtClean="0"/>
              <a:t>pro </a:t>
            </a:r>
            <a:r>
              <a:rPr lang="en-US" dirty="0" smtClean="0"/>
              <a:t>OpenStack</a:t>
            </a:r>
            <a:r>
              <a:rPr lang="cs-CZ" dirty="0" smtClean="0"/>
              <a:t>,</a:t>
            </a:r>
            <a:r>
              <a:rPr lang="en-US" dirty="0" smtClean="0"/>
              <a:t> vSphere</a:t>
            </a:r>
            <a:r>
              <a:rPr lang="en-US" dirty="0"/>
              <a:t>, Amazon </a:t>
            </a:r>
            <a:r>
              <a:rPr lang="en-US" dirty="0" smtClean="0"/>
              <a:t>AWS</a:t>
            </a:r>
            <a:r>
              <a:rPr lang="cs-CZ" dirty="0" smtClean="0"/>
              <a:t>,</a:t>
            </a:r>
            <a:r>
              <a:rPr lang="en-US" dirty="0" smtClean="0"/>
              <a:t> Azure</a:t>
            </a:r>
          </a:p>
          <a:p>
            <a:pPr lvl="1"/>
            <a:r>
              <a:rPr lang="en-US" dirty="0" smtClean="0"/>
              <a:t>...</a:t>
            </a:r>
            <a:endParaRPr lang="en-US" dirty="0"/>
          </a:p>
        </p:txBody>
      </p:sp>
      <p:sp>
        <p:nvSpPr>
          <p:cNvPr id="4" name="Content Placeholder 2"/>
          <p:cNvSpPr txBox="1">
            <a:spLocks/>
          </p:cNvSpPr>
          <p:nvPr/>
        </p:nvSpPr>
        <p:spPr>
          <a:xfrm>
            <a:off x="5652120" y="980728"/>
            <a:ext cx="3240359" cy="2088232"/>
          </a:xfrm>
          <a:prstGeom prst="rect">
            <a:avLst/>
          </a:prstGeom>
          <a:ln>
            <a:solidFill>
              <a:srgbClr val="0070C0"/>
            </a:solidFill>
          </a:ln>
        </p:spPr>
        <p:txBody>
          <a:bodyPr vert="horz" anchor="t" anchorCtr="0">
            <a:no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spcBef>
                <a:spcPts val="0"/>
              </a:spcBef>
              <a:buNone/>
            </a:pPr>
            <a:r>
              <a:rPr lang="en-US" sz="1200" dirty="0" smtClean="0"/>
              <a:t>images </a:t>
            </a:r>
            <a:r>
              <a:rPr lang="en-US" sz="1200" dirty="0"/>
              <a:t>to use </a:t>
            </a:r>
            <a:endParaRPr lang="en-US" sz="1200" dirty="0" smtClean="0"/>
          </a:p>
          <a:p>
            <a:pPr marL="0" indent="0">
              <a:spcBef>
                <a:spcPts val="0"/>
              </a:spcBef>
              <a:buNone/>
            </a:pPr>
            <a:r>
              <a:rPr lang="en-US" sz="1200" dirty="0" smtClean="0"/>
              <a:t>CPU / memory for each </a:t>
            </a:r>
            <a:r>
              <a:rPr lang="en-US" sz="1200" dirty="0"/>
              <a:t>container</a:t>
            </a:r>
          </a:p>
          <a:p>
            <a:pPr marL="0" indent="0">
              <a:spcBef>
                <a:spcPts val="0"/>
              </a:spcBef>
              <a:buNone/>
            </a:pPr>
            <a:r>
              <a:rPr lang="en-US" sz="1200" dirty="0" smtClean="0"/>
              <a:t>launch type, </a:t>
            </a:r>
            <a:r>
              <a:rPr lang="en-US" sz="1200" dirty="0"/>
              <a:t>which determines the </a:t>
            </a:r>
            <a:r>
              <a:rPr lang="en-US" sz="1200" dirty="0" smtClean="0"/>
              <a:t>infrastructure</a:t>
            </a:r>
            <a:endParaRPr lang="en-US" sz="1200" dirty="0"/>
          </a:p>
          <a:p>
            <a:pPr marL="0" indent="0">
              <a:spcBef>
                <a:spcPts val="0"/>
              </a:spcBef>
              <a:buNone/>
            </a:pPr>
            <a:r>
              <a:rPr lang="en-US" sz="1200" dirty="0" smtClean="0"/>
              <a:t>containers linked </a:t>
            </a:r>
            <a:r>
              <a:rPr lang="en-US" sz="1200" dirty="0"/>
              <a:t>together in a task</a:t>
            </a:r>
          </a:p>
          <a:p>
            <a:pPr marL="0" indent="0">
              <a:spcBef>
                <a:spcPts val="0"/>
              </a:spcBef>
              <a:buNone/>
            </a:pPr>
            <a:r>
              <a:rPr lang="en-US" sz="1200" dirty="0" smtClean="0"/>
              <a:t>networking </a:t>
            </a:r>
            <a:r>
              <a:rPr lang="en-US" sz="1200" dirty="0"/>
              <a:t>mode </a:t>
            </a:r>
            <a:endParaRPr lang="en-US" sz="1200" dirty="0" smtClean="0"/>
          </a:p>
          <a:p>
            <a:pPr marL="0" indent="0">
              <a:spcBef>
                <a:spcPts val="0"/>
              </a:spcBef>
              <a:buNone/>
            </a:pPr>
            <a:r>
              <a:rPr lang="en-US" sz="1200" dirty="0" smtClean="0"/>
              <a:t>ports </a:t>
            </a:r>
            <a:r>
              <a:rPr lang="en-US" sz="1200" dirty="0"/>
              <a:t>from the </a:t>
            </a:r>
            <a:r>
              <a:rPr lang="en-US" sz="1200" dirty="0" smtClean="0"/>
              <a:t>container</a:t>
            </a:r>
            <a:endParaRPr lang="en-US" sz="1200" dirty="0"/>
          </a:p>
          <a:p>
            <a:pPr marL="0" indent="0">
              <a:spcBef>
                <a:spcPts val="0"/>
              </a:spcBef>
              <a:buNone/>
            </a:pPr>
            <a:r>
              <a:rPr lang="en-US" sz="1200" dirty="0" smtClean="0"/>
              <a:t>failure behavior</a:t>
            </a:r>
          </a:p>
          <a:p>
            <a:pPr marL="0" indent="0">
              <a:spcBef>
                <a:spcPts val="0"/>
              </a:spcBef>
              <a:buNone/>
            </a:pPr>
            <a:r>
              <a:rPr lang="en-US" sz="1200" dirty="0" smtClean="0"/>
              <a:t>starting command </a:t>
            </a:r>
          </a:p>
          <a:p>
            <a:pPr marL="0" indent="0">
              <a:spcBef>
                <a:spcPts val="0"/>
              </a:spcBef>
              <a:buNone/>
            </a:pPr>
            <a:r>
              <a:rPr lang="en-US" sz="1200" dirty="0" smtClean="0"/>
              <a:t>environment </a:t>
            </a:r>
            <a:r>
              <a:rPr lang="en-US" sz="1200" dirty="0"/>
              <a:t>variables </a:t>
            </a:r>
            <a:endParaRPr lang="en-US" sz="1200" dirty="0" smtClean="0"/>
          </a:p>
          <a:p>
            <a:pPr marL="0" indent="0">
              <a:spcBef>
                <a:spcPts val="0"/>
              </a:spcBef>
              <a:buNone/>
            </a:pPr>
            <a:r>
              <a:rPr lang="en-US" sz="1200" dirty="0" smtClean="0"/>
              <a:t>data volumes</a:t>
            </a:r>
            <a:endParaRPr lang="en-US" sz="1200" dirty="0"/>
          </a:p>
          <a:p>
            <a:pPr marL="0" indent="0">
              <a:spcBef>
                <a:spcPts val="0"/>
              </a:spcBef>
              <a:buNone/>
            </a:pPr>
            <a:r>
              <a:rPr lang="en-US" sz="1200" dirty="0" smtClean="0"/>
              <a:t>role and permissions</a:t>
            </a:r>
            <a:endParaRPr lang="en-US" sz="1200" dirty="0"/>
          </a:p>
        </p:txBody>
      </p:sp>
      <p:cxnSp>
        <p:nvCxnSpPr>
          <p:cNvPr id="6" name="Straight Arrow Connector 5"/>
          <p:cNvCxnSpPr/>
          <p:nvPr/>
        </p:nvCxnSpPr>
        <p:spPr>
          <a:xfrm>
            <a:off x="2622760" y="2420888"/>
            <a:ext cx="2952328"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570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t>
            </a:r>
            <a:r>
              <a:rPr lang="en-US" dirty="0" smtClean="0"/>
              <a:t>Computing - Evolution</a:t>
            </a:r>
            <a:endParaRPr lang="en-US" dirty="0"/>
          </a:p>
        </p:txBody>
      </p:sp>
      <p:sp>
        <p:nvSpPr>
          <p:cNvPr id="3" name="Content Placeholder 2"/>
          <p:cNvSpPr>
            <a:spLocks noGrp="1"/>
          </p:cNvSpPr>
          <p:nvPr>
            <p:ph sz="quarter" idx="13"/>
          </p:nvPr>
        </p:nvSpPr>
        <p:spPr/>
        <p:txBody>
          <a:bodyPr anchor="t">
            <a:normAutofit/>
          </a:bodyPr>
          <a:lstStyle/>
          <a:p>
            <a:r>
              <a:rPr lang="en-US" b="1" dirty="0" smtClean="0"/>
              <a:t>Evolution of deployment and instantiation</a:t>
            </a:r>
            <a:endParaRPr lang="en-US" b="1" dirty="0"/>
          </a:p>
          <a:p>
            <a:pPr lvl="1"/>
            <a:r>
              <a:rPr lang="en-US" dirty="0" smtClean="0"/>
              <a:t>physical servers</a:t>
            </a:r>
          </a:p>
          <a:p>
            <a:pPr lvl="1"/>
            <a:r>
              <a:rPr lang="en-US" dirty="0"/>
              <a:t>v</a:t>
            </a:r>
            <a:r>
              <a:rPr lang="en-US" dirty="0" smtClean="0"/>
              <a:t>irtualization</a:t>
            </a:r>
          </a:p>
          <a:p>
            <a:pPr lvl="2">
              <a:buClr>
                <a:srgbClr val="00B050"/>
              </a:buClr>
              <a:buFont typeface="Wingdings" panose="05000000000000000000" pitchFamily="2" charset="2"/>
              <a:buChar char="J"/>
            </a:pPr>
            <a:r>
              <a:rPr lang="en-US" dirty="0" smtClean="0"/>
              <a:t>reduced </a:t>
            </a:r>
            <a:r>
              <a:rPr lang="en-US" dirty="0"/>
              <a:t>provisioning times, </a:t>
            </a:r>
            <a:r>
              <a:rPr lang="en-US" dirty="0" smtClean="0"/>
              <a:t>increased </a:t>
            </a:r>
            <a:r>
              <a:rPr lang="en-US" dirty="0"/>
              <a:t>hardware utilization, </a:t>
            </a:r>
            <a:r>
              <a:rPr lang="en-US" dirty="0" smtClean="0"/>
              <a:t>flexible scaling</a:t>
            </a:r>
          </a:p>
          <a:p>
            <a:pPr lvl="2">
              <a:buClr>
                <a:schemeClr val="accent3"/>
              </a:buClr>
              <a:buFont typeface="Wingdings" panose="05000000000000000000" pitchFamily="2" charset="2"/>
              <a:buChar char="L"/>
            </a:pPr>
            <a:r>
              <a:rPr lang="en-US" dirty="0" smtClean="0"/>
              <a:t>deployment - separate (often manual) task</a:t>
            </a:r>
          </a:p>
          <a:p>
            <a:pPr lvl="2">
              <a:buClr>
                <a:schemeClr val="accent3"/>
              </a:buClr>
              <a:buFont typeface="Wingdings" panose="05000000000000000000" pitchFamily="2" charset="2"/>
              <a:buChar char="L"/>
            </a:pPr>
            <a:r>
              <a:rPr lang="en-US" dirty="0" smtClean="0"/>
              <a:t>many applications did not utilize </a:t>
            </a:r>
            <a:r>
              <a:rPr lang="en-US" dirty="0"/>
              <a:t>the virtual resources very well</a:t>
            </a:r>
          </a:p>
          <a:p>
            <a:pPr lvl="1"/>
            <a:r>
              <a:rPr lang="en-US" dirty="0"/>
              <a:t>c</a:t>
            </a:r>
            <a:r>
              <a:rPr lang="en-US" dirty="0" smtClean="0"/>
              <a:t>ontainers </a:t>
            </a:r>
            <a:r>
              <a:rPr lang="en-US" dirty="0"/>
              <a:t>&amp; </a:t>
            </a:r>
            <a:r>
              <a:rPr lang="en-US" dirty="0" smtClean="0"/>
              <a:t>PaaS</a:t>
            </a:r>
          </a:p>
          <a:p>
            <a:pPr lvl="2">
              <a:buClr>
                <a:srgbClr val="00B050"/>
              </a:buClr>
              <a:buFont typeface="Wingdings" panose="05000000000000000000" pitchFamily="2" charset="2"/>
              <a:buChar char="J"/>
            </a:pPr>
            <a:r>
              <a:rPr lang="en-US" dirty="0" smtClean="0"/>
              <a:t>self-contained </a:t>
            </a:r>
            <a:r>
              <a:rPr lang="en-US" dirty="0"/>
              <a:t>images, automatic deployment</a:t>
            </a:r>
          </a:p>
          <a:p>
            <a:pPr lvl="2">
              <a:buClr>
                <a:srgbClr val="00B050"/>
              </a:buClr>
              <a:buFont typeface="Wingdings" panose="05000000000000000000" pitchFamily="2" charset="2"/>
              <a:buChar char="J"/>
            </a:pPr>
            <a:r>
              <a:rPr lang="en-US" dirty="0" smtClean="0"/>
              <a:t>vastly </a:t>
            </a:r>
            <a:r>
              <a:rPr lang="en-US" dirty="0"/>
              <a:t>improved application deployment and resource utilization</a:t>
            </a:r>
          </a:p>
          <a:p>
            <a:pPr lvl="2">
              <a:buClr>
                <a:schemeClr val="accent3"/>
              </a:buClr>
              <a:buFont typeface="Wingdings" panose="05000000000000000000" pitchFamily="2" charset="2"/>
              <a:buChar char="L"/>
            </a:pPr>
            <a:r>
              <a:rPr lang="en-US" dirty="0" smtClean="0"/>
              <a:t>applications are </a:t>
            </a:r>
            <a:r>
              <a:rPr lang="en-US" dirty="0"/>
              <a:t>deployed once or in a fixed number of instances</a:t>
            </a:r>
          </a:p>
          <a:p>
            <a:pPr lvl="2">
              <a:buClr>
                <a:schemeClr val="accent3"/>
              </a:buClr>
              <a:buFont typeface="Wingdings" panose="05000000000000000000" pitchFamily="2" charset="2"/>
              <a:buChar char="L"/>
            </a:pPr>
            <a:r>
              <a:rPr lang="en-US" dirty="0" smtClean="0"/>
              <a:t>deployment of new instances when demands increase</a:t>
            </a:r>
            <a:endParaRPr lang="en-US" dirty="0"/>
          </a:p>
          <a:p>
            <a:pPr lvl="1"/>
            <a:r>
              <a:rPr lang="en-US" dirty="0" err="1"/>
              <a:t>s</a:t>
            </a:r>
            <a:r>
              <a:rPr lang="en-US" dirty="0" err="1" smtClean="0"/>
              <a:t>erverless</a:t>
            </a:r>
            <a:r>
              <a:rPr lang="en-US" dirty="0" smtClean="0"/>
              <a:t> computing</a:t>
            </a:r>
          </a:p>
          <a:p>
            <a:pPr lvl="2">
              <a:buClr>
                <a:srgbClr val="00B050"/>
              </a:buClr>
              <a:buFont typeface="Wingdings" panose="05000000000000000000" pitchFamily="2" charset="2"/>
              <a:buChar char="J"/>
            </a:pPr>
            <a:r>
              <a:rPr lang="en-US" dirty="0"/>
              <a:t>deployment of individual functions (instead of complete applications)</a:t>
            </a:r>
          </a:p>
          <a:p>
            <a:pPr lvl="2">
              <a:buClr>
                <a:srgbClr val="00B050"/>
              </a:buClr>
              <a:buFont typeface="Wingdings" panose="05000000000000000000" pitchFamily="2" charset="2"/>
              <a:buChar char="J"/>
            </a:pPr>
            <a:r>
              <a:rPr lang="en-US" dirty="0"/>
              <a:t>dynamic instantiation as requests come in</a:t>
            </a:r>
          </a:p>
          <a:p>
            <a:pPr lvl="2">
              <a:buClr>
                <a:srgbClr val="00B050"/>
              </a:buClr>
              <a:buFont typeface="Wingdings" panose="05000000000000000000" pitchFamily="2" charset="2"/>
              <a:buChar char="J"/>
            </a:pPr>
            <a:r>
              <a:rPr lang="en-US" dirty="0"/>
              <a:t>automatic scaling based on current </a:t>
            </a:r>
            <a:r>
              <a:rPr lang="en-US" dirty="0" smtClean="0"/>
              <a:t>demand</a:t>
            </a:r>
            <a:endParaRPr lang="en-US" dirty="0"/>
          </a:p>
        </p:txBody>
      </p:sp>
    </p:spTree>
    <p:extLst>
      <p:ext uri="{BB962C8B-B14F-4D97-AF65-F5344CB8AC3E}">
        <p14:creationId xmlns:p14="http://schemas.microsoft.com/office/powerpoint/2010/main" val="2549119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Serverless</a:t>
            </a:r>
            <a:r>
              <a:rPr lang="en-US" dirty="0" smtClean="0"/>
              <a:t> Computing</a:t>
            </a:r>
            <a:endParaRPr lang="en-US" dirty="0"/>
          </a:p>
        </p:txBody>
      </p:sp>
      <p:sp>
        <p:nvSpPr>
          <p:cNvPr id="3" name="Content Placeholder 2"/>
          <p:cNvSpPr>
            <a:spLocks noGrp="1"/>
          </p:cNvSpPr>
          <p:nvPr>
            <p:ph sz="quarter" idx="13"/>
          </p:nvPr>
        </p:nvSpPr>
        <p:spPr/>
        <p:txBody>
          <a:bodyPr anchor="t">
            <a:normAutofit/>
          </a:bodyPr>
          <a:lstStyle/>
          <a:p>
            <a:r>
              <a:rPr lang="en-US" b="1" dirty="0" smtClean="0"/>
              <a:t>No infrastructure, no OS, no installation</a:t>
            </a:r>
          </a:p>
          <a:p>
            <a:pPr marL="0" indent="0">
              <a:buNone/>
            </a:pPr>
            <a:r>
              <a:rPr lang="en-US" sz="2000" dirty="0"/>
              <a:t>	</a:t>
            </a:r>
            <a:r>
              <a:rPr lang="en-US" sz="2000" dirty="0" smtClean="0"/>
              <a:t> </a:t>
            </a:r>
            <a:r>
              <a:rPr lang="en-US" sz="2000" dirty="0" smtClean="0">
                <a:latin typeface="Lucida Sans Unicode" panose="020B0602030504020204" pitchFamily="34" charset="0"/>
                <a:cs typeface="Lucida Sans Unicode" panose="020B0602030504020204" pitchFamily="34" charset="0"/>
              </a:rPr>
              <a:t>⇝ </a:t>
            </a:r>
            <a:r>
              <a:rPr lang="en-US" sz="2000" dirty="0" smtClean="0"/>
              <a:t>just write a function</a:t>
            </a:r>
          </a:p>
          <a:p>
            <a:pPr lvl="1"/>
            <a:r>
              <a:rPr lang="en-US" dirty="0" smtClean="0"/>
              <a:t>no servers to provision or manage</a:t>
            </a:r>
          </a:p>
          <a:p>
            <a:pPr lvl="2"/>
            <a:r>
              <a:rPr lang="en-US" dirty="0" smtClean="0"/>
              <a:t>automatic </a:t>
            </a:r>
            <a:r>
              <a:rPr lang="en-US" dirty="0"/>
              <a:t>deployment, startup, </a:t>
            </a:r>
            <a:r>
              <a:rPr lang="en-US" dirty="0" smtClean="0"/>
              <a:t>shutdown</a:t>
            </a:r>
            <a:r>
              <a:rPr lang="en-US" dirty="0"/>
              <a:t>, </a:t>
            </a:r>
            <a:r>
              <a:rPr lang="en-US" dirty="0" smtClean="0"/>
              <a:t>scaling</a:t>
            </a:r>
          </a:p>
          <a:p>
            <a:pPr lvl="2"/>
            <a:r>
              <a:rPr lang="en-US" dirty="0" smtClean="0"/>
              <a:t>inherent availability and fault tolerance</a:t>
            </a:r>
          </a:p>
          <a:p>
            <a:pPr lvl="2"/>
            <a:r>
              <a:rPr lang="en-US" dirty="0" smtClean="0"/>
              <a:t>no charges for idle capacity</a:t>
            </a:r>
          </a:p>
          <a:p>
            <a:pPr lvl="1"/>
            <a:r>
              <a:rPr lang="en-US" dirty="0" smtClean="0"/>
              <a:t>no persistence, no internal state</a:t>
            </a:r>
          </a:p>
          <a:p>
            <a:pPr lvl="2"/>
            <a:r>
              <a:rPr lang="en-US" dirty="0" smtClean="0"/>
              <a:t>external persistent store</a:t>
            </a:r>
          </a:p>
          <a:p>
            <a:pPr lvl="1"/>
            <a:r>
              <a:rPr lang="en-US" dirty="0"/>
              <a:t>bindings to other cloud services</a:t>
            </a:r>
          </a:p>
          <a:p>
            <a:pPr lvl="2"/>
            <a:r>
              <a:rPr lang="en-US" dirty="0"/>
              <a:t>JavaScript, C#, Python, Go, Ruby, Java, PHP, PowerShell, ..., ...</a:t>
            </a:r>
          </a:p>
          <a:p>
            <a:pPr lvl="2"/>
            <a:r>
              <a:rPr lang="en-US" dirty="0"/>
              <a:t>sandbox / bytecode</a:t>
            </a:r>
          </a:p>
          <a:p>
            <a:pPr lvl="1"/>
            <a:r>
              <a:rPr lang="en-US" dirty="0" smtClean="0"/>
              <a:t>event-driven</a:t>
            </a:r>
            <a:endParaRPr lang="en-US" dirty="0"/>
          </a:p>
          <a:p>
            <a:pPr lvl="3"/>
            <a:endParaRPr lang="en-US" dirty="0" smtClean="0"/>
          </a:p>
          <a:p>
            <a:r>
              <a:rPr lang="en-US" b="1" dirty="0" err="1" smtClean="0"/>
              <a:t>Serverless</a:t>
            </a:r>
            <a:r>
              <a:rPr lang="en-US" b="1" dirty="0" smtClean="0"/>
              <a:t> execution models</a:t>
            </a:r>
          </a:p>
        </p:txBody>
      </p:sp>
      <p:sp>
        <p:nvSpPr>
          <p:cNvPr id="5" name="Rounded Rectangular Callout 4"/>
          <p:cNvSpPr/>
          <p:nvPr/>
        </p:nvSpPr>
        <p:spPr>
          <a:xfrm>
            <a:off x="6480212" y="692696"/>
            <a:ext cx="2376264" cy="432048"/>
          </a:xfrm>
          <a:prstGeom prst="wedgeRoundRectCallout">
            <a:avLst>
              <a:gd name="adj1" fmla="val -4806"/>
              <a:gd name="adj2" fmla="val 34813"/>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solidFill>
                  <a:srgbClr val="002060"/>
                </a:solidFill>
              </a:rPr>
              <a:t>Function as a Service</a:t>
            </a:r>
            <a:endParaRPr lang="en-US" sz="1400" dirty="0">
              <a:solidFill>
                <a:srgbClr val="00206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722429566"/>
              </p:ext>
            </p:extLst>
          </p:nvPr>
        </p:nvGraphicFramePr>
        <p:xfrm>
          <a:off x="755576" y="5661248"/>
          <a:ext cx="6480720" cy="736600"/>
        </p:xfrm>
        <a:graphic>
          <a:graphicData uri="http://schemas.openxmlformats.org/drawingml/2006/table">
            <a:tbl>
              <a:tblPr firstRow="1" bandRow="1">
                <a:tableStyleId>{5C22544A-7EE6-4342-B048-85BDC9FD1C3A}</a:tableStyleId>
              </a:tblPr>
              <a:tblGrid>
                <a:gridCol w="1584176"/>
                <a:gridCol w="1872208"/>
                <a:gridCol w="3024336"/>
              </a:tblGrid>
              <a:tr h="349240">
                <a:tc>
                  <a:txBody>
                    <a:bodyPr/>
                    <a:lstStyle/>
                    <a:p>
                      <a:r>
                        <a:rPr lang="en-US" b="0" dirty="0" smtClean="0"/>
                        <a:t>asynchronous</a:t>
                      </a:r>
                      <a:endParaRPr lang="en-US" b="0" dirty="0"/>
                    </a:p>
                  </a:txBody>
                  <a:tcPr/>
                </a:tc>
                <a:tc>
                  <a:txBody>
                    <a:bodyPr/>
                    <a:lstStyle/>
                    <a:p>
                      <a:r>
                        <a:rPr lang="en-US" b="0" dirty="0" smtClean="0"/>
                        <a:t>synchronous</a:t>
                      </a:r>
                      <a:endParaRPr lang="en-US" b="0" dirty="0"/>
                    </a:p>
                  </a:txBody>
                  <a:tcPr/>
                </a:tc>
                <a:tc>
                  <a:txBody>
                    <a:bodyPr/>
                    <a:lstStyle/>
                    <a:p>
                      <a:r>
                        <a:rPr lang="en-US" b="0" dirty="0" smtClean="0"/>
                        <a:t>poll-based</a:t>
                      </a:r>
                      <a:endParaRPr lang="en-US" b="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event-based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push - direct 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polled by consumer functions</a:t>
                      </a:r>
                    </a:p>
                  </a:txBody>
                  <a:tcPr/>
                </a:tc>
              </a:tr>
            </a:tbl>
          </a:graphicData>
        </a:graphic>
      </p:graphicFrame>
      <p:sp>
        <p:nvSpPr>
          <p:cNvPr id="7" name="Rounded Rectangular Callout 6"/>
          <p:cNvSpPr/>
          <p:nvPr/>
        </p:nvSpPr>
        <p:spPr>
          <a:xfrm>
            <a:off x="6480212" y="1556792"/>
            <a:ext cx="2376264" cy="792088"/>
          </a:xfrm>
          <a:prstGeom prst="wedgeRoundRectCallout">
            <a:avLst>
              <a:gd name="adj1" fmla="val -4806"/>
              <a:gd name="adj2" fmla="val 34813"/>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solidFill>
                  <a:srgbClr val="002060"/>
                </a:solidFill>
              </a:rPr>
              <a:t>AWS </a:t>
            </a:r>
            <a:r>
              <a:rPr lang="en-US" sz="1400" dirty="0">
                <a:solidFill>
                  <a:srgbClr val="002060"/>
                </a:solidFill>
              </a:rPr>
              <a:t>Lambda</a:t>
            </a:r>
          </a:p>
          <a:p>
            <a:pPr algn="ctr"/>
            <a:r>
              <a:rPr lang="en-US" sz="1400" dirty="0">
                <a:solidFill>
                  <a:srgbClr val="002060"/>
                </a:solidFill>
              </a:rPr>
              <a:t>Azure </a:t>
            </a:r>
            <a:r>
              <a:rPr lang="en-US" sz="1400" dirty="0" smtClean="0">
                <a:solidFill>
                  <a:srgbClr val="002060"/>
                </a:solidFill>
              </a:rPr>
              <a:t>Functions / Logic Apps</a:t>
            </a:r>
            <a:endParaRPr lang="en-US" sz="1400" dirty="0">
              <a:solidFill>
                <a:srgbClr val="002060"/>
              </a:solidFill>
            </a:endParaRPr>
          </a:p>
          <a:p>
            <a:pPr algn="ctr"/>
            <a:r>
              <a:rPr lang="en-US" sz="1400" dirty="0">
                <a:solidFill>
                  <a:srgbClr val="002060"/>
                </a:solidFill>
              </a:rPr>
              <a:t>Google Cloud </a:t>
            </a:r>
            <a:r>
              <a:rPr lang="en-US" sz="1400" dirty="0" smtClean="0">
                <a:solidFill>
                  <a:srgbClr val="002060"/>
                </a:solidFill>
              </a:rPr>
              <a:t>Functions</a:t>
            </a:r>
            <a:endParaRPr lang="en-US" sz="1400" dirty="0">
              <a:solidFill>
                <a:srgbClr val="002060"/>
              </a:solidFill>
            </a:endParaRPr>
          </a:p>
        </p:txBody>
      </p:sp>
    </p:spTree>
    <p:extLst>
      <p:ext uri="{BB962C8B-B14F-4D97-AF65-F5344CB8AC3E}">
        <p14:creationId xmlns:p14="http://schemas.microsoft.com/office/powerpoint/2010/main" val="15093675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Serverless</a:t>
            </a:r>
            <a:r>
              <a:rPr lang="en-US" dirty="0" smtClean="0"/>
              <a:t> Computing - Use Cases</a:t>
            </a:r>
            <a:endParaRPr lang="en-US" dirty="0"/>
          </a:p>
        </p:txBody>
      </p:sp>
      <p:sp>
        <p:nvSpPr>
          <p:cNvPr id="3" name="Content Placeholder 2"/>
          <p:cNvSpPr>
            <a:spLocks noGrp="1"/>
          </p:cNvSpPr>
          <p:nvPr>
            <p:ph sz="quarter" idx="13"/>
          </p:nvPr>
        </p:nvSpPr>
        <p:spPr>
          <a:xfrm>
            <a:off x="107504" y="548680"/>
            <a:ext cx="8928992" cy="2448272"/>
          </a:xfrm>
        </p:spPr>
        <p:txBody>
          <a:bodyPr anchor="t">
            <a:normAutofit fontScale="92500" lnSpcReduction="10000"/>
          </a:bodyPr>
          <a:lstStyle/>
          <a:p>
            <a:r>
              <a:rPr lang="en-US" b="1" dirty="0"/>
              <a:t>U</a:t>
            </a:r>
            <a:r>
              <a:rPr lang="en-US" b="1" dirty="0" smtClean="0"/>
              <a:t>se cases</a:t>
            </a:r>
          </a:p>
          <a:p>
            <a:pPr lvl="1"/>
            <a:r>
              <a:rPr lang="en-US" dirty="0" smtClean="0"/>
              <a:t>timer-based processing</a:t>
            </a:r>
          </a:p>
          <a:p>
            <a:pPr lvl="1"/>
            <a:r>
              <a:rPr lang="en-US" dirty="0" err="1"/>
              <a:t>ServiceBus</a:t>
            </a:r>
            <a:r>
              <a:rPr lang="en-US" dirty="0"/>
              <a:t> </a:t>
            </a:r>
            <a:r>
              <a:rPr lang="en-US" dirty="0" smtClean="0"/>
              <a:t>/ </a:t>
            </a:r>
            <a:r>
              <a:rPr lang="en-US" dirty="0" err="1" smtClean="0"/>
              <a:t>EventHub</a:t>
            </a:r>
            <a:r>
              <a:rPr lang="en-US" dirty="0" smtClean="0"/>
              <a:t> / SaaS event processing</a:t>
            </a:r>
          </a:p>
          <a:p>
            <a:pPr lvl="1"/>
            <a:r>
              <a:rPr lang="en-US" dirty="0" err="1" smtClean="0"/>
              <a:t>serverless</a:t>
            </a:r>
            <a:r>
              <a:rPr lang="en-US" dirty="0" smtClean="0"/>
              <a:t> web application</a:t>
            </a:r>
          </a:p>
          <a:p>
            <a:pPr lvl="1"/>
            <a:r>
              <a:rPr lang="en-US" dirty="0" err="1" smtClean="0"/>
              <a:t>serverless</a:t>
            </a:r>
            <a:r>
              <a:rPr lang="en-US" dirty="0" smtClean="0"/>
              <a:t> mobile backend</a:t>
            </a:r>
          </a:p>
          <a:p>
            <a:pPr lvl="1"/>
            <a:r>
              <a:rPr lang="en-US" dirty="0" smtClean="0"/>
              <a:t>real-time stream processing</a:t>
            </a:r>
          </a:p>
          <a:p>
            <a:pPr lvl="1"/>
            <a:r>
              <a:rPr lang="en-US" dirty="0" smtClean="0"/>
              <a:t>real-time </a:t>
            </a:r>
            <a:r>
              <a:rPr lang="en-US" dirty="0" err="1" smtClean="0"/>
              <a:t>chatbot</a:t>
            </a:r>
            <a:r>
              <a:rPr lang="en-US" dirty="0" smtClean="0"/>
              <a:t> messaging</a:t>
            </a:r>
            <a:endParaRPr lang="en-US" dirty="0"/>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3140968"/>
            <a:ext cx="7056784" cy="3638845"/>
          </a:xfrm>
          <a:prstGeom prst="rect">
            <a:avLst/>
          </a:prstGeom>
        </p:spPr>
      </p:pic>
      <p:sp>
        <p:nvSpPr>
          <p:cNvPr id="5" name="Lightning Bolt 4"/>
          <p:cNvSpPr/>
          <p:nvPr/>
        </p:nvSpPr>
        <p:spPr>
          <a:xfrm rot="2906663">
            <a:off x="5405840" y="4575658"/>
            <a:ext cx="659930" cy="216024"/>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4055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Serverless</a:t>
            </a:r>
            <a:r>
              <a:rPr lang="en-US" dirty="0" smtClean="0"/>
              <a:t> Computing - Triggers</a:t>
            </a:r>
            <a:endParaRPr lang="en-US" dirty="0"/>
          </a:p>
        </p:txBody>
      </p:sp>
      <p:sp>
        <p:nvSpPr>
          <p:cNvPr id="3" name="Content Placeholder 2"/>
          <p:cNvSpPr>
            <a:spLocks noGrp="1"/>
          </p:cNvSpPr>
          <p:nvPr>
            <p:ph sz="quarter" idx="13"/>
          </p:nvPr>
        </p:nvSpPr>
        <p:spPr>
          <a:xfrm>
            <a:off x="107504" y="548680"/>
            <a:ext cx="4248472" cy="4320480"/>
          </a:xfrm>
        </p:spPr>
        <p:txBody>
          <a:bodyPr anchor="t"/>
          <a:lstStyle/>
          <a:p>
            <a:r>
              <a:rPr lang="en-US" b="1" dirty="0"/>
              <a:t>T</a:t>
            </a:r>
            <a:r>
              <a:rPr lang="en-US" b="1" dirty="0" smtClean="0"/>
              <a:t>riggers</a:t>
            </a:r>
            <a:endParaRPr lang="en-US" b="1" dirty="0"/>
          </a:p>
          <a:p>
            <a:pPr lvl="1"/>
            <a:r>
              <a:rPr lang="en-US" dirty="0" smtClean="0"/>
              <a:t>timer</a:t>
            </a:r>
          </a:p>
          <a:p>
            <a:pPr lvl="1"/>
            <a:r>
              <a:rPr lang="en-US" dirty="0" smtClean="0"/>
              <a:t>http request</a:t>
            </a:r>
          </a:p>
          <a:p>
            <a:pPr lvl="1"/>
            <a:r>
              <a:rPr lang="en-US" dirty="0" smtClean="0"/>
              <a:t>ESB / queue / topic</a:t>
            </a:r>
          </a:p>
          <a:p>
            <a:pPr lvl="1"/>
            <a:r>
              <a:rPr lang="en-US" dirty="0"/>
              <a:t>event hub, event grid, </a:t>
            </a:r>
            <a:r>
              <a:rPr lang="en-US" dirty="0" err="1"/>
              <a:t>IoT</a:t>
            </a:r>
            <a:r>
              <a:rPr lang="en-US" dirty="0"/>
              <a:t> hub</a:t>
            </a:r>
          </a:p>
          <a:p>
            <a:pPr lvl="1"/>
            <a:r>
              <a:rPr lang="en-US" dirty="0" smtClean="0"/>
              <a:t>file, database, BLOB</a:t>
            </a:r>
          </a:p>
          <a:p>
            <a:pPr lvl="1"/>
            <a:r>
              <a:rPr lang="en-US" dirty="0" smtClean="0"/>
              <a:t>mobile apps / notification service</a:t>
            </a:r>
          </a:p>
          <a:p>
            <a:pPr lvl="1"/>
            <a:r>
              <a:rPr lang="en-US" dirty="0" smtClean="0"/>
              <a:t>email gateway</a:t>
            </a:r>
          </a:p>
          <a:p>
            <a:pPr lvl="1"/>
            <a:r>
              <a:rPr lang="en-US" dirty="0" smtClean="0"/>
              <a:t>collaborative frameworks</a:t>
            </a:r>
          </a:p>
          <a:p>
            <a:pPr lvl="1"/>
            <a:r>
              <a:rPr lang="en-US" dirty="0" smtClean="0"/>
              <a:t>third party frameworks</a:t>
            </a:r>
          </a:p>
          <a:p>
            <a:pPr lvl="1"/>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691096"/>
            <a:ext cx="4716524" cy="23058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613" y="4365104"/>
            <a:ext cx="6369052" cy="2329805"/>
          </a:xfrm>
          <a:prstGeom prst="rect">
            <a:avLst/>
          </a:prstGeom>
        </p:spPr>
      </p:pic>
      <p:sp>
        <p:nvSpPr>
          <p:cNvPr id="6" name="Rounded Rectangular Callout 5"/>
          <p:cNvSpPr/>
          <p:nvPr/>
        </p:nvSpPr>
        <p:spPr>
          <a:xfrm>
            <a:off x="6516216" y="3645024"/>
            <a:ext cx="1440160" cy="349543"/>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Pipes &amp; Filters</a:t>
            </a:r>
            <a:endParaRPr lang="cs-CZ" sz="1600" dirty="0">
              <a:solidFill>
                <a:srgbClr val="002060"/>
              </a:solidFill>
            </a:endParaRPr>
          </a:p>
        </p:txBody>
      </p:sp>
    </p:spTree>
    <p:extLst>
      <p:ext uri="{BB962C8B-B14F-4D97-AF65-F5344CB8AC3E}">
        <p14:creationId xmlns:p14="http://schemas.microsoft.com/office/powerpoint/2010/main" val="38999985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Serverless</a:t>
            </a:r>
            <a:r>
              <a:rPr lang="en-US" dirty="0" smtClean="0"/>
              <a:t> Computing - Advantages</a:t>
            </a:r>
            <a:endParaRPr lang="en-US" dirty="0"/>
          </a:p>
        </p:txBody>
      </p:sp>
      <p:sp>
        <p:nvSpPr>
          <p:cNvPr id="3" name="Content Placeholder 2"/>
          <p:cNvSpPr>
            <a:spLocks noGrp="1"/>
          </p:cNvSpPr>
          <p:nvPr>
            <p:ph sz="quarter" idx="13"/>
          </p:nvPr>
        </p:nvSpPr>
        <p:spPr/>
        <p:txBody>
          <a:bodyPr anchor="t">
            <a:normAutofit/>
          </a:bodyPr>
          <a:lstStyle/>
          <a:p>
            <a:r>
              <a:rPr lang="en-US" b="1" dirty="0" smtClean="0"/>
              <a:t>Provider perspective</a:t>
            </a:r>
          </a:p>
          <a:p>
            <a:pPr lvl="1"/>
            <a:r>
              <a:rPr lang="en-US" dirty="0" smtClean="0"/>
              <a:t>higher density of computing units</a:t>
            </a:r>
          </a:p>
          <a:p>
            <a:pPr lvl="1"/>
            <a:r>
              <a:rPr lang="en-US" dirty="0" smtClean="0"/>
              <a:t>easier scalability, reduced overhead</a:t>
            </a:r>
          </a:p>
          <a:p>
            <a:r>
              <a:rPr lang="en-US" b="1" dirty="0" smtClean="0"/>
              <a:t>Business </a:t>
            </a:r>
            <a:r>
              <a:rPr lang="en-US" b="1" dirty="0"/>
              <a:t>perspective</a:t>
            </a:r>
          </a:p>
          <a:p>
            <a:pPr lvl="1"/>
            <a:r>
              <a:rPr lang="en-US" dirty="0" smtClean="0"/>
              <a:t>the </a:t>
            </a:r>
            <a:r>
              <a:rPr lang="en-US" dirty="0"/>
              <a:t>cost </a:t>
            </a:r>
            <a:r>
              <a:rPr lang="en-US" dirty="0" smtClean="0"/>
              <a:t>is </a:t>
            </a:r>
            <a:r>
              <a:rPr lang="en-US" dirty="0"/>
              <a:t>based on the number of function </a:t>
            </a:r>
            <a:r>
              <a:rPr lang="en-US" dirty="0" smtClean="0"/>
              <a:t>executions</a:t>
            </a:r>
            <a:endParaRPr lang="cs-CZ" dirty="0" smtClean="0"/>
          </a:p>
          <a:p>
            <a:pPr lvl="2"/>
            <a:r>
              <a:rPr lang="en-US" dirty="0" smtClean="0"/>
              <a:t>measured </a:t>
            </a:r>
            <a:r>
              <a:rPr lang="en-US" dirty="0"/>
              <a:t>in </a:t>
            </a:r>
            <a:r>
              <a:rPr lang="en-US" dirty="0" smtClean="0"/>
              <a:t>milliseconds instead of hours</a:t>
            </a:r>
          </a:p>
          <a:p>
            <a:pPr lvl="1"/>
            <a:r>
              <a:rPr lang="en-US" dirty="0" smtClean="0"/>
              <a:t>smaller </a:t>
            </a:r>
            <a:r>
              <a:rPr lang="en-US" dirty="0"/>
              <a:t>deployable units </a:t>
            </a:r>
            <a:r>
              <a:rPr lang="en-US" dirty="0" smtClean="0">
                <a:latin typeface="Lucida Sans Unicode" panose="020B0602030504020204" pitchFamily="34" charset="0"/>
                <a:cs typeface="Lucida Sans Unicode" panose="020B0602030504020204" pitchFamily="34" charset="0"/>
              </a:rPr>
              <a:t>⇝</a:t>
            </a:r>
            <a:r>
              <a:rPr lang="en-US" dirty="0" smtClean="0"/>
              <a:t> faster delivery</a:t>
            </a:r>
            <a:endParaRPr lang="en-US" dirty="0"/>
          </a:p>
          <a:p>
            <a:pPr lvl="1"/>
            <a:r>
              <a:rPr lang="en-US" dirty="0" smtClean="0"/>
              <a:t>reduced cost </a:t>
            </a:r>
            <a:r>
              <a:rPr lang="en-US" dirty="0"/>
              <a:t>of </a:t>
            </a:r>
            <a:r>
              <a:rPr lang="en-US" dirty="0" smtClean="0"/>
              <a:t>infrastructure engineers</a:t>
            </a:r>
            <a:endParaRPr lang="en-US" dirty="0"/>
          </a:p>
          <a:p>
            <a:r>
              <a:rPr lang="en-US" b="1" dirty="0" smtClean="0"/>
              <a:t>Developer </a:t>
            </a:r>
            <a:r>
              <a:rPr lang="en-US" b="1" dirty="0"/>
              <a:t>perspective</a:t>
            </a:r>
          </a:p>
          <a:p>
            <a:pPr lvl="1"/>
            <a:r>
              <a:rPr lang="en-US" dirty="0" smtClean="0"/>
              <a:t>no </a:t>
            </a:r>
            <a:r>
              <a:rPr lang="en-US" dirty="0"/>
              <a:t>backend </a:t>
            </a:r>
            <a:r>
              <a:rPr lang="en-US" dirty="0" smtClean="0"/>
              <a:t>infrastructure</a:t>
            </a:r>
          </a:p>
          <a:p>
            <a:pPr lvl="2"/>
            <a:r>
              <a:rPr lang="en-US" dirty="0" smtClean="0"/>
              <a:t>zero </a:t>
            </a:r>
            <a:r>
              <a:rPr lang="en-US" dirty="0"/>
              <a:t>system </a:t>
            </a:r>
            <a:r>
              <a:rPr lang="en-US" dirty="0" smtClean="0"/>
              <a:t>administration</a:t>
            </a:r>
            <a:endParaRPr lang="en-US" dirty="0"/>
          </a:p>
          <a:p>
            <a:pPr lvl="1"/>
            <a:r>
              <a:rPr lang="en-US" dirty="0" smtClean="0"/>
              <a:t>easier </a:t>
            </a:r>
            <a:r>
              <a:rPr lang="en-US" dirty="0"/>
              <a:t>operational </a:t>
            </a:r>
            <a:r>
              <a:rPr lang="en-US" dirty="0" smtClean="0"/>
              <a:t>management, faster </a:t>
            </a:r>
            <a:r>
              <a:rPr lang="en-US" dirty="0"/>
              <a:t>set </a:t>
            </a:r>
            <a:r>
              <a:rPr lang="en-US" dirty="0" smtClean="0"/>
              <a:t>up</a:t>
            </a:r>
            <a:endParaRPr lang="en-US" dirty="0"/>
          </a:p>
          <a:p>
            <a:pPr lvl="1"/>
            <a:r>
              <a:rPr lang="en-US" dirty="0" smtClean="0"/>
              <a:t>inherent scalability</a:t>
            </a:r>
          </a:p>
          <a:p>
            <a:r>
              <a:rPr lang="en-US" b="1" dirty="0" smtClean="0"/>
              <a:t>User perspective</a:t>
            </a:r>
          </a:p>
          <a:p>
            <a:pPr lvl="1"/>
            <a:r>
              <a:rPr lang="en-US" dirty="0" smtClean="0"/>
              <a:t>new features quicker than before</a:t>
            </a:r>
          </a:p>
        </p:txBody>
      </p:sp>
    </p:spTree>
    <p:extLst>
      <p:ext uri="{BB962C8B-B14F-4D97-AF65-F5344CB8AC3E}">
        <p14:creationId xmlns:p14="http://schemas.microsoft.com/office/powerpoint/2010/main" val="17253532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r>
              <a:rPr lang="cs-CZ" dirty="0" smtClean="0"/>
              <a:t> Components</a:t>
            </a:r>
            <a:endParaRPr lang="cs-CZ" dirty="0"/>
          </a:p>
        </p:txBody>
      </p:sp>
      <p:graphicFrame>
        <p:nvGraphicFramePr>
          <p:cNvPr id="5" name="Table 4"/>
          <p:cNvGraphicFramePr>
            <a:graphicFrameLocks noGrp="1"/>
          </p:cNvGraphicFramePr>
          <p:nvPr>
            <p:extLst>
              <p:ext uri="{D42A27DB-BD31-4B8C-83A1-F6EECF244321}">
                <p14:modId xmlns:p14="http://schemas.microsoft.com/office/powerpoint/2010/main" val="3688474799"/>
              </p:ext>
            </p:extLst>
          </p:nvPr>
        </p:nvGraphicFramePr>
        <p:xfrm>
          <a:off x="107504" y="548680"/>
          <a:ext cx="8640960" cy="5214288"/>
        </p:xfrm>
        <a:graphic>
          <a:graphicData uri="http://schemas.openxmlformats.org/drawingml/2006/table">
            <a:tbl>
              <a:tblPr>
                <a:tableStyleId>{8A107856-5554-42FB-B03E-39F5DBC370BA}</a:tableStyleId>
              </a:tblPr>
              <a:tblGrid>
                <a:gridCol w="2195654"/>
                <a:gridCol w="2124826"/>
                <a:gridCol w="2160240"/>
                <a:gridCol w="2160240"/>
              </a:tblGrid>
              <a:tr h="434524">
                <a:tc rowSpan="3">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i="1" kern="1200" dirty="0" smtClean="0">
                          <a:solidFill>
                            <a:schemeClr val="dk1"/>
                          </a:solidFill>
                          <a:latin typeface="+mn-lt"/>
                          <a:ea typeface="+mn-ea"/>
                          <a:cs typeface="+mn-cs"/>
                        </a:rPr>
                        <a:t>Computing Services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i="1" kern="1200" dirty="0" smtClean="0">
                          <a:solidFill>
                            <a:schemeClr val="dk1"/>
                          </a:solidFill>
                          <a:latin typeface="+mn-lt"/>
                          <a:ea typeface="+mn-ea"/>
                          <a:cs typeface="+mn-cs"/>
                        </a:rPr>
                        <a:t>Execution Models</a:t>
                      </a:r>
                      <a:endParaRPr kumimoji="0" lang="cs-CZ" i="1" kern="1200" dirty="0" smtClean="0">
                        <a:solidFill>
                          <a:schemeClr val="dk1"/>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t>Virtual Machines</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9D8D"/>
                    </a:solidFill>
                  </a:tcPr>
                </a:tc>
                <a:tc>
                  <a:txBody>
                    <a:bodyPr/>
                    <a:lstStyle/>
                    <a:p>
                      <a:r>
                        <a:rPr lang="en-US" dirty="0" smtClean="0"/>
                        <a:t>Web Sites</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9D8D"/>
                    </a:solidFill>
                  </a:tcPr>
                </a:tc>
                <a:tc>
                  <a:txBody>
                    <a:bodyPr/>
                    <a:lstStyle/>
                    <a:p>
                      <a:r>
                        <a:rPr lang="en-US" dirty="0" smtClean="0"/>
                        <a:t>Cloud Services/Apps</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9D8D"/>
                    </a:solidFill>
                  </a:tcPr>
                </a:tc>
              </a:tr>
              <a:tr h="434524">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cs-CZ" i="1" kern="1200" dirty="0" smtClean="0">
                        <a:solidFill>
                          <a:schemeClr val="dk1"/>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t>Containers, </a:t>
                      </a:r>
                      <a:r>
                        <a:rPr lang="el-GR" dirty="0" smtClean="0"/>
                        <a:t>μ</a:t>
                      </a:r>
                      <a:r>
                        <a:rPr lang="en-US" dirty="0" smtClean="0"/>
                        <a:t>-</a:t>
                      </a:r>
                      <a:r>
                        <a:rPr lang="en-US" dirty="0" err="1" smtClean="0"/>
                        <a:t>svcs</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9D8D"/>
                    </a:solidFill>
                  </a:tcPr>
                </a:tc>
                <a:tc>
                  <a:txBody>
                    <a:bodyPr/>
                    <a:lstStyle/>
                    <a:p>
                      <a:r>
                        <a:rPr lang="en-US" dirty="0" err="1" smtClean="0"/>
                        <a:t>Serverless</a:t>
                      </a:r>
                      <a:r>
                        <a:rPr lang="en-US" dirty="0" smtClean="0"/>
                        <a:t> / Lambdas</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9D8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dirty="0" smtClean="0"/>
                        <a:t>Mobile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9D8D"/>
                    </a:solidFill>
                  </a:tcPr>
                </a:tc>
              </a:tr>
              <a:tr h="434524">
                <a:tc vMerge="1">
                  <a:txBody>
                    <a:bodyPr/>
                    <a:lstStyle/>
                    <a:p>
                      <a:pPr algn="r"/>
                      <a:endParaRPr lang="cs-CZ" i="1"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dirty="0" smtClean="0"/>
                        <a:t>Hi-Perf Computing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9D8D"/>
                    </a:solidFill>
                  </a:tcPr>
                </a:tc>
                <a:tc gridSpan="2">
                  <a:txBody>
                    <a:bodyPr/>
                    <a:lstStyle/>
                    <a:p>
                      <a:r>
                        <a:rPr lang="en-US" baseline="0" dirty="0" smtClean="0"/>
                        <a:t>Management, Orchestration, Monitoring</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9D8D"/>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cs-CZ"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652F"/>
                    </a:solidFill>
                  </a:tcPr>
                </a:tc>
              </a:tr>
              <a:tr h="434524">
                <a:tc rowSpan="2">
                  <a:txBody>
                    <a:bodyPr/>
                    <a:lstStyle/>
                    <a:p>
                      <a:pPr algn="r"/>
                      <a:r>
                        <a:rPr lang="en-US" i="1" dirty="0" smtClean="0"/>
                        <a:t>Storage &amp; Data</a:t>
                      </a:r>
                      <a:endParaRPr lang="cs-CZ" i="1"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t>Key-Value Tables</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dirty="0" smtClean="0"/>
                        <a:t>Column Store</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dirty="0" smtClean="0"/>
                        <a:t>Document DB</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r h="434524">
                <a:tc vMerge="1">
                  <a:txBody>
                    <a:bodyPr/>
                    <a:lstStyle/>
                    <a:p>
                      <a:pPr algn="r"/>
                      <a:endParaRPr lang="cs-CZ" i="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t>Graph DB</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dirty="0" smtClean="0"/>
                        <a:t>Blobs</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dirty="0" smtClean="0"/>
                        <a:t>Caching</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r h="434524">
                <a:tc>
                  <a:txBody>
                    <a:bodyPr/>
                    <a:lstStyle/>
                    <a:p>
                      <a:pPr algn="r"/>
                      <a:r>
                        <a:rPr lang="en-US" i="1" dirty="0" smtClean="0"/>
                        <a:t>Data Processing</a:t>
                      </a:r>
                      <a:endParaRPr lang="cs-CZ" i="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t>Map/Reduce</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CCFF"/>
                    </a:solidFill>
                  </a:tcPr>
                </a:tc>
                <a:tc>
                  <a:txBody>
                    <a:bodyPr/>
                    <a:lstStyle/>
                    <a:p>
                      <a:r>
                        <a:rPr lang="cs-CZ" dirty="0" smtClean="0"/>
                        <a:t>Hadoop Zoo</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CCFF"/>
                    </a:solidFill>
                  </a:tcPr>
                </a:tc>
                <a:tc>
                  <a:txBody>
                    <a:bodyPr/>
                    <a:lstStyle/>
                    <a:p>
                      <a:r>
                        <a:rPr lang="en-US" dirty="0" smtClean="0"/>
                        <a:t>Reporting</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CCFF"/>
                    </a:solidFill>
                  </a:tcPr>
                </a:tc>
              </a:tr>
              <a:tr h="434524">
                <a:tc>
                  <a:txBody>
                    <a:bodyPr/>
                    <a:lstStyle/>
                    <a:p>
                      <a:pPr algn="r"/>
                      <a:r>
                        <a:rPr lang="en-US" i="1" dirty="0" smtClean="0"/>
                        <a:t>Networking</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t>Virtual Network</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dirty="0" smtClean="0"/>
                        <a:t>Connect</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dirty="0" smtClean="0"/>
                        <a:t>Traffic</a:t>
                      </a:r>
                      <a:r>
                        <a:rPr lang="en-US" baseline="0" dirty="0" smtClean="0"/>
                        <a:t> Manager</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434524">
                <a:tc>
                  <a:txBody>
                    <a:bodyPr/>
                    <a:lstStyle/>
                    <a:p>
                      <a:pPr algn="r"/>
                      <a:r>
                        <a:rPr lang="en-US" i="1" dirty="0" smtClean="0"/>
                        <a:t>Messaging</a:t>
                      </a:r>
                      <a:endParaRPr lang="cs-CZ" i="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t>Service Bus</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Queue/</a:t>
                      </a:r>
                      <a:r>
                        <a:rPr lang="cs-CZ" dirty="0" smtClean="0"/>
                        <a:t>Topic/</a:t>
                      </a:r>
                      <a:r>
                        <a:rPr lang="cs-CZ" baseline="0" dirty="0" smtClean="0"/>
                        <a:t>Relay</a:t>
                      </a:r>
                      <a:endParaRPr lang="cs-CZ"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dirty="0" smtClean="0"/>
                        <a:t>Event Hub</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r>
              <a:tr h="434524">
                <a:tc>
                  <a:txBody>
                    <a:bodyPr/>
                    <a:lstStyle/>
                    <a:p>
                      <a:pPr algn="r"/>
                      <a:r>
                        <a:rPr lang="en-US" i="1" dirty="0" smtClean="0"/>
                        <a:t>Multi-</a:t>
                      </a:r>
                      <a:r>
                        <a:rPr lang="en-US" i="1" baseline="0" dirty="0" smtClean="0"/>
                        <a:t> &amp; </a:t>
                      </a:r>
                      <a:r>
                        <a:rPr lang="en-US" i="1" dirty="0" smtClean="0"/>
                        <a:t>Media</a:t>
                      </a:r>
                      <a:endParaRPr lang="cs-CZ" i="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t>Media Services</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r>
                        <a:rPr lang="en-US" dirty="0" smtClean="0"/>
                        <a:t>Streaming</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r>
                        <a:rPr kumimoji="0" lang="en-US" kern="1200" dirty="0" smtClean="0">
                          <a:solidFill>
                            <a:schemeClr val="dk1"/>
                          </a:solidFill>
                          <a:latin typeface="+mn-lt"/>
                          <a:ea typeface="+mn-ea"/>
                          <a:cs typeface="+mn-cs"/>
                        </a:rPr>
                        <a:t>Content Delivery</a:t>
                      </a:r>
                      <a:endParaRPr kumimoji="0" lang="cs-CZ"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r>
              <a:tr h="434524">
                <a:tc rowSpan="2">
                  <a:txBody>
                    <a:bodyPr/>
                    <a:lstStyle/>
                    <a:p>
                      <a:pPr algn="r">
                        <a:spcBef>
                          <a:spcPts val="4800"/>
                        </a:spcBef>
                      </a:pPr>
                      <a:r>
                        <a:rPr kumimoji="0" lang="en-US" i="1" kern="1200" dirty="0" smtClean="0">
                          <a:solidFill>
                            <a:schemeClr val="dk1"/>
                          </a:solidFill>
                          <a:latin typeface="+mn-lt"/>
                          <a:ea typeface="+mn-ea"/>
                          <a:cs typeface="+mn-cs"/>
                        </a:rPr>
                        <a:t>Other Services</a:t>
                      </a:r>
                      <a:endParaRPr kumimoji="0" lang="cs-CZ" i="1" kern="1200" dirty="0">
                        <a:solidFill>
                          <a:schemeClr val="dk1"/>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Machine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r>
                        <a:rPr lang="en-US" dirty="0" smtClean="0"/>
                        <a:t>Searching / Indexing</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dirty="0" smtClean="0"/>
                        <a:t>Maps</a:t>
                      </a:r>
                      <a:r>
                        <a:rPr lang="en-US" dirty="0" smtClean="0"/>
                        <a:t> / GIS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r>
              <a:tr h="434524">
                <a:tc vMerge="1">
                  <a:txBody>
                    <a:bodyPr/>
                    <a:lstStyle/>
                    <a:p>
                      <a:pPr algn="r">
                        <a:spcBef>
                          <a:spcPts val="4800"/>
                        </a:spcBef>
                      </a:pPr>
                      <a:endParaRPr kumimoji="0" lang="cs-CZ" i="1" kern="1200" dirty="0">
                        <a:solidFill>
                          <a:schemeClr val="dk1"/>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chemeClr val="dk1"/>
                          </a:solidFill>
                          <a:latin typeface="+mn-lt"/>
                          <a:ea typeface="+mn-ea"/>
                          <a:cs typeface="+mn-cs"/>
                        </a:rPr>
                        <a:t>Gaming</a:t>
                      </a:r>
                      <a:endParaRPr lang="cs-CZ"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chemeClr val="dk1"/>
                          </a:solidFill>
                          <a:latin typeface="+mn-lt"/>
                          <a:ea typeface="+mn-ea"/>
                          <a:cs typeface="+mn-cs"/>
                        </a:rPr>
                        <a:t>Language / Translate</a:t>
                      </a:r>
                      <a:endParaRPr kumimoji="0" lang="cs-CZ" kern="1200" dirty="0" smtClean="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chemeClr val="dk1"/>
                          </a:solidFill>
                          <a:latin typeface="+mn-lt"/>
                          <a:ea typeface="+mn-ea"/>
                          <a:cs typeface="+mn-cs"/>
                        </a:rPr>
                        <a:t>Marketplace</a:t>
                      </a:r>
                      <a:endParaRPr kumimoji="0" lang="cs-CZ" kern="1200" dirty="0" smtClean="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r>
              <a:tr h="434524">
                <a:tc>
                  <a:txBody>
                    <a:bodyPr/>
                    <a:lstStyle/>
                    <a:p>
                      <a:pPr algn="r"/>
                      <a:r>
                        <a:rPr lang="en-US" i="1" dirty="0" smtClean="0"/>
                        <a:t>Languages</a:t>
                      </a:r>
                      <a:r>
                        <a:rPr lang="en-US" i="1" baseline="0" dirty="0" smtClean="0"/>
                        <a:t> / </a:t>
                      </a:r>
                      <a:r>
                        <a:rPr lang="en-US" i="1" dirty="0" smtClean="0"/>
                        <a:t>SDK</a:t>
                      </a:r>
                      <a:endParaRPr lang="cs-CZ" i="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3">
                  <a:txBody>
                    <a:bodyPr/>
                    <a:lstStyle/>
                    <a:p>
                      <a:r>
                        <a:rPr lang="en-US" dirty="0" smtClean="0"/>
                        <a:t>C++   </a:t>
                      </a:r>
                      <a:r>
                        <a:rPr lang="en-US" dirty="0" err="1" smtClean="0"/>
                        <a:t>.Net</a:t>
                      </a:r>
                      <a:r>
                        <a:rPr lang="en-US" dirty="0" smtClean="0"/>
                        <a:t>   Java   PHP  </a:t>
                      </a:r>
                      <a:r>
                        <a:rPr lang="en-US" baseline="0" dirty="0" smtClean="0"/>
                        <a:t> Python   Node.js   ...</a:t>
                      </a:r>
                      <a:endParaRPr lang="cs-CZ"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565"/>
                    </a:solidFill>
                  </a:tcPr>
                </a:tc>
                <a:tc hMerge="1">
                  <a:txBody>
                    <a:bodyPr/>
                    <a:lstStyle/>
                    <a:p>
                      <a:endParaRPr lang="cs-CZ" dirty="0"/>
                    </a:p>
                  </a:txBody>
                  <a:tcPr/>
                </a:tc>
                <a:tc hMerge="1">
                  <a:txBody>
                    <a:bodyPr/>
                    <a:lstStyle/>
                    <a:p>
                      <a:endParaRPr lang="cs-CZ" dirty="0"/>
                    </a:p>
                  </a:txBody>
                  <a:tcPr/>
                </a:tc>
              </a:tr>
            </a:tbl>
          </a:graphicData>
        </a:graphic>
      </p:graphicFrame>
      <p:sp>
        <p:nvSpPr>
          <p:cNvPr id="4" name="Content Placeholder 4"/>
          <p:cNvSpPr>
            <a:spLocks noGrp="1"/>
          </p:cNvSpPr>
          <p:nvPr>
            <p:ph sz="quarter" idx="13"/>
          </p:nvPr>
        </p:nvSpPr>
        <p:spPr>
          <a:xfrm>
            <a:off x="107504" y="5949280"/>
            <a:ext cx="8928992" cy="792088"/>
          </a:xfrm>
        </p:spPr>
        <p:txBody>
          <a:bodyPr anchor="t">
            <a:normAutofit/>
          </a:bodyPr>
          <a:lstStyle/>
          <a:p>
            <a:pPr lvl="1"/>
            <a:r>
              <a:rPr lang="cs-CZ" dirty="0" smtClean="0"/>
              <a:t>Azure, Google Cloud </a:t>
            </a:r>
            <a:r>
              <a:rPr lang="en-US" dirty="0" err="1" smtClean="0"/>
              <a:t>Platf</a:t>
            </a:r>
            <a:r>
              <a:rPr lang="cs-CZ" dirty="0" smtClean="0"/>
              <a:t>, Amazon Web Services, IBM BlueMix, OpenCloud,</a:t>
            </a:r>
            <a:r>
              <a:rPr lang="en-US" dirty="0" smtClean="0"/>
              <a:t/>
            </a:r>
            <a:br>
              <a:rPr lang="en-US" dirty="0" smtClean="0"/>
            </a:br>
            <a:r>
              <a:rPr lang="cs-CZ" i="1" dirty="0" smtClean="0"/>
              <a:t>...</a:t>
            </a:r>
            <a:r>
              <a:rPr lang="en-US" i="1" dirty="0" smtClean="0"/>
              <a:t> and many others</a:t>
            </a:r>
            <a:endParaRPr lang="cs-CZ" i="1" dirty="0" smtClean="0"/>
          </a:p>
        </p:txBody>
      </p:sp>
    </p:spTree>
    <p:extLst>
      <p:ext uri="{BB962C8B-B14F-4D97-AF65-F5344CB8AC3E}">
        <p14:creationId xmlns:p14="http://schemas.microsoft.com/office/powerpoint/2010/main" val="1928029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Serverless</a:t>
            </a:r>
            <a:r>
              <a:rPr lang="en-US" dirty="0" smtClean="0"/>
              <a:t> Computing - Disadvantages and Limitations</a:t>
            </a:r>
            <a:endParaRPr lang="en-US" dirty="0"/>
          </a:p>
        </p:txBody>
      </p:sp>
      <p:sp>
        <p:nvSpPr>
          <p:cNvPr id="3" name="Content Placeholder 2"/>
          <p:cNvSpPr>
            <a:spLocks noGrp="1"/>
          </p:cNvSpPr>
          <p:nvPr>
            <p:ph sz="quarter" idx="13"/>
          </p:nvPr>
        </p:nvSpPr>
        <p:spPr/>
        <p:txBody>
          <a:bodyPr anchor="t">
            <a:normAutofit lnSpcReduction="10000"/>
          </a:bodyPr>
          <a:lstStyle/>
          <a:p>
            <a:r>
              <a:rPr lang="en-US" b="1" dirty="0" smtClean="0"/>
              <a:t>Performance</a:t>
            </a:r>
            <a:endParaRPr lang="en-US" b="1" dirty="0"/>
          </a:p>
          <a:p>
            <a:pPr lvl="1"/>
            <a:r>
              <a:rPr lang="en-US" dirty="0" smtClean="0"/>
              <a:t>response </a:t>
            </a:r>
            <a:r>
              <a:rPr lang="en-US" dirty="0"/>
              <a:t>latency </a:t>
            </a:r>
            <a:r>
              <a:rPr lang="en-US" dirty="0" smtClean="0"/>
              <a:t>- </a:t>
            </a:r>
            <a:r>
              <a:rPr lang="en-US" sz="1800" dirty="0" smtClean="0"/>
              <a:t>greater than </a:t>
            </a:r>
            <a:r>
              <a:rPr lang="en-US" sz="1800" dirty="0"/>
              <a:t>code </a:t>
            </a:r>
            <a:r>
              <a:rPr lang="en-US" sz="1800" dirty="0" smtClean="0"/>
              <a:t>running </a:t>
            </a:r>
            <a:r>
              <a:rPr lang="en-US" sz="1800" dirty="0"/>
              <a:t>on a dedicated </a:t>
            </a:r>
            <a:r>
              <a:rPr lang="en-US" sz="1800" dirty="0" smtClean="0"/>
              <a:t>VM</a:t>
            </a:r>
            <a:endParaRPr lang="cs-CZ" dirty="0" smtClean="0"/>
          </a:p>
          <a:p>
            <a:pPr lvl="1"/>
            <a:r>
              <a:rPr lang="en-US" dirty="0" smtClean="0"/>
              <a:t>additional latency for the runtime wakeup</a:t>
            </a:r>
          </a:p>
          <a:p>
            <a:r>
              <a:rPr lang="cs-CZ" b="1" dirty="0" smtClean="0"/>
              <a:t>Architecture and design</a:t>
            </a:r>
            <a:endParaRPr lang="en-US" b="1" dirty="0"/>
          </a:p>
          <a:p>
            <a:pPr lvl="1"/>
            <a:r>
              <a:rPr lang="cs-CZ" dirty="0"/>
              <a:t>a</a:t>
            </a:r>
            <a:r>
              <a:rPr lang="en-US" dirty="0" err="1"/>
              <a:t>rchitectural</a:t>
            </a:r>
            <a:r>
              <a:rPr lang="en-US" dirty="0"/>
              <a:t> complexity</a:t>
            </a:r>
          </a:p>
          <a:p>
            <a:pPr lvl="1"/>
            <a:r>
              <a:rPr lang="cs-CZ" dirty="0" smtClean="0"/>
              <a:t>s</a:t>
            </a:r>
            <a:r>
              <a:rPr lang="en-US" dirty="0" err="1"/>
              <a:t>ignificant</a:t>
            </a:r>
            <a:r>
              <a:rPr lang="en-US" dirty="0"/>
              <a:t> restrictions on the local state</a:t>
            </a:r>
            <a:endParaRPr lang="cs-CZ" dirty="0"/>
          </a:p>
          <a:p>
            <a:pPr lvl="1"/>
            <a:r>
              <a:rPr lang="cs-CZ" dirty="0" smtClean="0"/>
              <a:t>i</a:t>
            </a:r>
            <a:r>
              <a:rPr lang="en-US" dirty="0" err="1" smtClean="0"/>
              <a:t>mmature</a:t>
            </a:r>
            <a:r>
              <a:rPr lang="en-US" dirty="0" smtClean="0"/>
              <a:t> </a:t>
            </a:r>
            <a:r>
              <a:rPr lang="en-US" dirty="0"/>
              <a:t>technology </a:t>
            </a:r>
            <a:r>
              <a:rPr lang="en-US" dirty="0">
                <a:latin typeface="Lucida Sans Unicode" panose="020B0602030504020204" pitchFamily="34" charset="0"/>
                <a:cs typeface="Lucida Sans Unicode" panose="020B0602030504020204" pitchFamily="34" charset="0"/>
              </a:rPr>
              <a:t>⇝</a:t>
            </a:r>
            <a:r>
              <a:rPr lang="en-US" dirty="0"/>
              <a:t> </a:t>
            </a:r>
            <a:r>
              <a:rPr lang="en-US" dirty="0" smtClean="0"/>
              <a:t>component </a:t>
            </a:r>
            <a:r>
              <a:rPr lang="en-US" dirty="0"/>
              <a:t>fragmentation, unclear </a:t>
            </a:r>
            <a:r>
              <a:rPr lang="en-US" dirty="0" smtClean="0"/>
              <a:t>best-practices</a:t>
            </a:r>
            <a:endParaRPr lang="en-US" dirty="0"/>
          </a:p>
          <a:p>
            <a:r>
              <a:rPr lang="en-US" b="1" dirty="0" smtClean="0"/>
              <a:t>Monitoring </a:t>
            </a:r>
            <a:r>
              <a:rPr lang="en-US" b="1" dirty="0"/>
              <a:t>and debugging</a:t>
            </a:r>
          </a:p>
          <a:p>
            <a:pPr lvl="1"/>
            <a:r>
              <a:rPr lang="cs-CZ" dirty="0"/>
              <a:t>lack of </a:t>
            </a:r>
            <a:r>
              <a:rPr lang="cs-CZ" dirty="0" smtClean="0"/>
              <a:t>tools</a:t>
            </a:r>
            <a:r>
              <a:rPr lang="en-US" dirty="0" smtClean="0"/>
              <a:t>, typically no possibility to attach profilers/debuggers</a:t>
            </a:r>
            <a:endParaRPr lang="en-US" dirty="0"/>
          </a:p>
          <a:p>
            <a:pPr lvl="1"/>
            <a:r>
              <a:rPr lang="en-US" dirty="0" smtClean="0"/>
              <a:t>the runtime environment is not </a:t>
            </a:r>
            <a:r>
              <a:rPr lang="en-US" dirty="0"/>
              <a:t>open </a:t>
            </a:r>
            <a:r>
              <a:rPr lang="en-US" dirty="0" smtClean="0"/>
              <a:t>source</a:t>
            </a:r>
          </a:p>
          <a:p>
            <a:pPr lvl="2"/>
            <a:r>
              <a:rPr lang="en-US" dirty="0" smtClean="0"/>
              <a:t>it cannot </a:t>
            </a:r>
            <a:r>
              <a:rPr lang="en-US" dirty="0"/>
              <a:t>be precisely replicated in a local </a:t>
            </a:r>
            <a:r>
              <a:rPr lang="en-US" dirty="0" smtClean="0"/>
              <a:t>environment</a:t>
            </a:r>
            <a:endParaRPr lang="en-US" dirty="0"/>
          </a:p>
          <a:p>
            <a:r>
              <a:rPr lang="en-US" b="1" dirty="0"/>
              <a:t>Security</a:t>
            </a:r>
          </a:p>
          <a:p>
            <a:pPr lvl="1"/>
            <a:r>
              <a:rPr lang="en-US" dirty="0" smtClean="0"/>
              <a:t>the </a:t>
            </a:r>
            <a:r>
              <a:rPr lang="en-US" dirty="0"/>
              <a:t>total attack surface is significantly </a:t>
            </a:r>
            <a:r>
              <a:rPr lang="en-US" dirty="0" smtClean="0"/>
              <a:t>larger</a:t>
            </a:r>
          </a:p>
          <a:p>
            <a:pPr lvl="2"/>
            <a:r>
              <a:rPr lang="en-US" dirty="0" smtClean="0"/>
              <a:t>more components</a:t>
            </a:r>
          </a:p>
          <a:p>
            <a:pPr lvl="1"/>
            <a:r>
              <a:rPr lang="cs-CZ" dirty="0" smtClean="0"/>
              <a:t>no </a:t>
            </a:r>
            <a:r>
              <a:rPr lang="en-US" dirty="0" smtClean="0"/>
              <a:t>control </a:t>
            </a:r>
            <a:r>
              <a:rPr lang="cs-CZ" dirty="0" smtClean="0"/>
              <a:t>of </a:t>
            </a:r>
            <a:r>
              <a:rPr lang="en-US" dirty="0" smtClean="0"/>
              <a:t>the </a:t>
            </a:r>
            <a:r>
              <a:rPr lang="en-US" dirty="0"/>
              <a:t>endpoint and network </a:t>
            </a:r>
            <a:r>
              <a:rPr lang="en-US" dirty="0" smtClean="0"/>
              <a:t>level</a:t>
            </a:r>
            <a:endParaRPr lang="en-US" dirty="0"/>
          </a:p>
          <a:p>
            <a:pPr lvl="1"/>
            <a:r>
              <a:rPr lang="en-US" dirty="0" smtClean="0"/>
              <a:t>mono-culture </a:t>
            </a:r>
            <a:r>
              <a:rPr lang="en-US" dirty="0"/>
              <a:t>properties of the </a:t>
            </a:r>
            <a:r>
              <a:rPr lang="en-US" dirty="0" smtClean="0"/>
              <a:t>server network</a:t>
            </a:r>
          </a:p>
          <a:p>
            <a:pPr lvl="2"/>
            <a:r>
              <a:rPr lang="en-US" dirty="0" smtClean="0"/>
              <a:t>a </a:t>
            </a:r>
            <a:r>
              <a:rPr lang="en-US" dirty="0"/>
              <a:t>single flaw can be applied </a:t>
            </a:r>
            <a:r>
              <a:rPr lang="en-US" dirty="0" smtClean="0"/>
              <a:t>globally</a:t>
            </a:r>
            <a:endParaRPr lang="en-US" dirty="0"/>
          </a:p>
        </p:txBody>
      </p:sp>
    </p:spTree>
    <p:extLst>
      <p:ext uri="{BB962C8B-B14F-4D97-AF65-F5344CB8AC3E}">
        <p14:creationId xmlns:p14="http://schemas.microsoft.com/office/powerpoint/2010/main" val="1212910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Services</a:t>
            </a:r>
            <a:endParaRPr lang="cs-CZ" dirty="0"/>
          </a:p>
        </p:txBody>
      </p:sp>
      <p:sp>
        <p:nvSpPr>
          <p:cNvPr id="3" name="Content Placeholder 2"/>
          <p:cNvSpPr>
            <a:spLocks noGrp="1"/>
          </p:cNvSpPr>
          <p:nvPr>
            <p:ph sz="quarter" idx="13"/>
          </p:nvPr>
        </p:nvSpPr>
        <p:spPr>
          <a:xfrm>
            <a:off x="107504" y="548680"/>
            <a:ext cx="5256584" cy="6192688"/>
          </a:xfrm>
        </p:spPr>
        <p:txBody>
          <a:bodyPr anchor="t">
            <a:normAutofit fontScale="92500" lnSpcReduction="20000"/>
          </a:bodyPr>
          <a:lstStyle/>
          <a:p>
            <a:r>
              <a:rPr lang="en-US" b="1" dirty="0" smtClean="0"/>
              <a:t>Mobile Services</a:t>
            </a:r>
            <a:endParaRPr lang="cs-CZ" b="1" dirty="0"/>
          </a:p>
          <a:p>
            <a:pPr lvl="1"/>
            <a:r>
              <a:rPr lang="en-US" dirty="0"/>
              <a:t>Backend-as-a-Service</a:t>
            </a:r>
          </a:p>
          <a:p>
            <a:pPr lvl="2"/>
            <a:r>
              <a:rPr lang="cs-CZ" dirty="0" smtClean="0"/>
              <a:t>cloud back</a:t>
            </a:r>
            <a:r>
              <a:rPr lang="en-US" dirty="0" smtClean="0"/>
              <a:t>-</a:t>
            </a:r>
            <a:r>
              <a:rPr lang="cs-CZ" dirty="0" smtClean="0"/>
              <a:t>end </a:t>
            </a:r>
            <a:r>
              <a:rPr lang="en-US" dirty="0" smtClean="0"/>
              <a:t>"in a</a:t>
            </a:r>
            <a:r>
              <a:rPr lang="cs-CZ" dirty="0" smtClean="0"/>
              <a:t> minut</a:t>
            </a:r>
            <a:r>
              <a:rPr lang="en-US" dirty="0" smtClean="0"/>
              <a:t>e"</a:t>
            </a:r>
            <a:endParaRPr lang="cs-CZ" dirty="0" smtClean="0"/>
          </a:p>
          <a:p>
            <a:pPr lvl="1"/>
            <a:r>
              <a:rPr lang="en-US" dirty="0" smtClean="0"/>
              <a:t>mobil</a:t>
            </a:r>
            <a:r>
              <a:rPr lang="en-US" dirty="0"/>
              <a:t>e</a:t>
            </a:r>
            <a:r>
              <a:rPr lang="en-US" dirty="0" smtClean="0"/>
              <a:t> client</a:t>
            </a:r>
          </a:p>
          <a:p>
            <a:pPr lvl="2"/>
            <a:r>
              <a:rPr lang="en-US" dirty="0" smtClean="0"/>
              <a:t>multiplatform</a:t>
            </a:r>
            <a:r>
              <a:rPr lang="cs-CZ" dirty="0" smtClean="0"/>
              <a:t> - </a:t>
            </a:r>
            <a:r>
              <a:rPr lang="en-US" dirty="0" smtClean="0"/>
              <a:t>Android</a:t>
            </a:r>
            <a:r>
              <a:rPr lang="en-US" dirty="0"/>
              <a:t>, </a:t>
            </a:r>
            <a:r>
              <a:rPr lang="en-US" dirty="0" smtClean="0"/>
              <a:t>iOS</a:t>
            </a:r>
            <a:endParaRPr lang="cs-CZ" dirty="0" smtClean="0"/>
          </a:p>
          <a:p>
            <a:r>
              <a:rPr lang="cs-CZ" b="1" dirty="0" smtClean="0"/>
              <a:t>Dat</a:t>
            </a:r>
            <a:r>
              <a:rPr lang="en-US" b="1" dirty="0" smtClean="0"/>
              <a:t>a</a:t>
            </a:r>
            <a:r>
              <a:rPr lang="cs-CZ" b="1" dirty="0" smtClean="0"/>
              <a:t> </a:t>
            </a:r>
            <a:r>
              <a:rPr lang="en-US" b="1" dirty="0" smtClean="0"/>
              <a:t>and app services</a:t>
            </a:r>
            <a:endParaRPr lang="cs-CZ" b="1" dirty="0" smtClean="0"/>
          </a:p>
          <a:p>
            <a:pPr lvl="1"/>
            <a:r>
              <a:rPr lang="en-US" dirty="0" smtClean="0"/>
              <a:t>backend logic</a:t>
            </a:r>
          </a:p>
          <a:p>
            <a:pPr lvl="1"/>
            <a:r>
              <a:rPr lang="en-US" dirty="0" smtClean="0"/>
              <a:t>access to</a:t>
            </a:r>
            <a:r>
              <a:rPr lang="cs-CZ" dirty="0" smtClean="0"/>
              <a:t> DB</a:t>
            </a:r>
            <a:r>
              <a:rPr lang="en-US" dirty="0" smtClean="0"/>
              <a:t> a other services</a:t>
            </a:r>
            <a:endParaRPr lang="en-US" dirty="0"/>
          </a:p>
          <a:p>
            <a:pPr lvl="2"/>
            <a:r>
              <a:rPr lang="en-US" dirty="0"/>
              <a:t>REST API / </a:t>
            </a:r>
            <a:r>
              <a:rPr lang="en-US" dirty="0" smtClean="0"/>
              <a:t>libraries</a:t>
            </a:r>
            <a:endParaRPr lang="cs-CZ" dirty="0" smtClean="0"/>
          </a:p>
          <a:p>
            <a:pPr lvl="2"/>
            <a:r>
              <a:rPr lang="cs-CZ" dirty="0" smtClean="0"/>
              <a:t>proxy</a:t>
            </a:r>
            <a:endParaRPr lang="en-US" dirty="0"/>
          </a:p>
          <a:p>
            <a:pPr lvl="1"/>
            <a:r>
              <a:rPr lang="en-US" dirty="0" smtClean="0"/>
              <a:t>backend job scheduler</a:t>
            </a:r>
          </a:p>
          <a:p>
            <a:pPr lvl="2"/>
            <a:r>
              <a:rPr lang="en-US" dirty="0" smtClean="0"/>
              <a:t>push </a:t>
            </a:r>
            <a:r>
              <a:rPr lang="en-US" dirty="0"/>
              <a:t>notification, remove old </a:t>
            </a:r>
            <a:r>
              <a:rPr lang="en-US" dirty="0" smtClean="0"/>
              <a:t>data, ...</a:t>
            </a:r>
            <a:endParaRPr lang="en-US" dirty="0"/>
          </a:p>
          <a:p>
            <a:r>
              <a:rPr lang="en-US" b="1" dirty="0" smtClean="0"/>
              <a:t>Offline support</a:t>
            </a:r>
          </a:p>
          <a:p>
            <a:pPr lvl="1"/>
            <a:r>
              <a:rPr lang="en-US" dirty="0" smtClean="0"/>
              <a:t>caching, synchronization</a:t>
            </a:r>
          </a:p>
          <a:p>
            <a:pPr lvl="1"/>
            <a:r>
              <a:rPr lang="en-US" dirty="0"/>
              <a:t>conflict </a:t>
            </a:r>
            <a:r>
              <a:rPr lang="en-US" dirty="0" smtClean="0"/>
              <a:t>detection</a:t>
            </a:r>
          </a:p>
          <a:p>
            <a:pPr lvl="2"/>
            <a:r>
              <a:rPr lang="en-US" dirty="0" smtClean="0"/>
              <a:t>server / client side resolution</a:t>
            </a:r>
          </a:p>
          <a:p>
            <a:r>
              <a:rPr lang="cs-CZ" b="1" dirty="0" smtClean="0"/>
              <a:t>A</a:t>
            </a:r>
            <a:r>
              <a:rPr lang="en-US" b="1" dirty="0" err="1" smtClean="0"/>
              <a:t>uthentication</a:t>
            </a:r>
            <a:r>
              <a:rPr lang="en-US" b="1" dirty="0" smtClean="0"/>
              <a:t> services</a:t>
            </a:r>
          </a:p>
          <a:p>
            <a:pPr lvl="1"/>
            <a:r>
              <a:rPr lang="en-US" dirty="0" smtClean="0"/>
              <a:t>sign in using third-party services</a:t>
            </a:r>
          </a:p>
          <a:p>
            <a:pPr lvl="1"/>
            <a:r>
              <a:rPr lang="en-US" dirty="0" smtClean="0"/>
              <a:t>integration with social</a:t>
            </a:r>
            <a:r>
              <a:rPr lang="cs-CZ" dirty="0" smtClean="0"/>
              <a:t> </a:t>
            </a:r>
            <a:r>
              <a:rPr lang="en-US" dirty="0" smtClean="0"/>
              <a:t>networks</a:t>
            </a:r>
            <a:endParaRPr lang="en-US" dirty="0"/>
          </a:p>
          <a:p>
            <a:pPr lvl="2"/>
            <a:r>
              <a:rPr lang="en-US" dirty="0" smtClean="0"/>
              <a:t>Facebook, Google, MS, Twitter, ...</a:t>
            </a:r>
          </a:p>
        </p:txBody>
      </p:sp>
      <p:pic>
        <p:nvPicPr>
          <p:cNvPr id="5" name="Picture 4"/>
          <p:cNvPicPr>
            <a:picLocks noChangeAspect="1"/>
          </p:cNvPicPr>
          <p:nvPr/>
        </p:nvPicPr>
        <p:blipFill>
          <a:blip r:embed="rId3"/>
          <a:stretch>
            <a:fillRect/>
          </a:stretch>
        </p:blipFill>
        <p:spPr>
          <a:xfrm>
            <a:off x="4461670" y="3974860"/>
            <a:ext cx="4651605" cy="2190443"/>
          </a:xfrm>
          <a:prstGeom prst="rect">
            <a:avLst/>
          </a:prstGeom>
        </p:spPr>
      </p:pic>
      <p:sp>
        <p:nvSpPr>
          <p:cNvPr id="7" name="Flowchart: Magnetic Disk 6"/>
          <p:cNvSpPr/>
          <p:nvPr/>
        </p:nvSpPr>
        <p:spPr>
          <a:xfrm>
            <a:off x="8216812" y="885677"/>
            <a:ext cx="432048" cy="5040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TextBox 7"/>
          <p:cNvSpPr txBox="1"/>
          <p:nvPr/>
        </p:nvSpPr>
        <p:spPr>
          <a:xfrm>
            <a:off x="4933848" y="1492013"/>
            <a:ext cx="1277356" cy="276999"/>
          </a:xfrm>
          <a:prstGeom prst="rect">
            <a:avLst/>
          </a:prstGeom>
          <a:noFill/>
        </p:spPr>
        <p:txBody>
          <a:bodyPr wrap="square" rtlCol="0">
            <a:spAutoFit/>
          </a:bodyPr>
          <a:lstStyle/>
          <a:p>
            <a:r>
              <a:rPr lang="en-US" sz="1200" dirty="0" smtClean="0">
                <a:solidFill>
                  <a:srgbClr val="00B050"/>
                </a:solidFill>
              </a:rPr>
              <a:t>insert 123 to </a:t>
            </a:r>
            <a:r>
              <a:rPr lang="en-US" sz="1200" dirty="0" err="1" smtClean="0">
                <a:solidFill>
                  <a:srgbClr val="00B050"/>
                </a:solidFill>
              </a:rPr>
              <a:t>abc</a:t>
            </a:r>
            <a:endParaRPr lang="cs-CZ" sz="1200" dirty="0">
              <a:solidFill>
                <a:srgbClr val="00B050"/>
              </a:solidFill>
            </a:endParaRPr>
          </a:p>
        </p:txBody>
      </p:sp>
      <p:sp>
        <p:nvSpPr>
          <p:cNvPr id="9" name="TextBox 8"/>
          <p:cNvSpPr txBox="1"/>
          <p:nvPr/>
        </p:nvSpPr>
        <p:spPr>
          <a:xfrm>
            <a:off x="7250832" y="1899212"/>
            <a:ext cx="1715464" cy="1200329"/>
          </a:xfrm>
          <a:prstGeom prst="rect">
            <a:avLst/>
          </a:prstGeom>
          <a:noFill/>
        </p:spPr>
        <p:txBody>
          <a:bodyPr wrap="square" rtlCol="0">
            <a:spAutoFit/>
          </a:bodyPr>
          <a:lstStyle/>
          <a:p>
            <a:r>
              <a:rPr lang="en-US" sz="1200" dirty="0" smtClean="0">
                <a:solidFill>
                  <a:schemeClr val="accent3"/>
                </a:solidFill>
              </a:rPr>
              <a:t>begin transaction</a:t>
            </a:r>
          </a:p>
          <a:p>
            <a:r>
              <a:rPr lang="en-US" sz="1200" dirty="0" smtClean="0">
                <a:solidFill>
                  <a:schemeClr val="accent3"/>
                </a:solidFill>
              </a:rPr>
              <a:t>select xx from </a:t>
            </a:r>
            <a:r>
              <a:rPr lang="en-US" sz="1200" dirty="0" err="1" smtClean="0">
                <a:solidFill>
                  <a:schemeClr val="accent3"/>
                </a:solidFill>
              </a:rPr>
              <a:t>yy</a:t>
            </a:r>
            <a:r>
              <a:rPr lang="en-US" sz="1200" dirty="0" smtClean="0">
                <a:solidFill>
                  <a:schemeClr val="accent3"/>
                </a:solidFill>
              </a:rPr>
              <a:t>, </a:t>
            </a:r>
            <a:r>
              <a:rPr lang="en-US" sz="1200" dirty="0" err="1" smtClean="0">
                <a:solidFill>
                  <a:schemeClr val="accent3"/>
                </a:solidFill>
              </a:rPr>
              <a:t>zz</a:t>
            </a:r>
            <a:endParaRPr lang="en-US" sz="1200" dirty="0" smtClean="0">
              <a:solidFill>
                <a:schemeClr val="accent3"/>
              </a:solidFill>
            </a:endParaRPr>
          </a:p>
          <a:p>
            <a:r>
              <a:rPr lang="en-US" sz="1200" dirty="0" smtClean="0">
                <a:solidFill>
                  <a:schemeClr val="accent3"/>
                </a:solidFill>
              </a:rPr>
              <a:t>update </a:t>
            </a:r>
            <a:r>
              <a:rPr lang="en-US" sz="1200" dirty="0" err="1" smtClean="0">
                <a:solidFill>
                  <a:schemeClr val="accent3"/>
                </a:solidFill>
              </a:rPr>
              <a:t>tr</a:t>
            </a:r>
            <a:r>
              <a:rPr lang="en-US" sz="1200" dirty="0" smtClean="0">
                <a:solidFill>
                  <a:schemeClr val="accent3"/>
                </a:solidFill>
              </a:rPr>
              <a:t>, where bb</a:t>
            </a:r>
          </a:p>
          <a:p>
            <a:r>
              <a:rPr lang="en-US" sz="1200" dirty="0" smtClean="0">
                <a:solidFill>
                  <a:schemeClr val="accent3"/>
                </a:solidFill>
              </a:rPr>
              <a:t>insert </a:t>
            </a:r>
            <a:r>
              <a:rPr lang="en-US" sz="1200" dirty="0" err="1" smtClean="0">
                <a:solidFill>
                  <a:schemeClr val="accent3"/>
                </a:solidFill>
              </a:rPr>
              <a:t>abc</a:t>
            </a:r>
            <a:r>
              <a:rPr lang="en-US" sz="1200" dirty="0" smtClean="0">
                <a:solidFill>
                  <a:schemeClr val="accent3"/>
                </a:solidFill>
              </a:rPr>
              <a:t> set ...</a:t>
            </a:r>
          </a:p>
          <a:p>
            <a:r>
              <a:rPr lang="en-US" sz="1200" dirty="0" smtClean="0">
                <a:solidFill>
                  <a:schemeClr val="accent3"/>
                </a:solidFill>
              </a:rPr>
              <a:t>insert xyz set ...</a:t>
            </a:r>
          </a:p>
          <a:p>
            <a:r>
              <a:rPr lang="en-US" sz="1200" dirty="0" smtClean="0">
                <a:solidFill>
                  <a:schemeClr val="accent3"/>
                </a:solidFill>
              </a:rPr>
              <a:t>commit</a:t>
            </a:r>
            <a:endParaRPr lang="cs-CZ" sz="1200" dirty="0">
              <a:solidFill>
                <a:schemeClr val="accent3"/>
              </a:solidFill>
            </a:endParaRPr>
          </a:p>
        </p:txBody>
      </p:sp>
      <p:grpSp>
        <p:nvGrpSpPr>
          <p:cNvPr id="12" name="Group 11"/>
          <p:cNvGrpSpPr/>
          <p:nvPr/>
        </p:nvGrpSpPr>
        <p:grpSpPr>
          <a:xfrm>
            <a:off x="4377519" y="1055698"/>
            <a:ext cx="432048" cy="812359"/>
            <a:chOff x="4247964" y="838507"/>
            <a:chExt cx="432048" cy="812359"/>
          </a:xfrm>
        </p:grpSpPr>
        <p:sp>
          <p:nvSpPr>
            <p:cNvPr id="6" name="Rounded Rectangle 5"/>
            <p:cNvSpPr/>
            <p:nvPr/>
          </p:nvSpPr>
          <p:spPr>
            <a:xfrm>
              <a:off x="4247964" y="838507"/>
              <a:ext cx="432048" cy="812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 name="Rectangle 9"/>
            <p:cNvSpPr/>
            <p:nvPr/>
          </p:nvSpPr>
          <p:spPr>
            <a:xfrm>
              <a:off x="4247964" y="908720"/>
              <a:ext cx="432048" cy="64986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sp>
        <p:nvSpPr>
          <p:cNvPr id="11" name="Cloud 10"/>
          <p:cNvSpPr/>
          <p:nvPr/>
        </p:nvSpPr>
        <p:spPr>
          <a:xfrm>
            <a:off x="6228184" y="993644"/>
            <a:ext cx="914400"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4" name="Straight Arrow Connector 13"/>
          <p:cNvCxnSpPr/>
          <p:nvPr/>
        </p:nvCxnSpPr>
        <p:spPr>
          <a:xfrm>
            <a:off x="4933848" y="1307726"/>
            <a:ext cx="1186088"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251856" y="1137705"/>
            <a:ext cx="857732" cy="0"/>
          </a:xfrm>
          <a:prstGeom prst="straightConnector1">
            <a:avLst/>
          </a:prstGeom>
          <a:ln w="44450">
            <a:tailEnd type="stealth"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250832" y="1023891"/>
            <a:ext cx="857732" cy="0"/>
          </a:xfrm>
          <a:prstGeom prst="straightConnector1">
            <a:avLst/>
          </a:prstGeom>
          <a:ln w="44450">
            <a:tailEnd type="stealth"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250832" y="1259725"/>
            <a:ext cx="857732" cy="0"/>
          </a:xfrm>
          <a:prstGeom prst="straightConnector1">
            <a:avLst/>
          </a:prstGeom>
          <a:ln w="44450">
            <a:tailEnd type="stealth" w="med" len="lg"/>
          </a:ln>
        </p:spPr>
        <p:style>
          <a:lnRef idx="1">
            <a:schemeClr val="accent1"/>
          </a:lnRef>
          <a:fillRef idx="0">
            <a:schemeClr val="accent1"/>
          </a:fillRef>
          <a:effectRef idx="0">
            <a:schemeClr val="accent1"/>
          </a:effectRef>
          <a:fontRef idx="minor">
            <a:schemeClr val="tx1"/>
          </a:fontRef>
        </p:style>
      </p:cxnSp>
      <p:sp>
        <p:nvSpPr>
          <p:cNvPr id="16" name="Flowchart: Magnetic Disk 15"/>
          <p:cNvSpPr/>
          <p:nvPr/>
        </p:nvSpPr>
        <p:spPr>
          <a:xfrm>
            <a:off x="8216812" y="1540229"/>
            <a:ext cx="432048" cy="27507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8" name="Straight Arrow Connector 17"/>
          <p:cNvCxnSpPr/>
          <p:nvPr/>
        </p:nvCxnSpPr>
        <p:spPr>
          <a:xfrm>
            <a:off x="7250832" y="1662980"/>
            <a:ext cx="857732" cy="0"/>
          </a:xfrm>
          <a:prstGeom prst="straightConnector1">
            <a:avLst/>
          </a:prstGeom>
          <a:ln w="44450">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2049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Notification Hubs"/>
          <p:cNvPicPr>
            <a:picLocks noChangeAspect="1" noChangeArrowheads="1"/>
          </p:cNvPicPr>
          <p:nvPr/>
        </p:nvPicPr>
        <p:blipFill rotWithShape="1">
          <a:blip r:embed="rId3">
            <a:extLst>
              <a:ext uri="{28A0092B-C50C-407E-A947-70E740481C1C}">
                <a14:useLocalDpi xmlns:a14="http://schemas.microsoft.com/office/drawing/2010/main" val="0"/>
              </a:ext>
            </a:extLst>
          </a:blip>
          <a:srcRect l="1932" t="6427" r="19362" b="8444"/>
          <a:stretch/>
        </p:blipFill>
        <p:spPr bwMode="auto">
          <a:xfrm>
            <a:off x="3943944" y="1700808"/>
            <a:ext cx="5019998" cy="25922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Mobile </a:t>
            </a:r>
            <a:r>
              <a:rPr lang="en-US" dirty="0" smtClean="0"/>
              <a:t>Services</a:t>
            </a:r>
            <a:r>
              <a:rPr lang="cs-CZ" dirty="0" smtClean="0"/>
              <a:t> - Push Notifications</a:t>
            </a:r>
            <a:endParaRPr lang="en-US" dirty="0"/>
          </a:p>
        </p:txBody>
      </p:sp>
      <p:sp>
        <p:nvSpPr>
          <p:cNvPr id="3" name="Content Placeholder 2"/>
          <p:cNvSpPr>
            <a:spLocks noGrp="1"/>
          </p:cNvSpPr>
          <p:nvPr>
            <p:ph sz="quarter" idx="13"/>
          </p:nvPr>
        </p:nvSpPr>
        <p:spPr>
          <a:xfrm>
            <a:off x="107504" y="548680"/>
            <a:ext cx="4896544" cy="6192688"/>
          </a:xfrm>
        </p:spPr>
        <p:txBody>
          <a:bodyPr>
            <a:normAutofit fontScale="92500" lnSpcReduction="10000"/>
          </a:bodyPr>
          <a:lstStyle/>
          <a:p>
            <a:r>
              <a:rPr lang="cs-CZ" b="1" dirty="0" smtClean="0"/>
              <a:t>Push Notifications</a:t>
            </a:r>
          </a:p>
          <a:p>
            <a:pPr lvl="1"/>
            <a:r>
              <a:rPr lang="cs-CZ" dirty="0"/>
              <a:t>nahrazení aplikací na </a:t>
            </a:r>
            <a:r>
              <a:rPr lang="cs-CZ" dirty="0" smtClean="0"/>
              <a:t>pozadí</a:t>
            </a:r>
          </a:p>
          <a:p>
            <a:pPr lvl="2"/>
            <a:r>
              <a:rPr lang="cs-CZ" dirty="0"/>
              <a:t>IM, mail, aktualizace, kalendář, </a:t>
            </a:r>
            <a:r>
              <a:rPr lang="en-US" dirty="0" smtClean="0"/>
              <a:t>news, </a:t>
            </a:r>
            <a:r>
              <a:rPr lang="cs-CZ" dirty="0" smtClean="0"/>
              <a:t>...</a:t>
            </a:r>
            <a:endParaRPr lang="cs-CZ" dirty="0"/>
          </a:p>
          <a:p>
            <a:pPr lvl="1"/>
            <a:r>
              <a:rPr lang="cs-CZ" dirty="0" smtClean="0"/>
              <a:t>PNS handle</a:t>
            </a:r>
          </a:p>
          <a:p>
            <a:pPr lvl="2"/>
            <a:r>
              <a:rPr lang="cs-CZ" dirty="0" smtClean="0"/>
              <a:t>identifikace device a aplikace</a:t>
            </a:r>
          </a:p>
          <a:p>
            <a:pPr lvl="2"/>
            <a:r>
              <a:rPr lang="cs-CZ" dirty="0" smtClean="0"/>
              <a:t>plat</a:t>
            </a:r>
            <a:r>
              <a:rPr lang="en-US" dirty="0" err="1" smtClean="0"/>
              <a:t>formov</a:t>
            </a:r>
            <a:r>
              <a:rPr lang="cs-CZ" dirty="0" smtClean="0"/>
              <a:t>ě závislý</a:t>
            </a:r>
            <a:endParaRPr lang="en-US" dirty="0" smtClean="0"/>
          </a:p>
          <a:p>
            <a:r>
              <a:rPr lang="cs-CZ" b="1" dirty="0" smtClean="0"/>
              <a:t>Problémy</a:t>
            </a:r>
          </a:p>
          <a:p>
            <a:pPr lvl="1"/>
            <a:r>
              <a:rPr lang="en-US" dirty="0" smtClean="0"/>
              <a:t>platform dependency</a:t>
            </a:r>
            <a:endParaRPr lang="cs-CZ" dirty="0"/>
          </a:p>
          <a:p>
            <a:pPr lvl="2"/>
            <a:r>
              <a:rPr lang="en-US" dirty="0" smtClean="0"/>
              <a:t>PNS - Platform </a:t>
            </a:r>
            <a:r>
              <a:rPr lang="en-US" dirty="0"/>
              <a:t>Notification </a:t>
            </a:r>
            <a:r>
              <a:rPr lang="en-US" dirty="0" smtClean="0"/>
              <a:t>Service</a:t>
            </a:r>
          </a:p>
          <a:p>
            <a:pPr lvl="3"/>
            <a:r>
              <a:rPr lang="en-US" dirty="0"/>
              <a:t>APNS </a:t>
            </a:r>
            <a:r>
              <a:rPr lang="cs-CZ" dirty="0" smtClean="0"/>
              <a:t>- </a:t>
            </a:r>
            <a:r>
              <a:rPr lang="en-US" i="1" dirty="0" smtClean="0"/>
              <a:t>Apple </a:t>
            </a:r>
            <a:r>
              <a:rPr lang="en-US" i="1" dirty="0"/>
              <a:t>Push Notification </a:t>
            </a:r>
            <a:r>
              <a:rPr lang="en-US" i="1" dirty="0" smtClean="0"/>
              <a:t>Service</a:t>
            </a:r>
          </a:p>
          <a:p>
            <a:pPr lvl="3"/>
            <a:r>
              <a:rPr lang="en-US" dirty="0" smtClean="0"/>
              <a:t>FCM </a:t>
            </a:r>
            <a:r>
              <a:rPr lang="cs-CZ" dirty="0" smtClean="0"/>
              <a:t>- </a:t>
            </a:r>
            <a:r>
              <a:rPr lang="en-US" i="1" dirty="0" smtClean="0"/>
              <a:t>Firebase </a:t>
            </a:r>
            <a:r>
              <a:rPr lang="en-US" i="1" dirty="0"/>
              <a:t>Cloud </a:t>
            </a:r>
            <a:r>
              <a:rPr lang="en-US" i="1" dirty="0" smtClean="0"/>
              <a:t>Messaging</a:t>
            </a:r>
          </a:p>
          <a:p>
            <a:pPr lvl="3"/>
            <a:r>
              <a:rPr lang="en-US" dirty="0" smtClean="0"/>
              <a:t>(WNS </a:t>
            </a:r>
            <a:r>
              <a:rPr lang="cs-CZ" dirty="0" smtClean="0"/>
              <a:t>- </a:t>
            </a:r>
            <a:r>
              <a:rPr lang="en-US" i="1" dirty="0" smtClean="0"/>
              <a:t>Windows </a:t>
            </a:r>
            <a:r>
              <a:rPr lang="en-US" i="1" dirty="0"/>
              <a:t>Notification </a:t>
            </a:r>
            <a:r>
              <a:rPr lang="en-US" i="1" dirty="0" smtClean="0"/>
              <a:t>Service)</a:t>
            </a:r>
          </a:p>
          <a:p>
            <a:pPr lvl="3"/>
            <a:r>
              <a:rPr lang="en-US" i="1" dirty="0" smtClean="0"/>
              <a:t>... ...</a:t>
            </a:r>
            <a:endParaRPr lang="en-US" i="1" dirty="0"/>
          </a:p>
          <a:p>
            <a:pPr lvl="1"/>
            <a:r>
              <a:rPr lang="cs-CZ" dirty="0" smtClean="0"/>
              <a:t>škálovatelnost</a:t>
            </a:r>
          </a:p>
          <a:p>
            <a:pPr lvl="2"/>
            <a:r>
              <a:rPr lang="cs-CZ" dirty="0" smtClean="0"/>
              <a:t>handle refresh při každém startu app</a:t>
            </a:r>
          </a:p>
          <a:p>
            <a:pPr lvl="3"/>
            <a:r>
              <a:rPr lang="cs-CZ" dirty="0" smtClean="0"/>
              <a:t>miliony zařízení - traffic</a:t>
            </a:r>
          </a:p>
          <a:p>
            <a:pPr lvl="2"/>
            <a:r>
              <a:rPr lang="en-US" dirty="0" smtClean="0"/>
              <a:t>PNS </a:t>
            </a:r>
            <a:r>
              <a:rPr lang="en-US" dirty="0" err="1" smtClean="0"/>
              <a:t>obecn</a:t>
            </a:r>
            <a:r>
              <a:rPr lang="cs-CZ" dirty="0" smtClean="0"/>
              <a:t>ě nepodporují broad</a:t>
            </a:r>
            <a:r>
              <a:rPr lang="en-US" dirty="0" smtClean="0"/>
              <a:t>/multicast</a:t>
            </a:r>
            <a:endParaRPr lang="cs-CZ" dirty="0" smtClean="0"/>
          </a:p>
          <a:p>
            <a:pPr lvl="1"/>
            <a:r>
              <a:rPr lang="en-US" dirty="0" smtClean="0"/>
              <a:t>routing</a:t>
            </a:r>
            <a:endParaRPr lang="cs-CZ" dirty="0"/>
          </a:p>
          <a:p>
            <a:pPr lvl="2"/>
            <a:r>
              <a:rPr lang="en-US" dirty="0"/>
              <a:t>bez </a:t>
            </a:r>
            <a:r>
              <a:rPr lang="en-US" dirty="0" err="1"/>
              <a:t>podpory</a:t>
            </a:r>
            <a:r>
              <a:rPr lang="en-US" dirty="0"/>
              <a:t> pro </a:t>
            </a:r>
            <a:r>
              <a:rPr lang="cs-CZ" dirty="0"/>
              <a:t>cílené </a:t>
            </a:r>
            <a:r>
              <a:rPr lang="cs-CZ" dirty="0" smtClean="0"/>
              <a:t>adresování</a:t>
            </a:r>
          </a:p>
          <a:p>
            <a:pPr lvl="2"/>
            <a:r>
              <a:rPr lang="cs-CZ" dirty="0" smtClean="0"/>
              <a:t>adresace</a:t>
            </a:r>
            <a:r>
              <a:rPr lang="en-US" dirty="0" smtClean="0"/>
              <a:t>:</a:t>
            </a:r>
            <a:r>
              <a:rPr lang="cs-CZ" dirty="0" smtClean="0"/>
              <a:t> device + app </a:t>
            </a:r>
            <a:r>
              <a:rPr lang="cs-CZ"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cs-CZ" dirty="0" smtClean="0"/>
              <a:t>users / groups</a:t>
            </a:r>
            <a:endParaRPr lang="cs-CZ" dirty="0"/>
          </a:p>
          <a:p>
            <a:pPr lvl="2"/>
            <a:endParaRPr lang="en-US" dirty="0" smtClean="0"/>
          </a:p>
        </p:txBody>
      </p:sp>
    </p:spTree>
    <p:extLst>
      <p:ext uri="{BB962C8B-B14F-4D97-AF65-F5344CB8AC3E}">
        <p14:creationId xmlns:p14="http://schemas.microsoft.com/office/powerpoint/2010/main" val="39353079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Notification Hubs"/>
          <p:cNvPicPr>
            <a:picLocks noChangeAspect="1" noChangeArrowheads="1"/>
          </p:cNvPicPr>
          <p:nvPr/>
        </p:nvPicPr>
        <p:blipFill rotWithShape="1">
          <a:blip r:embed="rId3">
            <a:extLst>
              <a:ext uri="{28A0092B-C50C-407E-A947-70E740481C1C}">
                <a14:useLocalDpi xmlns:a14="http://schemas.microsoft.com/office/drawing/2010/main" val="0"/>
              </a:ext>
            </a:extLst>
          </a:blip>
          <a:srcRect l="1603" t="6980" r="3226" b="6265"/>
          <a:stretch/>
        </p:blipFill>
        <p:spPr bwMode="auto">
          <a:xfrm>
            <a:off x="179512" y="695009"/>
            <a:ext cx="5141858" cy="21602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Mobile </a:t>
            </a:r>
            <a:r>
              <a:rPr lang="en-US" dirty="0" smtClean="0"/>
              <a:t>Services</a:t>
            </a:r>
            <a:r>
              <a:rPr lang="cs-CZ" dirty="0" smtClean="0"/>
              <a:t> - Notification</a:t>
            </a:r>
            <a:r>
              <a:rPr lang="en-US" dirty="0" smtClean="0"/>
              <a:t> Hub</a:t>
            </a:r>
            <a:endParaRPr lang="en-US" dirty="0"/>
          </a:p>
        </p:txBody>
      </p:sp>
      <p:sp>
        <p:nvSpPr>
          <p:cNvPr id="3" name="Content Placeholder 2"/>
          <p:cNvSpPr>
            <a:spLocks noGrp="1"/>
          </p:cNvSpPr>
          <p:nvPr>
            <p:ph sz="quarter" idx="13"/>
          </p:nvPr>
        </p:nvSpPr>
        <p:spPr>
          <a:xfrm>
            <a:off x="35496" y="3356992"/>
            <a:ext cx="3253456" cy="3312368"/>
          </a:xfrm>
        </p:spPr>
        <p:txBody>
          <a:bodyPr>
            <a:normAutofit lnSpcReduction="10000"/>
          </a:bodyPr>
          <a:lstStyle/>
          <a:p>
            <a:r>
              <a:rPr lang="cs-CZ" b="1" dirty="0" smtClean="0"/>
              <a:t>Notification Hub</a:t>
            </a:r>
          </a:p>
          <a:p>
            <a:pPr lvl="1"/>
            <a:r>
              <a:rPr lang="en-US" dirty="0" smtClean="0"/>
              <a:t>multiplatform</a:t>
            </a:r>
            <a:endParaRPr lang="cs-CZ" dirty="0"/>
          </a:p>
          <a:p>
            <a:pPr lvl="1"/>
            <a:r>
              <a:rPr lang="en-US" dirty="0" smtClean="0"/>
              <a:t>pub</a:t>
            </a:r>
            <a:r>
              <a:rPr lang="cs-CZ" dirty="0" smtClean="0"/>
              <a:t>lic</a:t>
            </a:r>
            <a:r>
              <a:rPr lang="en-US" dirty="0" smtClean="0"/>
              <a:t>/sub</a:t>
            </a:r>
            <a:r>
              <a:rPr lang="cs-CZ" dirty="0" smtClean="0"/>
              <a:t>scribe</a:t>
            </a:r>
            <a:r>
              <a:rPr lang="en-US" dirty="0" smtClean="0"/>
              <a:t> routing</a:t>
            </a:r>
            <a:endParaRPr lang="cs-CZ" dirty="0" smtClean="0"/>
          </a:p>
          <a:p>
            <a:pPr lvl="2"/>
            <a:r>
              <a:rPr lang="en-US" dirty="0" smtClean="0"/>
              <a:t>registration - </a:t>
            </a:r>
            <a:br>
              <a:rPr lang="en-US" dirty="0" smtClean="0"/>
            </a:br>
            <a:r>
              <a:rPr lang="en-US" dirty="0" smtClean="0"/>
              <a:t>c</a:t>
            </a:r>
            <a:r>
              <a:rPr lang="cs-CZ" dirty="0" smtClean="0"/>
              <a:t>lient </a:t>
            </a:r>
            <a:r>
              <a:rPr lang="en-US" dirty="0" smtClean="0"/>
              <a:t>specifies </a:t>
            </a:r>
            <a:r>
              <a:rPr lang="cs-CZ" dirty="0" smtClean="0"/>
              <a:t>tag(</a:t>
            </a:r>
            <a:r>
              <a:rPr lang="en-US" dirty="0" smtClean="0"/>
              <a:t>s</a:t>
            </a:r>
            <a:r>
              <a:rPr lang="cs-CZ" dirty="0" smtClean="0"/>
              <a:t>)</a:t>
            </a:r>
          </a:p>
          <a:p>
            <a:pPr lvl="1"/>
            <a:r>
              <a:rPr lang="en-US" dirty="0" smtClean="0"/>
              <a:t>scalability</a:t>
            </a:r>
            <a:endParaRPr lang="cs-CZ" dirty="0"/>
          </a:p>
          <a:p>
            <a:pPr lvl="2"/>
            <a:r>
              <a:rPr lang="cs-CZ" dirty="0" smtClean="0"/>
              <a:t>mil</a:t>
            </a:r>
            <a:r>
              <a:rPr lang="en-US" dirty="0" smtClean="0"/>
              <a:t>l</a:t>
            </a:r>
            <a:r>
              <a:rPr lang="cs-CZ" dirty="0" smtClean="0"/>
              <a:t>ion</a:t>
            </a:r>
            <a:r>
              <a:rPr lang="en-US" dirty="0" smtClean="0"/>
              <a:t>s of</a:t>
            </a:r>
            <a:r>
              <a:rPr lang="cs-CZ" dirty="0" smtClean="0"/>
              <a:t> notifi</a:t>
            </a:r>
            <a:r>
              <a:rPr lang="en-US" dirty="0" smtClean="0"/>
              <a:t>cations per one call</a:t>
            </a:r>
          </a:p>
          <a:p>
            <a:pPr lvl="1"/>
            <a:r>
              <a:rPr lang="en-US" dirty="0" smtClean="0"/>
              <a:t>personalization, security, telemetry, ...</a:t>
            </a:r>
            <a:endParaRPr lang="cs-CZ" dirty="0" smtClean="0"/>
          </a:p>
        </p:txBody>
      </p:sp>
      <p:pic>
        <p:nvPicPr>
          <p:cNvPr id="9222" name="Picture 6" descr="https://docs.microsoft.com/en-us/azure/notification-hubs/media/notification-hubs-routing-tag-expressions/notification-hubs-tags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3647337"/>
            <a:ext cx="5093501" cy="32106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5436097" y="476672"/>
            <a:ext cx="3581332" cy="2880320"/>
          </a:xfrm>
          <a:prstGeom prst="rect">
            <a:avLst/>
          </a:prstGeom>
        </p:spPr>
        <p:txBody>
          <a:bodyPr vert="horz" anchor="ctr" anchorCtr="0">
            <a:normAutofit fontScale="85000" lnSpcReduction="10000"/>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b="1" dirty="0" smtClean="0"/>
              <a:t>Delivery patterns</a:t>
            </a:r>
            <a:endParaRPr lang="cs-CZ" b="1" dirty="0" smtClean="0"/>
          </a:p>
          <a:p>
            <a:pPr lvl="1"/>
            <a:r>
              <a:rPr lang="en-US" dirty="0"/>
              <a:t>Push to device</a:t>
            </a:r>
          </a:p>
          <a:p>
            <a:pPr lvl="1"/>
            <a:r>
              <a:rPr lang="en-US" dirty="0"/>
              <a:t>Push to user</a:t>
            </a:r>
          </a:p>
          <a:p>
            <a:pPr lvl="1"/>
            <a:r>
              <a:rPr lang="en-US" dirty="0"/>
              <a:t>Push to segment </a:t>
            </a:r>
            <a:r>
              <a:rPr lang="en-US" dirty="0">
                <a:solidFill>
                  <a:schemeClr val="bg1">
                    <a:lumMod val="50000"/>
                  </a:schemeClr>
                </a:solidFill>
              </a:rPr>
              <a:t>- dynamic tags</a:t>
            </a:r>
          </a:p>
          <a:p>
            <a:pPr lvl="1"/>
            <a:r>
              <a:rPr lang="en-US" dirty="0" err="1" smtClean="0"/>
              <a:t>Loca</a:t>
            </a:r>
            <a:r>
              <a:rPr lang="cs-CZ" dirty="0" smtClean="0"/>
              <a:t>tion-based push</a:t>
            </a:r>
            <a:endParaRPr lang="en-US" dirty="0">
              <a:solidFill>
                <a:schemeClr val="bg1">
                  <a:lumMod val="50000"/>
                </a:schemeClr>
              </a:solidFill>
            </a:endParaRPr>
          </a:p>
          <a:p>
            <a:pPr lvl="1"/>
            <a:r>
              <a:rPr lang="en-US" dirty="0"/>
              <a:t>Silent push </a:t>
            </a:r>
            <a:r>
              <a:rPr lang="en-US" dirty="0">
                <a:solidFill>
                  <a:schemeClr val="bg1">
                    <a:lumMod val="50000"/>
                  </a:schemeClr>
                </a:solidFill>
              </a:rPr>
              <a:t>- push-to-pull </a:t>
            </a:r>
          </a:p>
          <a:p>
            <a:pPr lvl="1"/>
            <a:r>
              <a:rPr lang="en-US" dirty="0"/>
              <a:t>Scheduled push</a:t>
            </a:r>
          </a:p>
          <a:p>
            <a:pPr lvl="1"/>
            <a:r>
              <a:rPr lang="en-US" dirty="0" smtClean="0"/>
              <a:t>Personalized </a:t>
            </a:r>
            <a:r>
              <a:rPr lang="en-US" dirty="0"/>
              <a:t>push</a:t>
            </a:r>
            <a:r>
              <a:rPr lang="en-US" dirty="0">
                <a:solidFill>
                  <a:schemeClr val="bg1">
                    <a:lumMod val="50000"/>
                  </a:schemeClr>
                </a:solidFill>
              </a:rPr>
              <a:t> - device push </a:t>
            </a:r>
            <a:r>
              <a:rPr lang="en-US" dirty="0" smtClean="0">
                <a:solidFill>
                  <a:schemeClr val="bg1">
                    <a:lumMod val="50000"/>
                  </a:schemeClr>
                </a:solidFill>
              </a:rPr>
              <a:t>variables, key-value pairs</a:t>
            </a:r>
            <a:endParaRPr lang="en-US" dirty="0">
              <a:solidFill>
                <a:schemeClr val="bg1">
                  <a:lumMod val="50000"/>
                </a:schemeClr>
              </a:solidFill>
            </a:endParaRPr>
          </a:p>
        </p:txBody>
      </p:sp>
    </p:spTree>
    <p:extLst>
      <p:ext uri="{BB962C8B-B14F-4D97-AF65-F5344CB8AC3E}">
        <p14:creationId xmlns:p14="http://schemas.microsoft.com/office/powerpoint/2010/main" val="1474925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266" y="3933056"/>
            <a:ext cx="5842666" cy="2783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cs-CZ" dirty="0" smtClean="0"/>
              <a:t>High-</a:t>
            </a:r>
            <a:r>
              <a:rPr lang="en-US" dirty="0" smtClean="0"/>
              <a:t>P</a:t>
            </a:r>
            <a:r>
              <a:rPr lang="cs-CZ" dirty="0" smtClean="0"/>
              <a:t>erformance </a:t>
            </a:r>
            <a:r>
              <a:rPr lang="en-US" dirty="0" smtClean="0"/>
              <a:t>C</a:t>
            </a:r>
            <a:r>
              <a:rPr lang="cs-CZ" dirty="0" smtClean="0"/>
              <a:t>omputing</a:t>
            </a:r>
            <a:endParaRPr lang="cs-CZ"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548680"/>
            <a:ext cx="3884084" cy="2952328"/>
          </a:xfrm>
          <a:prstGeom prst="rect">
            <a:avLst/>
          </a:prstGeom>
        </p:spPr>
      </p:pic>
      <p:sp>
        <p:nvSpPr>
          <p:cNvPr id="3" name="Content Placeholder 2"/>
          <p:cNvSpPr>
            <a:spLocks noGrp="1"/>
          </p:cNvSpPr>
          <p:nvPr>
            <p:ph sz="quarter" idx="13"/>
          </p:nvPr>
        </p:nvSpPr>
        <p:spPr>
          <a:xfrm>
            <a:off x="107504" y="548679"/>
            <a:ext cx="6120680" cy="6168235"/>
          </a:xfrm>
        </p:spPr>
        <p:txBody>
          <a:bodyPr anchor="t">
            <a:normAutofit lnSpcReduction="10000"/>
          </a:bodyPr>
          <a:lstStyle/>
          <a:p>
            <a:r>
              <a:rPr lang="cs-CZ" b="1" dirty="0" smtClean="0"/>
              <a:t>Hi</a:t>
            </a:r>
            <a:r>
              <a:rPr lang="en-US" b="1" dirty="0" smtClean="0"/>
              <a:t>-</a:t>
            </a:r>
            <a:r>
              <a:rPr lang="cs-CZ" b="1" dirty="0" smtClean="0"/>
              <a:t>Perf Cloud Computing</a:t>
            </a:r>
          </a:p>
          <a:p>
            <a:pPr lvl="1"/>
            <a:r>
              <a:rPr lang="cs-CZ" dirty="0" smtClean="0"/>
              <a:t>neočekávaná / periodická potřeba výkonu</a:t>
            </a:r>
          </a:p>
          <a:p>
            <a:pPr lvl="1"/>
            <a:r>
              <a:rPr lang="cs-CZ" dirty="0" smtClean="0"/>
              <a:t>investice  </a:t>
            </a:r>
            <a:r>
              <a:rPr lang="cs-CZ" b="1" dirty="0" smtClean="0">
                <a:latin typeface="Arial Unicode MS"/>
                <a:ea typeface="Arial Unicode MS"/>
                <a:cs typeface="Arial Unicode MS"/>
              </a:rPr>
              <a:t>→</a:t>
            </a:r>
            <a:r>
              <a:rPr lang="cs-CZ" dirty="0" smtClean="0"/>
              <a:t>  provoz</a:t>
            </a:r>
            <a:endParaRPr lang="cs-CZ" dirty="0"/>
          </a:p>
          <a:p>
            <a:pPr lvl="1"/>
            <a:r>
              <a:rPr lang="cs-CZ" dirty="0" smtClean="0"/>
              <a:t>cluster – privátní / cloud / kombinovaný</a:t>
            </a:r>
          </a:p>
          <a:p>
            <a:pPr lvl="2"/>
            <a:r>
              <a:rPr lang="cs-CZ" dirty="0" smtClean="0"/>
              <a:t>celá infrastruktura</a:t>
            </a:r>
            <a:endParaRPr lang="en-US" dirty="0" smtClean="0"/>
          </a:p>
          <a:p>
            <a:pPr lvl="2"/>
            <a:r>
              <a:rPr lang="cs-CZ" dirty="0" smtClean="0"/>
              <a:t>rozšíření vlastní</a:t>
            </a:r>
            <a:r>
              <a:rPr lang="en-US" dirty="0" smtClean="0"/>
              <a:t> </a:t>
            </a:r>
            <a:r>
              <a:rPr lang="en-US" dirty="0" err="1" smtClean="0"/>
              <a:t>infrastruktury</a:t>
            </a:r>
            <a:endParaRPr lang="cs-CZ" dirty="0" smtClean="0"/>
          </a:p>
          <a:p>
            <a:pPr lvl="1"/>
            <a:r>
              <a:rPr lang="cs-CZ" dirty="0" smtClean="0"/>
              <a:t>job scheduler, cluster manager</a:t>
            </a:r>
            <a:r>
              <a:rPr lang="en-US" dirty="0" smtClean="0"/>
              <a:t>/engine</a:t>
            </a:r>
          </a:p>
          <a:p>
            <a:pPr lvl="2"/>
            <a:r>
              <a:rPr lang="en-US" dirty="0" err="1" smtClean="0"/>
              <a:t>propriet</a:t>
            </a:r>
            <a:r>
              <a:rPr lang="cs-CZ" dirty="0" smtClean="0"/>
              <a:t>ární vs. externí - prevence lock-in</a:t>
            </a:r>
          </a:p>
          <a:p>
            <a:pPr lvl="1"/>
            <a:r>
              <a:rPr lang="cs-CZ" dirty="0" smtClean="0"/>
              <a:t>chráněný </a:t>
            </a:r>
            <a:r>
              <a:rPr lang="cs-CZ" dirty="0"/>
              <a:t>přenos dat, VPN, </a:t>
            </a:r>
            <a:r>
              <a:rPr lang="cs-CZ" dirty="0" smtClean="0"/>
              <a:t>IPsec</a:t>
            </a:r>
            <a:endParaRPr lang="en-US" dirty="0" smtClean="0"/>
          </a:p>
          <a:p>
            <a:pPr lvl="1"/>
            <a:r>
              <a:rPr lang="en-US" dirty="0"/>
              <a:t>GPGPU </a:t>
            </a:r>
            <a:r>
              <a:rPr lang="en-US" dirty="0" smtClean="0"/>
              <a:t>computing</a:t>
            </a:r>
          </a:p>
          <a:p>
            <a:pPr lvl="1"/>
            <a:endParaRPr lang="cs-CZ" b="1" dirty="0"/>
          </a:p>
          <a:p>
            <a:endParaRPr lang="cs-CZ" b="1" dirty="0" smtClean="0"/>
          </a:p>
          <a:p>
            <a:endParaRPr lang="en-US" b="1" dirty="0" smtClean="0"/>
          </a:p>
          <a:p>
            <a:r>
              <a:rPr lang="cs-CZ" b="1" dirty="0" smtClean="0"/>
              <a:t>Problémy / omezení</a:t>
            </a:r>
            <a:endParaRPr lang="en-US" b="1" dirty="0" smtClean="0"/>
          </a:p>
          <a:p>
            <a:pPr lvl="1"/>
            <a:r>
              <a:rPr lang="en-US" dirty="0" err="1" smtClean="0"/>
              <a:t>priv</a:t>
            </a:r>
            <a:r>
              <a:rPr lang="cs-CZ" dirty="0" smtClean="0"/>
              <a:t>átní a citlivá data</a:t>
            </a:r>
          </a:p>
          <a:p>
            <a:pPr lvl="1"/>
            <a:r>
              <a:rPr lang="cs-CZ" dirty="0" smtClean="0"/>
              <a:t>závislost na externím sw</a:t>
            </a:r>
          </a:p>
          <a:p>
            <a:pPr lvl="1"/>
            <a:r>
              <a:rPr lang="cs-CZ" dirty="0" smtClean="0"/>
              <a:t>velká data - přenos</a:t>
            </a:r>
          </a:p>
          <a:p>
            <a:pPr lvl="1"/>
            <a:endParaRPr lang="cs-CZ" dirty="0" smtClean="0"/>
          </a:p>
          <a:p>
            <a:pPr lvl="1"/>
            <a:endParaRPr lang="cs-CZ" dirty="0" smtClean="0"/>
          </a:p>
        </p:txBody>
      </p:sp>
    </p:spTree>
    <p:extLst>
      <p:ext uri="{BB962C8B-B14F-4D97-AF65-F5344CB8AC3E}">
        <p14:creationId xmlns:p14="http://schemas.microsoft.com/office/powerpoint/2010/main" val="9207106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Modely</a:t>
            </a:r>
            <a:r>
              <a:rPr lang="en-US" dirty="0"/>
              <a:t> </a:t>
            </a:r>
            <a:r>
              <a:rPr lang="en-US" dirty="0" smtClean="0"/>
              <a:t>HPC</a:t>
            </a:r>
            <a:endParaRPr lang="en-US" dirty="0"/>
          </a:p>
        </p:txBody>
      </p:sp>
      <p:sp>
        <p:nvSpPr>
          <p:cNvPr id="3" name="Content Placeholder 2"/>
          <p:cNvSpPr>
            <a:spLocks noGrp="1"/>
          </p:cNvSpPr>
          <p:nvPr>
            <p:ph sz="quarter" idx="13"/>
          </p:nvPr>
        </p:nvSpPr>
        <p:spPr>
          <a:xfrm>
            <a:off x="107504" y="548680"/>
            <a:ext cx="6336704" cy="6192688"/>
          </a:xfrm>
        </p:spPr>
        <p:txBody>
          <a:bodyPr anchor="t">
            <a:normAutofit fontScale="85000" lnSpcReduction="20000"/>
          </a:bodyPr>
          <a:lstStyle/>
          <a:p>
            <a:endParaRPr lang="en-US" dirty="0" smtClean="0"/>
          </a:p>
          <a:p>
            <a:r>
              <a:rPr lang="cs-CZ" dirty="0" smtClean="0"/>
              <a:t>L</a:t>
            </a:r>
            <a:r>
              <a:rPr lang="en-US" dirty="0" err="1" smtClean="0"/>
              <a:t>oosely</a:t>
            </a:r>
            <a:r>
              <a:rPr lang="en-US" dirty="0" smtClean="0"/>
              <a:t> </a:t>
            </a:r>
            <a:r>
              <a:rPr lang="en-US" dirty="0"/>
              <a:t>coupled </a:t>
            </a:r>
            <a:r>
              <a:rPr lang="en-US" dirty="0" smtClean="0"/>
              <a:t>cluster/grid computing</a:t>
            </a:r>
          </a:p>
          <a:p>
            <a:pPr lvl="1"/>
            <a:r>
              <a:rPr lang="en-US" dirty="0" err="1" smtClean="0"/>
              <a:t>aplikace</a:t>
            </a:r>
            <a:r>
              <a:rPr lang="en-US" dirty="0" smtClean="0"/>
              <a:t> </a:t>
            </a:r>
            <a:r>
              <a:rPr lang="en-US" dirty="0" err="1" smtClean="0"/>
              <a:t>distribuovan</a:t>
            </a:r>
            <a:r>
              <a:rPr lang="cs-CZ" dirty="0" smtClean="0"/>
              <a:t>á na velkém množství uzlů</a:t>
            </a:r>
            <a:endParaRPr lang="en-US" dirty="0"/>
          </a:p>
          <a:p>
            <a:pPr lvl="1"/>
            <a:r>
              <a:rPr lang="cs-CZ" dirty="0" smtClean="0"/>
              <a:t>malá (žádná) vzájemná závislost</a:t>
            </a:r>
          </a:p>
          <a:p>
            <a:pPr lvl="1"/>
            <a:r>
              <a:rPr lang="cs-CZ" dirty="0" smtClean="0"/>
              <a:t>master/slave,</a:t>
            </a:r>
            <a:r>
              <a:rPr lang="en-US" dirty="0" smtClean="0"/>
              <a:t> </a:t>
            </a:r>
            <a:r>
              <a:rPr lang="en-US" dirty="0" err="1" smtClean="0"/>
              <a:t>hierarchie</a:t>
            </a:r>
            <a:r>
              <a:rPr lang="en-US" dirty="0" smtClean="0"/>
              <a:t>,</a:t>
            </a:r>
            <a:r>
              <a:rPr lang="cs-CZ" dirty="0" smtClean="0"/>
              <a:t> fault-tolerance</a:t>
            </a:r>
          </a:p>
          <a:p>
            <a:pPr lvl="1"/>
            <a:r>
              <a:rPr lang="cs-CZ" dirty="0" smtClean="0"/>
              <a:t>GPU akcelerace</a:t>
            </a:r>
          </a:p>
          <a:p>
            <a:pPr lvl="1"/>
            <a:endParaRPr lang="cs-CZ" dirty="0" smtClean="0"/>
          </a:p>
          <a:p>
            <a:r>
              <a:rPr lang="cs-CZ" dirty="0" smtClean="0"/>
              <a:t>T</a:t>
            </a:r>
            <a:r>
              <a:rPr lang="en-US" dirty="0" err="1" smtClean="0"/>
              <a:t>ightly</a:t>
            </a:r>
            <a:r>
              <a:rPr lang="en-US" dirty="0" smtClean="0"/>
              <a:t> </a:t>
            </a:r>
            <a:r>
              <a:rPr lang="en-US" dirty="0"/>
              <a:t>coupled </a:t>
            </a:r>
            <a:r>
              <a:rPr lang="en-US" dirty="0" smtClean="0"/>
              <a:t>HPC</a:t>
            </a:r>
            <a:endParaRPr lang="cs-CZ" dirty="0" smtClean="0"/>
          </a:p>
          <a:p>
            <a:pPr lvl="1"/>
            <a:r>
              <a:rPr lang="en-US" dirty="0" smtClean="0"/>
              <a:t>distributed computing / app</a:t>
            </a:r>
          </a:p>
          <a:p>
            <a:pPr lvl="1"/>
            <a:r>
              <a:rPr lang="cs-CZ" dirty="0" smtClean="0"/>
              <a:t>vysoká vzájemná závislost uzlů, těsné propojení</a:t>
            </a:r>
          </a:p>
          <a:p>
            <a:pPr lvl="1"/>
            <a:r>
              <a:rPr lang="cs-CZ" dirty="0" smtClean="0"/>
              <a:t>MPI, </a:t>
            </a:r>
            <a:r>
              <a:rPr lang="cs-CZ" dirty="0"/>
              <a:t>shared-memory, potřeba nízké </a:t>
            </a:r>
            <a:r>
              <a:rPr lang="cs-CZ" dirty="0" smtClean="0"/>
              <a:t>latence</a:t>
            </a:r>
            <a:r>
              <a:rPr lang="en-US" dirty="0" smtClean="0"/>
              <a:t> (</a:t>
            </a:r>
            <a:r>
              <a:rPr lang="el-GR" dirty="0"/>
              <a:t>μ</a:t>
            </a:r>
            <a:r>
              <a:rPr lang="en-US" dirty="0" smtClean="0"/>
              <a:t>s)</a:t>
            </a:r>
            <a:endParaRPr lang="cs-CZ" dirty="0" smtClean="0"/>
          </a:p>
          <a:p>
            <a:pPr lvl="1"/>
            <a:r>
              <a:rPr lang="cs-CZ" dirty="0" smtClean="0"/>
              <a:t>RDMA - zero copy networking</a:t>
            </a:r>
          </a:p>
          <a:p>
            <a:pPr lvl="2"/>
            <a:r>
              <a:rPr lang="cs-CZ" dirty="0" smtClean="0"/>
              <a:t>no CPU</a:t>
            </a:r>
            <a:r>
              <a:rPr lang="en-US" dirty="0" smtClean="0"/>
              <a:t> /</a:t>
            </a:r>
            <a:r>
              <a:rPr lang="cs-CZ" dirty="0" smtClean="0"/>
              <a:t> cache</a:t>
            </a:r>
            <a:r>
              <a:rPr lang="en-US" dirty="0" smtClean="0"/>
              <a:t> /</a:t>
            </a:r>
            <a:r>
              <a:rPr lang="cs-CZ" dirty="0" smtClean="0"/>
              <a:t> context switch required</a:t>
            </a:r>
          </a:p>
          <a:p>
            <a:pPr lvl="2"/>
            <a:r>
              <a:rPr lang="en-US" dirty="0"/>
              <a:t>RDMA-based network </a:t>
            </a:r>
            <a:r>
              <a:rPr lang="en-US" dirty="0" smtClean="0"/>
              <a:t>adapters</a:t>
            </a:r>
            <a:r>
              <a:rPr lang="cs-CZ" dirty="0"/>
              <a:t> </a:t>
            </a:r>
            <a:r>
              <a:rPr lang="cs-CZ" dirty="0" smtClean="0"/>
              <a:t>-</a:t>
            </a:r>
            <a:r>
              <a:rPr lang="en-US" dirty="0" smtClean="0"/>
              <a:t> 40</a:t>
            </a:r>
            <a:r>
              <a:rPr lang="en-US" dirty="0"/>
              <a:t> </a:t>
            </a:r>
            <a:r>
              <a:rPr lang="en-US" dirty="0" smtClean="0"/>
              <a:t>Gb/s</a:t>
            </a:r>
            <a:endParaRPr lang="cs-CZ" dirty="0" smtClean="0"/>
          </a:p>
          <a:p>
            <a:pPr lvl="1"/>
            <a:endParaRPr lang="cs-CZ" dirty="0" smtClean="0"/>
          </a:p>
          <a:p>
            <a:r>
              <a:rPr lang="cs-CZ" dirty="0" smtClean="0"/>
              <a:t>D</a:t>
            </a:r>
            <a:r>
              <a:rPr lang="en-US" dirty="0" err="1" smtClean="0"/>
              <a:t>ata</a:t>
            </a:r>
            <a:r>
              <a:rPr lang="en-US" dirty="0" smtClean="0"/>
              <a:t>-intensive computing</a:t>
            </a:r>
          </a:p>
          <a:p>
            <a:pPr lvl="1"/>
            <a:r>
              <a:rPr lang="cs-CZ" dirty="0"/>
              <a:t>nelineární data-flow schema</a:t>
            </a:r>
          </a:p>
          <a:p>
            <a:pPr lvl="1"/>
            <a:r>
              <a:rPr lang="en-US" dirty="0" err="1" smtClean="0"/>
              <a:t>optimalizace</a:t>
            </a:r>
            <a:r>
              <a:rPr lang="en-US" dirty="0" smtClean="0"/>
              <a:t> pro </a:t>
            </a:r>
            <a:r>
              <a:rPr lang="en-US" dirty="0" err="1" smtClean="0"/>
              <a:t>velk</a:t>
            </a:r>
            <a:r>
              <a:rPr lang="cs-CZ" dirty="0" smtClean="0"/>
              <a:t>é objemy dat </a:t>
            </a:r>
            <a:r>
              <a:rPr lang="en-US" dirty="0" smtClean="0"/>
              <a:t>(</a:t>
            </a:r>
            <a:r>
              <a:rPr lang="cs-CZ" dirty="0" smtClean="0"/>
              <a:t>TB</a:t>
            </a:r>
            <a:r>
              <a:rPr lang="en-US" dirty="0" smtClean="0"/>
              <a:t>+)</a:t>
            </a:r>
          </a:p>
          <a:p>
            <a:pPr lvl="1"/>
            <a:r>
              <a:rPr lang="cs-CZ" dirty="0"/>
              <a:t>distribuované sdílení dat</a:t>
            </a:r>
          </a:p>
          <a:p>
            <a:pPr lvl="1"/>
            <a:r>
              <a:rPr lang="en-US" dirty="0" err="1" smtClean="0"/>
              <a:t>rychl</a:t>
            </a:r>
            <a:r>
              <a:rPr lang="cs-CZ" dirty="0" smtClean="0"/>
              <a:t>ý</a:t>
            </a:r>
            <a:r>
              <a:rPr lang="en-US" dirty="0" smtClean="0"/>
              <a:t> p</a:t>
            </a:r>
            <a:r>
              <a:rPr lang="cs-CZ" dirty="0" smtClean="0"/>
              <a:t>ří</a:t>
            </a:r>
            <a:r>
              <a:rPr lang="en-US" dirty="0" err="1" smtClean="0"/>
              <a:t>stup</a:t>
            </a:r>
            <a:r>
              <a:rPr lang="cs-CZ" dirty="0" smtClean="0"/>
              <a:t> k datovým zdrojům / službám</a:t>
            </a:r>
          </a:p>
          <a:p>
            <a:pPr lvl="1"/>
            <a:r>
              <a:rPr lang="cs-CZ" dirty="0" smtClean="0"/>
              <a:t>větší důraz na propustnost komunikace než na výkon CPU</a:t>
            </a:r>
            <a:endParaRPr lang="cs-CZ" dirty="0"/>
          </a:p>
        </p:txBody>
      </p:sp>
      <p:sp>
        <p:nvSpPr>
          <p:cNvPr id="4" name="Rounded Rectangle 4"/>
          <p:cNvSpPr>
            <a:spLocks noChangeArrowheads="1"/>
          </p:cNvSpPr>
          <p:nvPr/>
        </p:nvSpPr>
        <p:spPr bwMode="auto">
          <a:xfrm>
            <a:off x="7690008" y="955240"/>
            <a:ext cx="753517" cy="300037"/>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5" name="Rounded Rectangle 4"/>
          <p:cNvSpPr/>
          <p:nvPr/>
        </p:nvSpPr>
        <p:spPr bwMode="auto">
          <a:xfrm>
            <a:off x="8553063" y="940952"/>
            <a:ext cx="374650" cy="1536700"/>
          </a:xfrm>
          <a:prstGeom prst="roundRect">
            <a:avLst/>
          </a:prstGeom>
          <a:solidFill>
            <a:srgbClr val="B594E2"/>
          </a:solidFill>
          <a:ln w="6350" cap="flat" cmpd="sng" algn="ctr">
            <a:solidFill>
              <a:schemeClr val="tx1"/>
            </a:solidFill>
            <a:prstDash val="solid"/>
            <a:round/>
            <a:headEnd type="none" w="med" len="med"/>
            <a:tailEnd type="none" w="med" len="med"/>
          </a:ln>
          <a:effectLst/>
        </p:spPr>
        <p:txBody>
          <a:bodyPr vert="vert" lIns="36000" tIns="36000" rIns="36000" bIns="36000" anchor="ctr"/>
          <a:lstStyle/>
          <a:p>
            <a:pPr algn="ctr" eaLnBrk="1" hangingPunct="1">
              <a:defRPr/>
            </a:pPr>
            <a:r>
              <a:rPr lang="cs-CZ" sz="1600" b="0" dirty="0" smtClean="0"/>
              <a:t>infrastructure</a:t>
            </a:r>
            <a:endParaRPr lang="en-US" sz="1600" b="0" dirty="0"/>
          </a:p>
        </p:txBody>
      </p:sp>
      <p:sp>
        <p:nvSpPr>
          <p:cNvPr id="6" name="Rounded Rectangle 6"/>
          <p:cNvSpPr>
            <a:spLocks noChangeArrowheads="1"/>
          </p:cNvSpPr>
          <p:nvPr/>
        </p:nvSpPr>
        <p:spPr bwMode="auto">
          <a:xfrm>
            <a:off x="7690008" y="1026677"/>
            <a:ext cx="753517" cy="300038"/>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7" name="Rounded Rectangle 7"/>
          <p:cNvSpPr>
            <a:spLocks noChangeArrowheads="1"/>
          </p:cNvSpPr>
          <p:nvPr/>
        </p:nvSpPr>
        <p:spPr bwMode="auto">
          <a:xfrm>
            <a:off x="7690008" y="1099702"/>
            <a:ext cx="753517" cy="300038"/>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8" name="Rounded Rectangle 8"/>
          <p:cNvSpPr>
            <a:spLocks noChangeArrowheads="1"/>
          </p:cNvSpPr>
          <p:nvPr/>
        </p:nvSpPr>
        <p:spPr bwMode="auto">
          <a:xfrm>
            <a:off x="7690008" y="1171140"/>
            <a:ext cx="753517" cy="300037"/>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9" name="Rounded Rectangle 9"/>
          <p:cNvSpPr>
            <a:spLocks noChangeArrowheads="1"/>
          </p:cNvSpPr>
          <p:nvPr/>
        </p:nvSpPr>
        <p:spPr bwMode="auto">
          <a:xfrm>
            <a:off x="7690008" y="1242577"/>
            <a:ext cx="753517" cy="300038"/>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10" name="Rounded Rectangle 10"/>
          <p:cNvSpPr>
            <a:spLocks noChangeArrowheads="1"/>
          </p:cNvSpPr>
          <p:nvPr/>
        </p:nvSpPr>
        <p:spPr bwMode="auto">
          <a:xfrm>
            <a:off x="7690008" y="1315602"/>
            <a:ext cx="753517" cy="298450"/>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11" name="Rounded Rectangle 11"/>
          <p:cNvSpPr>
            <a:spLocks noChangeArrowheads="1"/>
          </p:cNvSpPr>
          <p:nvPr/>
        </p:nvSpPr>
        <p:spPr bwMode="auto">
          <a:xfrm>
            <a:off x="7690008" y="1387040"/>
            <a:ext cx="753517" cy="300037"/>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12" name="Rounded Rectangle 12"/>
          <p:cNvSpPr>
            <a:spLocks noChangeArrowheads="1"/>
          </p:cNvSpPr>
          <p:nvPr/>
        </p:nvSpPr>
        <p:spPr bwMode="auto">
          <a:xfrm>
            <a:off x="7690008" y="1458477"/>
            <a:ext cx="753517" cy="300038"/>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13" name="Rounded Rectangle 13"/>
          <p:cNvSpPr>
            <a:spLocks noChangeArrowheads="1"/>
          </p:cNvSpPr>
          <p:nvPr/>
        </p:nvSpPr>
        <p:spPr bwMode="auto">
          <a:xfrm>
            <a:off x="7690008" y="1531502"/>
            <a:ext cx="753517" cy="298450"/>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14" name="Rounded Rectangle 14"/>
          <p:cNvSpPr>
            <a:spLocks noChangeArrowheads="1"/>
          </p:cNvSpPr>
          <p:nvPr/>
        </p:nvSpPr>
        <p:spPr bwMode="auto">
          <a:xfrm>
            <a:off x="7690008" y="1602940"/>
            <a:ext cx="753517" cy="300037"/>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15" name="Rounded Rectangle 15"/>
          <p:cNvSpPr>
            <a:spLocks noChangeArrowheads="1"/>
          </p:cNvSpPr>
          <p:nvPr/>
        </p:nvSpPr>
        <p:spPr bwMode="auto">
          <a:xfrm>
            <a:off x="7690008" y="1674377"/>
            <a:ext cx="753517" cy="300038"/>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16" name="Rounded Rectangle 16"/>
          <p:cNvSpPr>
            <a:spLocks noChangeArrowheads="1"/>
          </p:cNvSpPr>
          <p:nvPr/>
        </p:nvSpPr>
        <p:spPr bwMode="auto">
          <a:xfrm>
            <a:off x="7690008" y="1745815"/>
            <a:ext cx="753517" cy="300037"/>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17" name="Rounded Rectangle 17"/>
          <p:cNvSpPr>
            <a:spLocks noChangeArrowheads="1"/>
          </p:cNvSpPr>
          <p:nvPr/>
        </p:nvSpPr>
        <p:spPr bwMode="auto">
          <a:xfrm>
            <a:off x="7690008" y="1818840"/>
            <a:ext cx="753517" cy="300037"/>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18" name="Rounded Rectangle 18"/>
          <p:cNvSpPr>
            <a:spLocks noChangeArrowheads="1"/>
          </p:cNvSpPr>
          <p:nvPr/>
        </p:nvSpPr>
        <p:spPr bwMode="auto">
          <a:xfrm>
            <a:off x="7690008" y="1890277"/>
            <a:ext cx="753517" cy="300038"/>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19" name="Rounded Rectangle 19"/>
          <p:cNvSpPr>
            <a:spLocks noChangeArrowheads="1"/>
          </p:cNvSpPr>
          <p:nvPr/>
        </p:nvSpPr>
        <p:spPr bwMode="auto">
          <a:xfrm>
            <a:off x="7690008" y="1963302"/>
            <a:ext cx="753517" cy="298450"/>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20" name="Rounded Rectangle 20"/>
          <p:cNvSpPr>
            <a:spLocks noChangeArrowheads="1"/>
          </p:cNvSpPr>
          <p:nvPr/>
        </p:nvSpPr>
        <p:spPr bwMode="auto">
          <a:xfrm>
            <a:off x="7690008" y="2034740"/>
            <a:ext cx="753517" cy="298450"/>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21" name="Rounded Rectangle 21"/>
          <p:cNvSpPr>
            <a:spLocks noChangeArrowheads="1"/>
          </p:cNvSpPr>
          <p:nvPr/>
        </p:nvSpPr>
        <p:spPr bwMode="auto">
          <a:xfrm>
            <a:off x="7690008" y="2106177"/>
            <a:ext cx="753517" cy="300038"/>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eaLnBrk="1" hangingPunct="1"/>
            <a:endParaRPr lang="en-US" altLang="en-US"/>
          </a:p>
        </p:txBody>
      </p:sp>
      <p:sp>
        <p:nvSpPr>
          <p:cNvPr id="22" name="Rounded Rectangle 22"/>
          <p:cNvSpPr>
            <a:spLocks noChangeArrowheads="1"/>
          </p:cNvSpPr>
          <p:nvPr/>
        </p:nvSpPr>
        <p:spPr bwMode="auto">
          <a:xfrm>
            <a:off x="7690008" y="2177615"/>
            <a:ext cx="753517" cy="300037"/>
          </a:xfrm>
          <a:prstGeom prst="roundRect">
            <a:avLst>
              <a:gd name="adj" fmla="val 16667"/>
            </a:avLst>
          </a:prstGeom>
          <a:solidFill>
            <a:srgbClr val="CCFFFF"/>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algn="ctr" eaLnBrk="1" hangingPunct="1"/>
            <a:r>
              <a:rPr lang="cs-CZ" altLang="en-US" sz="1600"/>
              <a:t>worker</a:t>
            </a:r>
            <a:endParaRPr lang="en-US" altLang="en-US" sz="1600"/>
          </a:p>
        </p:txBody>
      </p:sp>
      <p:sp>
        <p:nvSpPr>
          <p:cNvPr id="23" name="Rounded Rectangle 23"/>
          <p:cNvSpPr>
            <a:spLocks noChangeArrowheads="1"/>
          </p:cNvSpPr>
          <p:nvPr/>
        </p:nvSpPr>
        <p:spPr bwMode="auto">
          <a:xfrm>
            <a:off x="6861829" y="1331477"/>
            <a:ext cx="718641" cy="447675"/>
          </a:xfrm>
          <a:prstGeom prst="roundRect">
            <a:avLst>
              <a:gd name="adj" fmla="val 16667"/>
            </a:avLst>
          </a:prstGeom>
          <a:solidFill>
            <a:srgbClr val="FFC000"/>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algn="ctr" eaLnBrk="1" hangingPunct="1"/>
            <a:endParaRPr lang="en-US" altLang="en-US" sz="1400" b="0"/>
          </a:p>
        </p:txBody>
      </p:sp>
      <p:sp>
        <p:nvSpPr>
          <p:cNvPr id="24" name="Rounded Rectangle 25"/>
          <p:cNvSpPr>
            <a:spLocks noChangeArrowheads="1"/>
          </p:cNvSpPr>
          <p:nvPr/>
        </p:nvSpPr>
        <p:spPr bwMode="auto">
          <a:xfrm>
            <a:off x="6861829" y="1531502"/>
            <a:ext cx="718641" cy="447675"/>
          </a:xfrm>
          <a:prstGeom prst="roundRect">
            <a:avLst>
              <a:gd name="adj" fmla="val 16667"/>
            </a:avLst>
          </a:prstGeom>
          <a:solidFill>
            <a:srgbClr val="FFC000"/>
          </a:solidFill>
          <a:ln w="6350" algn="ctr">
            <a:solidFill>
              <a:schemeClr val="tx1"/>
            </a:solidFill>
            <a:round/>
            <a:headEnd/>
            <a:tailEnd/>
          </a:ln>
        </p:spPr>
        <p:txBody>
          <a:bodyPr lIns="36000" tIns="36000" rIns="36000" bIns="36000"/>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algn="ctr" eaLnBrk="1" hangingPunct="1"/>
            <a:endParaRPr lang="en-US" altLang="en-US" sz="1400" b="0"/>
          </a:p>
        </p:txBody>
      </p:sp>
      <p:sp>
        <p:nvSpPr>
          <p:cNvPr id="25" name="Rounded Rectangle 26"/>
          <p:cNvSpPr>
            <a:spLocks noChangeArrowheads="1"/>
          </p:cNvSpPr>
          <p:nvPr/>
        </p:nvSpPr>
        <p:spPr bwMode="auto">
          <a:xfrm>
            <a:off x="6861829" y="1737877"/>
            <a:ext cx="718641" cy="447675"/>
          </a:xfrm>
          <a:prstGeom prst="roundRect">
            <a:avLst>
              <a:gd name="adj" fmla="val 16667"/>
            </a:avLst>
          </a:prstGeom>
          <a:solidFill>
            <a:srgbClr val="FFC000"/>
          </a:solidFill>
          <a:ln w="19050" algn="ctr">
            <a:solidFill>
              <a:schemeClr val="tx1"/>
            </a:solidFill>
            <a:round/>
            <a:headEnd/>
            <a:tailEnd/>
          </a:ln>
        </p:spPr>
        <p:txBody>
          <a:bodyPr lIns="36000" tIns="36000" rIns="36000" bIns="36000" anchor="ctr"/>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algn="ctr" eaLnBrk="1" hangingPunct="1"/>
            <a:r>
              <a:rPr lang="cs-CZ" altLang="en-US" sz="1600" dirty="0"/>
              <a:t>master</a:t>
            </a:r>
            <a:endParaRPr lang="en-US" altLang="en-US" sz="1600" dirty="0"/>
          </a:p>
        </p:txBody>
      </p:sp>
      <p:sp>
        <p:nvSpPr>
          <p:cNvPr id="26" name="Rounded Rectangle 27"/>
          <p:cNvSpPr>
            <a:spLocks noChangeArrowheads="1"/>
          </p:cNvSpPr>
          <p:nvPr/>
        </p:nvSpPr>
        <p:spPr bwMode="auto">
          <a:xfrm>
            <a:off x="5927684" y="1528327"/>
            <a:ext cx="824607" cy="449262"/>
          </a:xfrm>
          <a:prstGeom prst="roundRect">
            <a:avLst>
              <a:gd name="adj" fmla="val 16667"/>
            </a:avLst>
          </a:prstGeom>
          <a:solidFill>
            <a:srgbClr val="92D050"/>
          </a:solidFill>
          <a:ln w="6350" algn="ctr">
            <a:solidFill>
              <a:schemeClr val="tx1"/>
            </a:solidFill>
            <a:round/>
            <a:headEnd/>
            <a:tailEnd/>
          </a:ln>
        </p:spPr>
        <p:txBody>
          <a:bodyPr lIns="36000" tIns="36000" rIns="36000" bIns="36000" anchor="ctr"/>
          <a:lstStyle>
            <a:lvl1pPr>
              <a:defRPr b="1" baseline="-15000">
                <a:solidFill>
                  <a:schemeClr val="tx1"/>
                </a:solidFill>
                <a:latin typeface="Tahoma" panose="020B0604030504040204" pitchFamily="34" charset="0"/>
              </a:defRPr>
            </a:lvl1pPr>
            <a:lvl2pPr marL="742950" indent="-285750">
              <a:defRPr b="1" baseline="-15000">
                <a:solidFill>
                  <a:schemeClr val="tx1"/>
                </a:solidFill>
                <a:latin typeface="Tahoma" panose="020B0604030504040204" pitchFamily="34" charset="0"/>
              </a:defRPr>
            </a:lvl2pPr>
            <a:lvl3pPr marL="1143000" indent="-228600">
              <a:defRPr b="1" baseline="-15000">
                <a:solidFill>
                  <a:schemeClr val="tx1"/>
                </a:solidFill>
                <a:latin typeface="Tahoma" panose="020B0604030504040204" pitchFamily="34" charset="0"/>
              </a:defRPr>
            </a:lvl3pPr>
            <a:lvl4pPr marL="1600200" indent="-228600">
              <a:defRPr b="1" baseline="-15000">
                <a:solidFill>
                  <a:schemeClr val="tx1"/>
                </a:solidFill>
                <a:latin typeface="Tahoma" panose="020B0604030504040204" pitchFamily="34" charset="0"/>
              </a:defRPr>
            </a:lvl4pPr>
            <a:lvl5pPr marL="2057400" indent="-228600">
              <a:defRPr b="1" baseline="-15000">
                <a:solidFill>
                  <a:schemeClr val="tx1"/>
                </a:solidFill>
                <a:latin typeface="Tahoma" panose="020B0604030504040204" pitchFamily="34" charset="0"/>
              </a:defRPr>
            </a:lvl5pPr>
            <a:lvl6pPr marL="2514600" indent="-228600" eaLnBrk="0" fontAlgn="base" hangingPunct="0">
              <a:spcBef>
                <a:spcPct val="0"/>
              </a:spcBef>
              <a:spcAft>
                <a:spcPct val="0"/>
              </a:spcAft>
              <a:defRPr b="1" baseline="-15000">
                <a:solidFill>
                  <a:schemeClr val="tx1"/>
                </a:solidFill>
                <a:latin typeface="Tahoma" panose="020B0604030504040204" pitchFamily="34" charset="0"/>
              </a:defRPr>
            </a:lvl6pPr>
            <a:lvl7pPr marL="2971800" indent="-228600" eaLnBrk="0" fontAlgn="base" hangingPunct="0">
              <a:spcBef>
                <a:spcPct val="0"/>
              </a:spcBef>
              <a:spcAft>
                <a:spcPct val="0"/>
              </a:spcAft>
              <a:defRPr b="1" baseline="-15000">
                <a:solidFill>
                  <a:schemeClr val="tx1"/>
                </a:solidFill>
                <a:latin typeface="Tahoma" panose="020B0604030504040204" pitchFamily="34" charset="0"/>
              </a:defRPr>
            </a:lvl7pPr>
            <a:lvl8pPr marL="3429000" indent="-228600" eaLnBrk="0" fontAlgn="base" hangingPunct="0">
              <a:spcBef>
                <a:spcPct val="0"/>
              </a:spcBef>
              <a:spcAft>
                <a:spcPct val="0"/>
              </a:spcAft>
              <a:defRPr b="1" baseline="-15000">
                <a:solidFill>
                  <a:schemeClr val="tx1"/>
                </a:solidFill>
                <a:latin typeface="Tahoma" panose="020B0604030504040204" pitchFamily="34" charset="0"/>
              </a:defRPr>
            </a:lvl8pPr>
            <a:lvl9pPr marL="3886200" indent="-228600" eaLnBrk="0" fontAlgn="base" hangingPunct="0">
              <a:spcBef>
                <a:spcPct val="0"/>
              </a:spcBef>
              <a:spcAft>
                <a:spcPct val="0"/>
              </a:spcAft>
              <a:defRPr b="1" baseline="-15000">
                <a:solidFill>
                  <a:schemeClr val="tx1"/>
                </a:solidFill>
                <a:latin typeface="Tahoma" panose="020B0604030504040204" pitchFamily="34" charset="0"/>
              </a:defRPr>
            </a:lvl9pPr>
          </a:lstStyle>
          <a:p>
            <a:pPr algn="ctr" eaLnBrk="1" hangingPunct="1"/>
            <a:r>
              <a:rPr lang="cs-CZ" altLang="en-US" sz="1600"/>
              <a:t>front-end</a:t>
            </a:r>
            <a:endParaRPr lang="en-US" altLang="en-US" sz="1600"/>
          </a:p>
        </p:txBody>
      </p:sp>
      <p:sp>
        <p:nvSpPr>
          <p:cNvPr id="27" name="Cloud 26"/>
          <p:cNvSpPr/>
          <p:nvPr/>
        </p:nvSpPr>
        <p:spPr>
          <a:xfrm>
            <a:off x="6585253" y="3147481"/>
            <a:ext cx="322510" cy="3600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p:cNvSpPr/>
          <p:nvPr/>
        </p:nvSpPr>
        <p:spPr>
          <a:xfrm>
            <a:off x="7046534" y="2951834"/>
            <a:ext cx="322510" cy="3600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p:cNvSpPr/>
          <p:nvPr/>
        </p:nvSpPr>
        <p:spPr>
          <a:xfrm>
            <a:off x="7561813" y="3100793"/>
            <a:ext cx="322510" cy="3600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p:cNvSpPr/>
          <p:nvPr/>
        </p:nvSpPr>
        <p:spPr>
          <a:xfrm>
            <a:off x="6306357" y="3572978"/>
            <a:ext cx="322510" cy="3600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loud 30"/>
          <p:cNvSpPr/>
          <p:nvPr/>
        </p:nvSpPr>
        <p:spPr>
          <a:xfrm>
            <a:off x="6923161" y="3580405"/>
            <a:ext cx="322510" cy="3600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31"/>
          <p:cNvSpPr/>
          <p:nvPr/>
        </p:nvSpPr>
        <p:spPr>
          <a:xfrm>
            <a:off x="7985509" y="3286823"/>
            <a:ext cx="322510" cy="3600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loud 32"/>
          <p:cNvSpPr/>
          <p:nvPr/>
        </p:nvSpPr>
        <p:spPr>
          <a:xfrm>
            <a:off x="7561813" y="3616302"/>
            <a:ext cx="322510" cy="3600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V="1">
            <a:off x="6585253" y="3472939"/>
            <a:ext cx="77406" cy="13701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1" idx="2"/>
          </p:cNvCxnSpPr>
          <p:nvPr/>
        </p:nvCxnSpPr>
        <p:spPr>
          <a:xfrm flipV="1">
            <a:off x="6632690" y="3760425"/>
            <a:ext cx="291471" cy="110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33" idx="2"/>
          </p:cNvCxnSpPr>
          <p:nvPr/>
        </p:nvCxnSpPr>
        <p:spPr>
          <a:xfrm>
            <a:off x="7240588" y="3753858"/>
            <a:ext cx="322225" cy="424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366852" y="3120842"/>
            <a:ext cx="225972" cy="63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28" idx="2"/>
          </p:cNvCxnSpPr>
          <p:nvPr/>
        </p:nvCxnSpPr>
        <p:spPr>
          <a:xfrm flipV="1">
            <a:off x="6885564" y="3131854"/>
            <a:ext cx="161970" cy="9500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28" idx="1"/>
          </p:cNvCxnSpPr>
          <p:nvPr/>
        </p:nvCxnSpPr>
        <p:spPr>
          <a:xfrm flipV="1">
            <a:off x="7112203" y="3311491"/>
            <a:ext cx="95586" cy="2986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861829" y="3435524"/>
            <a:ext cx="250374" cy="3183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702960" y="3242133"/>
            <a:ext cx="311728" cy="1646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231422" y="3400385"/>
            <a:ext cx="359713" cy="2464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33" idx="3"/>
          </p:cNvCxnSpPr>
          <p:nvPr/>
        </p:nvCxnSpPr>
        <p:spPr>
          <a:xfrm>
            <a:off x="7702960" y="3449430"/>
            <a:ext cx="20108" cy="1874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824804" y="3595070"/>
            <a:ext cx="206347" cy="1745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1657" y="3242133"/>
            <a:ext cx="391303" cy="51172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882175" y="3394282"/>
            <a:ext cx="2346732" cy="3991335"/>
          </a:xfrm>
          <a:prstGeom prst="rect">
            <a:avLst/>
          </a:prstGeom>
        </p:spPr>
      </p:pic>
    </p:spTree>
    <p:extLst>
      <p:ext uri="{BB962C8B-B14F-4D97-AF65-F5344CB8AC3E}">
        <p14:creationId xmlns:p14="http://schemas.microsoft.com/office/powerpoint/2010/main" val="2427586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High-Performance Computing</a:t>
            </a:r>
            <a:endParaRPr lang="en-US" dirty="0"/>
          </a:p>
        </p:txBody>
      </p:sp>
      <p:sp>
        <p:nvSpPr>
          <p:cNvPr id="5" name="Content Placeholder 4"/>
          <p:cNvSpPr>
            <a:spLocks noGrp="1"/>
          </p:cNvSpPr>
          <p:nvPr>
            <p:ph sz="quarter" idx="13"/>
          </p:nvPr>
        </p:nvSpPr>
        <p:spPr>
          <a:xfrm>
            <a:off x="107504" y="548680"/>
            <a:ext cx="8928992" cy="6264696"/>
          </a:xfrm>
        </p:spPr>
        <p:txBody>
          <a:bodyPr>
            <a:normAutofit/>
          </a:bodyPr>
          <a:lstStyle/>
          <a:p>
            <a:r>
              <a:rPr lang="cs-CZ" dirty="0" smtClean="0"/>
              <a:t>Azure - </a:t>
            </a:r>
            <a:r>
              <a:rPr lang="en-US" b="1" dirty="0" smtClean="0"/>
              <a:t>Batch</a:t>
            </a:r>
            <a:r>
              <a:rPr lang="en-US" dirty="0" smtClean="0"/>
              <a:t> / </a:t>
            </a:r>
            <a:r>
              <a:rPr lang="cs-CZ" b="1" dirty="0" smtClean="0"/>
              <a:t>Big Compute</a:t>
            </a:r>
            <a:endParaRPr lang="en-US" b="1" dirty="0" smtClean="0"/>
          </a:p>
          <a:p>
            <a:pPr lvl="1"/>
            <a:r>
              <a:rPr lang="en-US" dirty="0" smtClean="0"/>
              <a:t>job scheduling, auto-scaling - PaaS</a:t>
            </a:r>
          </a:p>
          <a:p>
            <a:pPr lvl="1"/>
            <a:r>
              <a:rPr lang="en-US" dirty="0" smtClean="0"/>
              <a:t>Batch SDK, Batch Service</a:t>
            </a:r>
          </a:p>
          <a:p>
            <a:pPr lvl="1"/>
            <a:r>
              <a:rPr lang="en-US" dirty="0" smtClean="0"/>
              <a:t>HP instances</a:t>
            </a:r>
            <a:endParaRPr lang="cs-CZ" dirty="0" smtClean="0"/>
          </a:p>
          <a:p>
            <a:pPr lvl="2"/>
            <a:r>
              <a:rPr lang="en-US" dirty="0" smtClean="0"/>
              <a:t>MPI latency 3 </a:t>
            </a:r>
            <a:r>
              <a:rPr lang="el-GR" dirty="0" smtClean="0"/>
              <a:t>μ</a:t>
            </a:r>
            <a:r>
              <a:rPr lang="en-US" dirty="0" smtClean="0"/>
              <a:t>s</a:t>
            </a:r>
            <a:endParaRPr lang="cs-CZ" dirty="0" smtClean="0"/>
          </a:p>
          <a:p>
            <a:pPr lvl="2"/>
            <a:r>
              <a:rPr lang="cs-CZ" dirty="0" smtClean="0"/>
              <a:t>RDMA </a:t>
            </a:r>
            <a:r>
              <a:rPr lang="en-US" dirty="0" smtClean="0"/>
              <a:t>non-blocking 32 Gb/s throughput</a:t>
            </a:r>
          </a:p>
          <a:p>
            <a:pPr lvl="1"/>
            <a:r>
              <a:rPr lang="es-ES" dirty="0" smtClean="0"/>
              <a:t>GPGPU - </a:t>
            </a:r>
            <a:r>
              <a:rPr lang="es-ES" dirty="0" err="1" smtClean="0"/>
              <a:t>since</a:t>
            </a:r>
            <a:r>
              <a:rPr lang="es-ES" dirty="0" smtClean="0"/>
              <a:t> 2017</a:t>
            </a:r>
          </a:p>
          <a:p>
            <a:pPr lvl="2"/>
            <a:r>
              <a:rPr lang="es-ES" dirty="0" err="1" smtClean="0"/>
              <a:t>NVidia</a:t>
            </a:r>
            <a:r>
              <a:rPr lang="es-ES" dirty="0" smtClean="0"/>
              <a:t> Tesla</a:t>
            </a:r>
          </a:p>
          <a:p>
            <a:pPr lvl="2"/>
            <a:r>
              <a:rPr lang="es-ES" dirty="0" smtClean="0"/>
              <a:t>NC-Series </a:t>
            </a:r>
            <a:r>
              <a:rPr lang="es-ES" dirty="0"/>
              <a:t>- </a:t>
            </a:r>
            <a:r>
              <a:rPr lang="cs-CZ" dirty="0" smtClean="0"/>
              <a:t>computing nodes</a:t>
            </a:r>
          </a:p>
          <a:p>
            <a:pPr lvl="3"/>
            <a:r>
              <a:rPr lang="es-ES" dirty="0" smtClean="0"/>
              <a:t>Kepler K80, </a:t>
            </a:r>
            <a:r>
              <a:rPr lang="en-US" dirty="0" smtClean="0"/>
              <a:t>Pascal P100, Volta V100</a:t>
            </a:r>
          </a:p>
          <a:p>
            <a:pPr lvl="2"/>
            <a:r>
              <a:rPr lang="es-ES" dirty="0" smtClean="0"/>
              <a:t>ND-Series </a:t>
            </a:r>
            <a:r>
              <a:rPr lang="es-ES" dirty="0"/>
              <a:t>- </a:t>
            </a:r>
            <a:r>
              <a:rPr lang="en-US" dirty="0" smtClean="0"/>
              <a:t>AI, ML (24 GB)</a:t>
            </a:r>
            <a:endParaRPr lang="cs-CZ" dirty="0"/>
          </a:p>
          <a:p>
            <a:pPr lvl="3"/>
            <a:r>
              <a:rPr lang="es-ES" dirty="0" smtClean="0"/>
              <a:t>Pascal P40</a:t>
            </a:r>
          </a:p>
          <a:p>
            <a:pPr lvl="3"/>
            <a:r>
              <a:rPr lang="es-ES" dirty="0" smtClean="0"/>
              <a:t>single </a:t>
            </a:r>
            <a:r>
              <a:rPr lang="es-ES" dirty="0" err="1" smtClean="0"/>
              <a:t>prec</a:t>
            </a:r>
            <a:r>
              <a:rPr lang="es-ES" dirty="0" smtClean="0"/>
              <a:t> </a:t>
            </a:r>
            <a:r>
              <a:rPr lang="es-ES" dirty="0" err="1" smtClean="0"/>
              <a:t>fp</a:t>
            </a:r>
            <a:r>
              <a:rPr lang="es-ES" dirty="0" smtClean="0"/>
              <a:t>, </a:t>
            </a:r>
            <a:r>
              <a:rPr lang="es-ES" dirty="0" err="1" smtClean="0"/>
              <a:t>larger</a:t>
            </a:r>
            <a:r>
              <a:rPr lang="es-ES" dirty="0" smtClean="0"/>
              <a:t> GPU </a:t>
            </a:r>
            <a:r>
              <a:rPr lang="es-ES" dirty="0" err="1" smtClean="0"/>
              <a:t>memory</a:t>
            </a:r>
            <a:r>
              <a:rPr lang="es-ES" dirty="0" smtClean="0"/>
              <a:t> (24 GB)</a:t>
            </a:r>
          </a:p>
          <a:p>
            <a:pPr lvl="2"/>
            <a:r>
              <a:rPr lang="es-ES" dirty="0" smtClean="0"/>
              <a:t>NV-Series - </a:t>
            </a:r>
            <a:r>
              <a:rPr lang="cs-CZ" dirty="0" smtClean="0"/>
              <a:t>visualization nodes</a:t>
            </a:r>
          </a:p>
          <a:p>
            <a:pPr lvl="3"/>
            <a:r>
              <a:rPr lang="es-ES" dirty="0" smtClean="0"/>
              <a:t>Maxwell M60</a:t>
            </a:r>
            <a:endParaRPr lang="cs-CZ" dirty="0"/>
          </a:p>
        </p:txBody>
      </p:sp>
    </p:spTree>
    <p:extLst>
      <p:ext uri="{BB962C8B-B14F-4D97-AF65-F5344CB8AC3E}">
        <p14:creationId xmlns:p14="http://schemas.microsoft.com/office/powerpoint/2010/main" val="36895162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High-Performance Computing</a:t>
            </a:r>
            <a:endParaRPr lang="en-US" dirty="0"/>
          </a:p>
        </p:txBody>
      </p:sp>
      <p:sp>
        <p:nvSpPr>
          <p:cNvPr id="5" name="Content Placeholder 4"/>
          <p:cNvSpPr>
            <a:spLocks noGrp="1"/>
          </p:cNvSpPr>
          <p:nvPr>
            <p:ph sz="quarter" idx="13"/>
          </p:nvPr>
        </p:nvSpPr>
        <p:spPr>
          <a:xfrm>
            <a:off x="107504" y="548680"/>
            <a:ext cx="8928992" cy="6264696"/>
          </a:xfrm>
        </p:spPr>
        <p:txBody>
          <a:bodyPr>
            <a:normAutofit lnSpcReduction="10000"/>
          </a:bodyPr>
          <a:lstStyle/>
          <a:p>
            <a:r>
              <a:rPr lang="cs-CZ" dirty="0" smtClean="0"/>
              <a:t>Google</a:t>
            </a:r>
            <a:r>
              <a:rPr lang="cs-CZ" dirty="0"/>
              <a:t> </a:t>
            </a:r>
            <a:r>
              <a:rPr lang="cs-CZ" dirty="0" smtClean="0"/>
              <a:t>- </a:t>
            </a:r>
            <a:r>
              <a:rPr lang="cs-CZ" b="1" dirty="0" smtClean="0"/>
              <a:t>Cloud Dataflow</a:t>
            </a:r>
          </a:p>
          <a:p>
            <a:pPr lvl="1"/>
            <a:r>
              <a:rPr lang="en-US" dirty="0" smtClean="0"/>
              <a:t>managed </a:t>
            </a:r>
            <a:r>
              <a:rPr lang="cs-CZ" dirty="0" smtClean="0"/>
              <a:t>service </a:t>
            </a:r>
            <a:r>
              <a:rPr lang="en-US" dirty="0" smtClean="0"/>
              <a:t>for </a:t>
            </a:r>
            <a:r>
              <a:rPr lang="en-US" dirty="0"/>
              <a:t>batch and streaming big data </a:t>
            </a:r>
            <a:r>
              <a:rPr lang="en-US" dirty="0" smtClean="0"/>
              <a:t>processing</a:t>
            </a:r>
            <a:endParaRPr lang="cs-CZ" dirty="0" smtClean="0"/>
          </a:p>
          <a:p>
            <a:pPr lvl="1"/>
            <a:r>
              <a:rPr lang="cs-CZ" dirty="0" smtClean="0"/>
              <a:t>scheduling, on-demand resources</a:t>
            </a:r>
            <a:endParaRPr lang="en-US" dirty="0" smtClean="0"/>
          </a:p>
          <a:p>
            <a:pPr lvl="1"/>
            <a:r>
              <a:rPr lang="cs-CZ" dirty="0" smtClean="0"/>
              <a:t>auto-scaling, monitoring, fault-toleran</a:t>
            </a:r>
            <a:r>
              <a:rPr lang="en-US" dirty="0" err="1" smtClean="0"/>
              <a:t>ce</a:t>
            </a:r>
            <a:endParaRPr lang="cs-CZ" dirty="0" smtClean="0"/>
          </a:p>
          <a:p>
            <a:pPr lvl="1"/>
            <a:r>
              <a:rPr lang="cs-CZ" dirty="0" smtClean="0"/>
              <a:t>integrace </a:t>
            </a:r>
            <a:r>
              <a:rPr lang="en-US" dirty="0" smtClean="0"/>
              <a:t>s dal</a:t>
            </a:r>
            <a:r>
              <a:rPr lang="cs-CZ" dirty="0" smtClean="0"/>
              <a:t>šími službami</a:t>
            </a:r>
            <a:endParaRPr lang="en-US" dirty="0" smtClean="0"/>
          </a:p>
          <a:p>
            <a:pPr lvl="2"/>
            <a:r>
              <a:rPr lang="cs-CZ" dirty="0" smtClean="0"/>
              <a:t>Storage, Big</a:t>
            </a:r>
            <a:r>
              <a:rPr lang="en-US" dirty="0" smtClean="0"/>
              <a:t>T</a:t>
            </a:r>
            <a:r>
              <a:rPr lang="cs-CZ" dirty="0" smtClean="0"/>
              <a:t>able, Big</a:t>
            </a:r>
            <a:r>
              <a:rPr lang="en-US" dirty="0" smtClean="0"/>
              <a:t>Q</a:t>
            </a:r>
            <a:r>
              <a:rPr lang="cs-CZ" dirty="0" smtClean="0"/>
              <a:t>uery, Data</a:t>
            </a:r>
            <a:r>
              <a:rPr lang="en-US" dirty="0" smtClean="0"/>
              <a:t>S</a:t>
            </a:r>
            <a:r>
              <a:rPr lang="cs-CZ" dirty="0" smtClean="0"/>
              <a:t>tore, Data</a:t>
            </a:r>
            <a:r>
              <a:rPr lang="en-US" dirty="0" smtClean="0"/>
              <a:t>P</a:t>
            </a:r>
            <a:r>
              <a:rPr lang="cs-CZ" dirty="0" smtClean="0"/>
              <a:t>roc</a:t>
            </a:r>
            <a:r>
              <a:rPr lang="en-US" dirty="0" smtClean="0"/>
              <a:t> </a:t>
            </a:r>
            <a:r>
              <a:rPr lang="cs-CZ" dirty="0" smtClean="0"/>
              <a:t>(</a:t>
            </a:r>
            <a:r>
              <a:rPr lang="en-US" dirty="0" smtClean="0"/>
              <a:t>MapReduce)</a:t>
            </a:r>
            <a:r>
              <a:rPr lang="cs-CZ" dirty="0" smtClean="0"/>
              <a:t>, Pub/Sub</a:t>
            </a:r>
            <a:r>
              <a:rPr lang="en-US" dirty="0" smtClean="0"/>
              <a:t>, ...</a:t>
            </a:r>
            <a:endParaRPr lang="cs-CZ" dirty="0" smtClean="0"/>
          </a:p>
          <a:p>
            <a:pPr lvl="1"/>
            <a:r>
              <a:rPr lang="en-US" dirty="0" smtClean="0"/>
              <a:t>Dataflow Programming Model</a:t>
            </a:r>
          </a:p>
          <a:p>
            <a:pPr lvl="2"/>
            <a:r>
              <a:rPr lang="cs-CZ" dirty="0" smtClean="0"/>
              <a:t>Pipelines, PCollections </a:t>
            </a:r>
            <a:r>
              <a:rPr lang="en-US" dirty="0" smtClean="0"/>
              <a:t>(data)</a:t>
            </a:r>
            <a:r>
              <a:rPr lang="cs-CZ" dirty="0" smtClean="0"/>
              <a:t>, Transforms, I/O sources/sinks</a:t>
            </a:r>
          </a:p>
          <a:p>
            <a:pPr lvl="1"/>
            <a:r>
              <a:rPr lang="cs-CZ" dirty="0" smtClean="0"/>
              <a:t>GPGPU</a:t>
            </a:r>
          </a:p>
          <a:p>
            <a:pPr lvl="2"/>
            <a:r>
              <a:rPr lang="en-US" dirty="0" smtClean="0"/>
              <a:t>NVidia Tesla - Kepler K80, Pascal P100</a:t>
            </a:r>
          </a:p>
          <a:p>
            <a:pPr lvl="3"/>
            <a:endParaRPr lang="en-US" dirty="0" smtClean="0"/>
          </a:p>
          <a:p>
            <a:r>
              <a:rPr lang="cs-CZ" dirty="0" smtClean="0"/>
              <a:t>Amazon - </a:t>
            </a:r>
            <a:r>
              <a:rPr lang="cs-CZ" b="1" dirty="0" smtClean="0"/>
              <a:t>AWS HPC</a:t>
            </a:r>
            <a:endParaRPr lang="en-US" b="1" dirty="0" smtClean="0"/>
          </a:p>
          <a:p>
            <a:pPr lvl="1"/>
            <a:r>
              <a:rPr lang="en-US" dirty="0"/>
              <a:t>on-demand </a:t>
            </a:r>
            <a:r>
              <a:rPr lang="en-US" dirty="0" smtClean="0"/>
              <a:t>server</a:t>
            </a:r>
            <a:r>
              <a:rPr lang="cs-CZ" dirty="0" smtClean="0"/>
              <a:t> nodes</a:t>
            </a:r>
          </a:p>
          <a:p>
            <a:pPr lvl="2"/>
            <a:r>
              <a:rPr lang="en-US" dirty="0" smtClean="0"/>
              <a:t>Cluster Compute instances</a:t>
            </a:r>
          </a:p>
          <a:p>
            <a:pPr lvl="2"/>
            <a:r>
              <a:rPr lang="en-US" dirty="0" smtClean="0"/>
              <a:t>Cluster GPU</a:t>
            </a:r>
            <a:r>
              <a:rPr lang="cs-CZ" dirty="0"/>
              <a:t> </a:t>
            </a:r>
            <a:r>
              <a:rPr lang="en-US" dirty="0" smtClean="0"/>
              <a:t>instances - P100, V100</a:t>
            </a:r>
          </a:p>
          <a:p>
            <a:pPr lvl="2"/>
            <a:r>
              <a:rPr lang="en-US" dirty="0" smtClean="0"/>
              <a:t>FPGA instances - Xilinx, </a:t>
            </a:r>
            <a:r>
              <a:rPr lang="en-US" i="1" dirty="0" smtClean="0"/>
              <a:t>Field </a:t>
            </a:r>
            <a:r>
              <a:rPr lang="en-US" i="1" dirty="0"/>
              <a:t>Programmable Gate Array</a:t>
            </a:r>
            <a:endParaRPr lang="en-US" dirty="0" smtClean="0"/>
          </a:p>
          <a:p>
            <a:pPr lvl="1"/>
            <a:r>
              <a:rPr lang="en-US" dirty="0" smtClean="0"/>
              <a:t>Placement Group</a:t>
            </a:r>
            <a:endParaRPr lang="cs-CZ" dirty="0" smtClean="0"/>
          </a:p>
          <a:p>
            <a:pPr lvl="2"/>
            <a:r>
              <a:rPr lang="cs-CZ" dirty="0" smtClean="0"/>
              <a:t>uvnitř skupiny rychlá komunikace</a:t>
            </a:r>
            <a:endParaRPr lang="en-US" dirty="0" smtClean="0"/>
          </a:p>
          <a:p>
            <a:pPr lvl="3"/>
            <a:r>
              <a:rPr lang="en-US" dirty="0" smtClean="0"/>
              <a:t>10 Gb/s</a:t>
            </a:r>
            <a:r>
              <a:rPr lang="cs-CZ" dirty="0" smtClean="0"/>
              <a:t>, nízká latence</a:t>
            </a:r>
            <a:endParaRPr lang="en-US" dirty="0" smtClean="0"/>
          </a:p>
        </p:txBody>
      </p:sp>
      <p:pic>
        <p:nvPicPr>
          <p:cNvPr id="10242" name="Picture 2" descr="https://www.gstatic.com/cloud/images/products/artwork/dataflow-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7517" y="548680"/>
            <a:ext cx="1844279"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3027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4"/>
          <a:srcRect l="-13556" r="13849"/>
          <a:stretch/>
        </p:blipFill>
        <p:spPr>
          <a:xfrm>
            <a:off x="3276000" y="404664"/>
            <a:ext cx="5861003" cy="4206237"/>
          </a:xfrm>
          <a:prstGeom prst="rect">
            <a:avLst/>
          </a:prstGeom>
        </p:spPr>
      </p:pic>
      <p:sp>
        <p:nvSpPr>
          <p:cNvPr id="2" name="Title 1"/>
          <p:cNvSpPr>
            <a:spLocks noGrp="1"/>
          </p:cNvSpPr>
          <p:nvPr>
            <p:ph type="title"/>
          </p:nvPr>
        </p:nvSpPr>
        <p:spPr/>
        <p:txBody>
          <a:bodyPr/>
          <a:lstStyle/>
          <a:p>
            <a:r>
              <a:rPr lang="cs-CZ" dirty="0" smtClean="0"/>
              <a:t>Management</a:t>
            </a:r>
            <a:endParaRPr lang="en-US" dirty="0"/>
          </a:p>
        </p:txBody>
      </p:sp>
      <p:sp>
        <p:nvSpPr>
          <p:cNvPr id="13" name="Content Placeholder 2"/>
          <p:cNvSpPr>
            <a:spLocks noGrp="1"/>
          </p:cNvSpPr>
          <p:nvPr>
            <p:ph sz="quarter" idx="13"/>
          </p:nvPr>
        </p:nvSpPr>
        <p:spPr>
          <a:xfrm>
            <a:off x="107504" y="548680"/>
            <a:ext cx="4176464" cy="3528392"/>
          </a:xfrm>
        </p:spPr>
        <p:txBody>
          <a:bodyPr anchor="t">
            <a:normAutofit/>
          </a:bodyPr>
          <a:lstStyle/>
          <a:p>
            <a:pPr lvl="1"/>
            <a:r>
              <a:rPr lang="en-US" dirty="0" smtClean="0"/>
              <a:t>web port</a:t>
            </a:r>
            <a:r>
              <a:rPr lang="cs-CZ" dirty="0" smtClean="0"/>
              <a:t>a</a:t>
            </a:r>
            <a:r>
              <a:rPr lang="en-US" dirty="0" smtClean="0"/>
              <a:t>l</a:t>
            </a:r>
            <a:endParaRPr lang="en-US" dirty="0"/>
          </a:p>
          <a:p>
            <a:pPr lvl="1"/>
            <a:r>
              <a:rPr lang="en-US" dirty="0"/>
              <a:t>m</a:t>
            </a:r>
            <a:r>
              <a:rPr lang="en-US" dirty="0" smtClean="0"/>
              <a:t>obile console</a:t>
            </a:r>
            <a:endParaRPr lang="cs-CZ" dirty="0"/>
          </a:p>
          <a:p>
            <a:pPr lvl="1"/>
            <a:r>
              <a:rPr lang="en-US" dirty="0" smtClean="0"/>
              <a:t>s</a:t>
            </a:r>
            <a:r>
              <a:rPr lang="cs-CZ" dirty="0" smtClean="0"/>
              <a:t>cripting</a:t>
            </a:r>
            <a:endParaRPr lang="en-US" dirty="0"/>
          </a:p>
          <a:p>
            <a:pPr lvl="1"/>
            <a:r>
              <a:rPr lang="cs-CZ" dirty="0" smtClean="0"/>
              <a:t>API / SDK / </a:t>
            </a:r>
            <a:r>
              <a:rPr lang="en-US" dirty="0" smtClean="0"/>
              <a:t>libraries</a:t>
            </a:r>
            <a:endParaRPr lang="en-US" dirty="0"/>
          </a:p>
          <a:p>
            <a:pPr lvl="1"/>
            <a:r>
              <a:rPr lang="en-US" dirty="0"/>
              <a:t>REST </a:t>
            </a:r>
            <a:r>
              <a:rPr lang="en-US" dirty="0" smtClean="0"/>
              <a:t>API</a:t>
            </a:r>
            <a:r>
              <a:rPr lang="cs-CZ" dirty="0" smtClean="0"/>
              <a:t> - CRUD</a:t>
            </a:r>
            <a:endParaRPr lang="en-US" dirty="0" smtClean="0"/>
          </a:p>
          <a:p>
            <a:pPr lvl="1"/>
            <a:r>
              <a:rPr lang="en-US" dirty="0" smtClean="0"/>
              <a:t>debugging / tuning</a:t>
            </a:r>
          </a:p>
        </p:txBody>
      </p:sp>
      <p:sp>
        <p:nvSpPr>
          <p:cNvPr id="14" name="Rounded Rectangular Callout 13"/>
          <p:cNvSpPr/>
          <p:nvPr/>
        </p:nvSpPr>
        <p:spPr>
          <a:xfrm>
            <a:off x="179512" y="3756206"/>
            <a:ext cx="4283335" cy="2979048"/>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cs-CZ" sz="1200" dirty="0" smtClean="0">
                <a:solidFill>
                  <a:srgbClr val="002060"/>
                </a:solidFill>
              </a:rPr>
              <a:t>Add OS Image</a:t>
            </a:r>
          </a:p>
          <a:p>
            <a:r>
              <a:rPr lang="cs-CZ" sz="1200" dirty="0">
                <a:solidFill>
                  <a:srgbClr val="002060"/>
                </a:solidFill>
              </a:rPr>
              <a:t>https://</a:t>
            </a:r>
            <a:r>
              <a:rPr lang="cs-CZ" sz="1200" dirty="0" smtClean="0">
                <a:solidFill>
                  <a:srgbClr val="002060"/>
                </a:solidFill>
              </a:rPr>
              <a:t>management.core.net/&lt;id</a:t>
            </a:r>
            <a:r>
              <a:rPr lang="cs-CZ" sz="1200" dirty="0">
                <a:solidFill>
                  <a:srgbClr val="002060"/>
                </a:solidFill>
              </a:rPr>
              <a:t>&gt;/services/images</a:t>
            </a:r>
          </a:p>
          <a:p>
            <a:endParaRPr lang="cs-CZ" sz="1050" dirty="0" smtClean="0">
              <a:solidFill>
                <a:srgbClr val="002060"/>
              </a:solidFill>
            </a:endParaRPr>
          </a:p>
          <a:p>
            <a:r>
              <a:rPr lang="cs-CZ" sz="1050" dirty="0" smtClean="0">
                <a:solidFill>
                  <a:srgbClr val="002060"/>
                </a:solidFill>
              </a:rPr>
              <a:t>&lt;</a:t>
            </a:r>
            <a:r>
              <a:rPr lang="cs-CZ" sz="1050" dirty="0">
                <a:solidFill>
                  <a:srgbClr val="002060"/>
                </a:solidFill>
              </a:rPr>
              <a:t>OSImage</a:t>
            </a:r>
            <a:r>
              <a:rPr lang="cs-CZ" sz="1050" dirty="0" smtClean="0">
                <a:solidFill>
                  <a:srgbClr val="002060"/>
                </a:solidFill>
              </a:rPr>
              <a:t> xmlns:i="http://www.w3.org/2001/XMLSchema-instance"&gt;</a:t>
            </a:r>
          </a:p>
          <a:p>
            <a:r>
              <a:rPr lang="cs-CZ" sz="1050" dirty="0" smtClean="0">
                <a:solidFill>
                  <a:srgbClr val="002060"/>
                </a:solidFill>
              </a:rPr>
              <a:t>   &lt;Label&gt;image-label&lt;/Label&gt;</a:t>
            </a:r>
          </a:p>
          <a:p>
            <a:r>
              <a:rPr lang="cs-CZ" sz="1050" dirty="0" smtClean="0">
                <a:solidFill>
                  <a:srgbClr val="002060"/>
                </a:solidFill>
              </a:rPr>
              <a:t>   &lt;MediaLink&gt;uri-of-the-containing-blob&lt;/MediaLink&gt;</a:t>
            </a:r>
          </a:p>
          <a:p>
            <a:r>
              <a:rPr lang="cs-CZ" sz="1050" dirty="0" smtClean="0">
                <a:solidFill>
                  <a:srgbClr val="002060"/>
                </a:solidFill>
              </a:rPr>
              <a:t>   &lt;Name&gt;image-name&lt;/Name&gt;</a:t>
            </a:r>
          </a:p>
          <a:p>
            <a:r>
              <a:rPr lang="cs-CZ" sz="1050" dirty="0" smtClean="0">
                <a:solidFill>
                  <a:srgbClr val="002060"/>
                </a:solidFill>
              </a:rPr>
              <a:t>   &lt;OS&gt;Linux|Windows&lt;/OS&gt;</a:t>
            </a:r>
          </a:p>
          <a:p>
            <a:r>
              <a:rPr lang="cs-CZ" sz="1050" dirty="0" smtClean="0">
                <a:solidFill>
                  <a:srgbClr val="002060"/>
                </a:solidFill>
              </a:rPr>
              <a:t>   &lt;Description&gt;image-description&lt;/Description&gt;</a:t>
            </a:r>
          </a:p>
          <a:p>
            <a:r>
              <a:rPr lang="cs-CZ" sz="1050" dirty="0" smtClean="0">
                <a:solidFill>
                  <a:srgbClr val="002060"/>
                </a:solidFill>
              </a:rPr>
              <a:t>   &lt;ImageFamily&gt;image-family&lt;/ImageFamily&gt;</a:t>
            </a:r>
          </a:p>
          <a:p>
            <a:r>
              <a:rPr lang="cs-CZ" sz="1050" dirty="0" smtClean="0">
                <a:solidFill>
                  <a:srgbClr val="002060"/>
                </a:solidFill>
              </a:rPr>
              <a:t>   &lt;PublishedDate&gt;published-date&lt;/PublishedDate&gt;</a:t>
            </a:r>
          </a:p>
          <a:p>
            <a:r>
              <a:rPr lang="cs-CZ" sz="1050" dirty="0" smtClean="0">
                <a:solidFill>
                  <a:srgbClr val="002060"/>
                </a:solidFill>
              </a:rPr>
              <a:t>   &lt;ShowInGui&gt;true/false&lt;/ShowInGui&gt;</a:t>
            </a:r>
          </a:p>
          <a:p>
            <a:r>
              <a:rPr lang="cs-CZ" sz="1050" dirty="0" smtClean="0">
                <a:solidFill>
                  <a:srgbClr val="002060"/>
                </a:solidFill>
              </a:rPr>
              <a:t>   &lt;Privacy&gt;http://www.example.com/privacypolicy.html&lt;/Privacy&gt;</a:t>
            </a:r>
          </a:p>
          <a:p>
            <a:r>
              <a:rPr lang="cs-CZ" sz="1050" dirty="0" smtClean="0">
                <a:solidFill>
                  <a:srgbClr val="002060"/>
                </a:solidFill>
              </a:rPr>
              <a:t>   &lt;IconUri&gt;http://www.example.com/favicon.png&lt;/IconUri&gt;</a:t>
            </a:r>
          </a:p>
          <a:p>
            <a:r>
              <a:rPr lang="cs-CZ" sz="1050" dirty="0" smtClean="0">
                <a:solidFill>
                  <a:srgbClr val="002060"/>
                </a:solidFill>
              </a:rPr>
              <a:t>   &lt;RecVMSize&gt;Small/Large/Medium/ExtraLarge&lt;/RecVMSize&gt;</a:t>
            </a:r>
          </a:p>
          <a:p>
            <a:r>
              <a:rPr lang="cs-CZ" sz="1050" dirty="0" smtClean="0">
                <a:solidFill>
                  <a:srgbClr val="002060"/>
                </a:solidFill>
              </a:rPr>
              <a:t>  &lt;Language&gt;language-of-image&lt;/Language&gt;</a:t>
            </a:r>
          </a:p>
          <a:p>
            <a:r>
              <a:rPr lang="cs-CZ" sz="1050" dirty="0" smtClean="0">
                <a:solidFill>
                  <a:srgbClr val="002060"/>
                </a:solidFill>
              </a:rPr>
              <a:t>&lt;/OSImage&gt;</a:t>
            </a:r>
            <a:endParaRPr lang="cs-CZ" sz="1050" dirty="0">
              <a:solidFill>
                <a:srgbClr val="002060"/>
              </a:solidFill>
            </a:endParaRPr>
          </a:p>
        </p:txBody>
      </p:sp>
      <p:sp>
        <p:nvSpPr>
          <p:cNvPr id="15" name="Rounded Rectangular Callout 14"/>
          <p:cNvSpPr/>
          <p:nvPr/>
        </p:nvSpPr>
        <p:spPr>
          <a:xfrm>
            <a:off x="179512" y="3115166"/>
            <a:ext cx="6155543" cy="292472"/>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cs-CZ" sz="1200" dirty="0" smtClean="0">
                <a:solidFill>
                  <a:srgbClr val="002060"/>
                </a:solidFill>
              </a:rPr>
              <a:t>http://My.tables.MyCloud/&lt;MyTable&gt;(PartitionKey='PK',RowKey='RK')?$select=&lt;FirstProperty&gt;</a:t>
            </a:r>
          </a:p>
        </p:txBody>
      </p:sp>
      <p:pic>
        <p:nvPicPr>
          <p:cNvPr id="9" name="Picture 8"/>
          <p:cNvPicPr>
            <a:picLocks noChangeAspect="1"/>
          </p:cNvPicPr>
          <p:nvPr/>
        </p:nvPicPr>
        <p:blipFill rotWithShape="1">
          <a:blip r:embed="rId5"/>
          <a:srcRect l="-44355" r="44355"/>
          <a:stretch/>
        </p:blipFill>
        <p:spPr>
          <a:xfrm>
            <a:off x="3788021" y="3584347"/>
            <a:ext cx="5355979" cy="3273653"/>
          </a:xfrm>
          <a:prstGeom prst="rect">
            <a:avLst/>
          </a:prstGeom>
        </p:spPr>
      </p:pic>
      <p:pic>
        <p:nvPicPr>
          <p:cNvPr id="12" name="Picture 2" descr="https://mscblogs.blob.core.windows.net/media/scottgu/Media/image_4B31FD59.png"/>
          <p:cNvPicPr>
            <a:picLocks noChangeAspect="1" noChangeArrowheads="1"/>
          </p:cNvPicPr>
          <p:nvPr>
            <p:custDataLst>
              <p:custData r:id="rId1"/>
            </p:custDataLst>
          </p:nvPr>
        </p:nvPicPr>
        <p:blipFill rotWithShape="1">
          <a:blip r:embed="rId6">
            <a:extLst>
              <a:ext uri="{28A0092B-C50C-407E-A947-70E740481C1C}">
                <a14:useLocalDpi xmlns:a14="http://schemas.microsoft.com/office/drawing/2010/main" val="0"/>
              </a:ext>
            </a:extLst>
          </a:blip>
          <a:srcRect l="-5957" r="5957"/>
          <a:stretch/>
        </p:blipFill>
        <p:spPr bwMode="auto">
          <a:xfrm>
            <a:off x="3563888" y="4480417"/>
            <a:ext cx="3562951" cy="231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2149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l="-85" r="18021"/>
          <a:stretch/>
        </p:blipFill>
        <p:spPr>
          <a:xfrm>
            <a:off x="4211960" y="476672"/>
            <a:ext cx="4824000" cy="4206237"/>
          </a:xfrm>
          <a:prstGeom prst="rect">
            <a:avLst/>
          </a:prstGeom>
        </p:spPr>
      </p:pic>
      <p:sp>
        <p:nvSpPr>
          <p:cNvPr id="2" name="Title 1"/>
          <p:cNvSpPr>
            <a:spLocks noGrp="1"/>
          </p:cNvSpPr>
          <p:nvPr>
            <p:ph type="title"/>
          </p:nvPr>
        </p:nvSpPr>
        <p:spPr/>
        <p:txBody>
          <a:bodyPr/>
          <a:lstStyle/>
          <a:p>
            <a:r>
              <a:rPr lang="cs-CZ" dirty="0"/>
              <a:t>Management - </a:t>
            </a:r>
            <a:r>
              <a:rPr lang="cs-CZ" dirty="0" smtClean="0"/>
              <a:t>web portal</a:t>
            </a:r>
            <a:endParaRPr lang="en-US" dirty="0"/>
          </a:p>
        </p:txBody>
      </p:sp>
      <p:sp>
        <p:nvSpPr>
          <p:cNvPr id="13" name="Content Placeholder 2"/>
          <p:cNvSpPr>
            <a:spLocks noGrp="1"/>
          </p:cNvSpPr>
          <p:nvPr>
            <p:ph sz="quarter" idx="13"/>
          </p:nvPr>
        </p:nvSpPr>
        <p:spPr>
          <a:xfrm>
            <a:off x="107504" y="548680"/>
            <a:ext cx="4752528" cy="6120680"/>
          </a:xfrm>
        </p:spPr>
        <p:txBody>
          <a:bodyPr anchor="t">
            <a:normAutofit/>
          </a:bodyPr>
          <a:lstStyle/>
          <a:p>
            <a:r>
              <a:rPr lang="en-US" b="1" dirty="0" smtClean="0"/>
              <a:t>Web port</a:t>
            </a:r>
            <a:r>
              <a:rPr lang="cs-CZ" b="1" dirty="0" smtClean="0"/>
              <a:t>a</a:t>
            </a:r>
            <a:r>
              <a:rPr lang="en-US" b="1" dirty="0" smtClean="0"/>
              <a:t>l</a:t>
            </a:r>
            <a:endParaRPr lang="cs-CZ" b="1" dirty="0" smtClean="0"/>
          </a:p>
          <a:p>
            <a:pPr lvl="1"/>
            <a:r>
              <a:rPr lang="cs-CZ" dirty="0" smtClean="0"/>
              <a:t>subscription, billing</a:t>
            </a:r>
          </a:p>
          <a:p>
            <a:pPr lvl="1"/>
            <a:r>
              <a:rPr lang="cs-CZ" dirty="0"/>
              <a:t>integrated marketplace</a:t>
            </a:r>
          </a:p>
          <a:p>
            <a:pPr lvl="1"/>
            <a:r>
              <a:rPr lang="cs-CZ" dirty="0" smtClean="0"/>
              <a:t>resource management</a:t>
            </a:r>
          </a:p>
          <a:p>
            <a:pPr lvl="1"/>
            <a:r>
              <a:rPr lang="cs-CZ" dirty="0" smtClean="0"/>
              <a:t>configuration, scaling</a:t>
            </a:r>
          </a:p>
          <a:p>
            <a:pPr lvl="1"/>
            <a:r>
              <a:rPr lang="cs-CZ" dirty="0" smtClean="0"/>
              <a:t>deployment, monitoring</a:t>
            </a:r>
          </a:p>
          <a:p>
            <a:pPr lvl="1"/>
            <a:r>
              <a:rPr lang="cs-CZ" dirty="0"/>
              <a:t>role-based access </a:t>
            </a:r>
            <a:r>
              <a:rPr lang="cs-CZ" dirty="0" smtClean="0"/>
              <a:t>control</a:t>
            </a:r>
            <a:endParaRPr lang="cs-CZ" dirty="0"/>
          </a:p>
          <a:p>
            <a:pPr marL="274320" lvl="1" indent="0">
              <a:buNone/>
            </a:pPr>
            <a:endParaRPr lang="en-US" dirty="0" smtClean="0"/>
          </a:p>
          <a:p>
            <a:r>
              <a:rPr lang="cs-CZ" b="1" dirty="0" smtClean="0"/>
              <a:t>Platforms</a:t>
            </a:r>
          </a:p>
          <a:p>
            <a:pPr lvl="1"/>
            <a:r>
              <a:rPr lang="cs-CZ" dirty="0" smtClean="0"/>
              <a:t>Azure Portal</a:t>
            </a:r>
          </a:p>
          <a:p>
            <a:pPr lvl="1"/>
            <a:r>
              <a:rPr lang="cs-CZ" dirty="0" smtClean="0"/>
              <a:t>Google Cloud </a:t>
            </a:r>
            <a:r>
              <a:rPr lang="en-US" dirty="0" smtClean="0"/>
              <a:t>Console</a:t>
            </a:r>
          </a:p>
          <a:p>
            <a:pPr lvl="1"/>
            <a:r>
              <a:rPr lang="cs-CZ" dirty="0" smtClean="0"/>
              <a:t>BlueMix</a:t>
            </a:r>
            <a:r>
              <a:rPr lang="en-US" dirty="0" smtClean="0"/>
              <a:t> Dashboard</a:t>
            </a:r>
          </a:p>
          <a:p>
            <a:pPr lvl="1"/>
            <a:r>
              <a:rPr lang="en-US" dirty="0" smtClean="0"/>
              <a:t>AWS Management Console</a:t>
            </a:r>
            <a:endParaRPr lang="cs-CZ" dirty="0" smtClean="0"/>
          </a:p>
          <a:p>
            <a:pPr lvl="2"/>
            <a:r>
              <a:rPr lang="cs-CZ" dirty="0" smtClean="0"/>
              <a:t>AWS Management Portal for vCenter</a:t>
            </a:r>
            <a:endParaRPr lang="en-US" dirty="0" smtClean="0"/>
          </a:p>
          <a:p>
            <a:pPr lvl="1"/>
            <a:r>
              <a:rPr lang="en-US" dirty="0" smtClean="0"/>
              <a:t>OpenStack Horizon</a:t>
            </a:r>
            <a:endParaRPr lang="cs-CZ" dirty="0"/>
          </a:p>
          <a:p>
            <a:pPr lvl="1"/>
            <a:endParaRPr lang="en-US" dirty="0"/>
          </a:p>
        </p:txBody>
      </p:sp>
      <p:sp>
        <p:nvSpPr>
          <p:cNvPr id="5" name="Content Placeholder 2"/>
          <p:cNvSpPr txBox="1">
            <a:spLocks/>
          </p:cNvSpPr>
          <p:nvPr/>
        </p:nvSpPr>
        <p:spPr>
          <a:xfrm>
            <a:off x="4860032" y="4941168"/>
            <a:ext cx="4175928" cy="1800199"/>
          </a:xfrm>
          <a:prstGeom prst="rect">
            <a:avLst/>
          </a:prstGeom>
        </p:spPr>
        <p:txBody>
          <a:bodyPr vert="horz" anchor="t" anchorCtr="0">
            <a:norm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b="1" dirty="0" smtClean="0"/>
              <a:t>Mobile console</a:t>
            </a:r>
            <a:endParaRPr lang="cs-CZ" b="1" dirty="0" smtClean="0"/>
          </a:p>
          <a:p>
            <a:pPr lvl="1"/>
            <a:r>
              <a:rPr lang="cs-CZ" dirty="0" smtClean="0"/>
              <a:t>selected functionality</a:t>
            </a:r>
          </a:p>
          <a:p>
            <a:pPr lvl="1"/>
            <a:r>
              <a:rPr lang="cs-CZ" dirty="0" smtClean="0"/>
              <a:t>dashboard, alerts</a:t>
            </a:r>
            <a:endParaRPr lang="cs-CZ" dirty="0"/>
          </a:p>
          <a:p>
            <a:pPr lvl="1"/>
            <a:endParaRPr lang="cs-CZ" dirty="0" smtClean="0"/>
          </a:p>
        </p:txBody>
      </p:sp>
    </p:spTree>
    <p:extLst>
      <p:ext uri="{BB962C8B-B14F-4D97-AF65-F5344CB8AC3E}">
        <p14:creationId xmlns:p14="http://schemas.microsoft.com/office/powerpoint/2010/main" val="2536981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a:xfrm>
            <a:off x="107504" y="548680"/>
            <a:ext cx="8928992" cy="6192688"/>
          </a:xfrm>
        </p:spPr>
        <p:txBody>
          <a:bodyPr anchor="t">
            <a:normAutofit lnSpcReduction="10000"/>
          </a:bodyPr>
          <a:lstStyle/>
          <a:p>
            <a:pPr marL="0" indent="0" algn="ctr">
              <a:buNone/>
            </a:pPr>
            <a:endParaRPr lang="en-US" sz="4400" dirty="0" smtClean="0"/>
          </a:p>
          <a:p>
            <a:pPr marL="742950" indent="-742950" algn="ctr">
              <a:buAutoNum type="arabicPeriod"/>
            </a:pPr>
            <a:r>
              <a:rPr lang="en-US" sz="4400" dirty="0" smtClean="0"/>
              <a:t>Computing services</a:t>
            </a:r>
            <a:br>
              <a:rPr lang="en-US" sz="4400" dirty="0" smtClean="0"/>
            </a:br>
            <a:r>
              <a:rPr lang="cs-CZ" sz="4400" dirty="0" smtClean="0"/>
              <a:t>Exe</a:t>
            </a:r>
            <a:r>
              <a:rPr lang="en-US" sz="4400" dirty="0" err="1" smtClean="0"/>
              <a:t>cution</a:t>
            </a:r>
            <a:r>
              <a:rPr lang="cs-CZ" sz="4400" dirty="0" smtClean="0"/>
              <a:t> model</a:t>
            </a:r>
            <a:r>
              <a:rPr lang="en-US" sz="4400" dirty="0" smtClean="0"/>
              <a:t>s</a:t>
            </a:r>
            <a:endParaRPr lang="cs-CZ" sz="4400" dirty="0" smtClean="0"/>
          </a:p>
          <a:p>
            <a:pPr marL="0" indent="0" algn="ctr">
              <a:buNone/>
            </a:pPr>
            <a:endParaRPr lang="en-US" dirty="0" smtClean="0"/>
          </a:p>
          <a:p>
            <a:pPr marL="0" indent="0" algn="ctr">
              <a:buNone/>
            </a:pPr>
            <a:endParaRPr lang="en-US" dirty="0" smtClean="0"/>
          </a:p>
          <a:p>
            <a:pPr marL="2142900" indent="-342900"/>
            <a:r>
              <a:rPr lang="en-US" dirty="0" smtClean="0"/>
              <a:t>virtual machines</a:t>
            </a:r>
          </a:p>
          <a:p>
            <a:pPr marL="2142900" indent="-342900"/>
            <a:r>
              <a:rPr lang="en-US" dirty="0" smtClean="0"/>
              <a:t>web sites</a:t>
            </a:r>
          </a:p>
          <a:p>
            <a:pPr marL="2142900" indent="-342900"/>
            <a:r>
              <a:rPr lang="en-US" dirty="0" smtClean="0"/>
              <a:t>cloud services, web/worker roles</a:t>
            </a:r>
          </a:p>
          <a:p>
            <a:pPr marL="2142900" indent="-342900"/>
            <a:r>
              <a:rPr lang="en-US" dirty="0" smtClean="0"/>
              <a:t>containers &amp; </a:t>
            </a:r>
            <a:r>
              <a:rPr lang="en-US" dirty="0" err="1" smtClean="0"/>
              <a:t>microservices</a:t>
            </a:r>
            <a:r>
              <a:rPr lang="cs-CZ" dirty="0" smtClean="0"/>
              <a:t>, orchestra</a:t>
            </a:r>
            <a:r>
              <a:rPr lang="en-US" dirty="0" err="1" smtClean="0"/>
              <a:t>tion</a:t>
            </a:r>
            <a:endParaRPr lang="en-US" dirty="0" smtClean="0"/>
          </a:p>
          <a:p>
            <a:pPr marL="2142900" indent="-342900"/>
            <a:r>
              <a:rPr lang="en-US" dirty="0" err="1" smtClean="0"/>
              <a:t>serverless</a:t>
            </a:r>
            <a:r>
              <a:rPr lang="en-US" dirty="0" smtClean="0"/>
              <a:t> computing</a:t>
            </a:r>
          </a:p>
          <a:p>
            <a:pPr marL="2142900" indent="-342900"/>
            <a:r>
              <a:rPr lang="en-US" dirty="0" smtClean="0"/>
              <a:t>mobile </a:t>
            </a:r>
            <a:r>
              <a:rPr lang="en-US" dirty="0"/>
              <a:t>services</a:t>
            </a:r>
          </a:p>
          <a:p>
            <a:pPr marL="2142900" indent="-342900"/>
            <a:r>
              <a:rPr lang="en-US" dirty="0"/>
              <a:t>high performance </a:t>
            </a:r>
            <a:r>
              <a:rPr lang="en-US" dirty="0" smtClean="0"/>
              <a:t>computing</a:t>
            </a:r>
            <a:endParaRPr lang="en-US" dirty="0"/>
          </a:p>
          <a:p>
            <a:pPr marL="2142900" indent="-342900"/>
            <a:r>
              <a:rPr lang="en-US" dirty="0" smtClean="0"/>
              <a:t>cloud management, monitoring</a:t>
            </a:r>
          </a:p>
        </p:txBody>
      </p:sp>
    </p:spTree>
    <p:extLst>
      <p:ext uri="{BB962C8B-B14F-4D97-AF65-F5344CB8AC3E}">
        <p14:creationId xmlns:p14="http://schemas.microsoft.com/office/powerpoint/2010/main" val="3163894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Management - </a:t>
            </a:r>
            <a:r>
              <a:rPr lang="cs-CZ" dirty="0" smtClean="0"/>
              <a:t>scripting</a:t>
            </a:r>
            <a:endParaRPr lang="en-US" dirty="0"/>
          </a:p>
        </p:txBody>
      </p:sp>
      <p:sp>
        <p:nvSpPr>
          <p:cNvPr id="13" name="Content Placeholder 2"/>
          <p:cNvSpPr>
            <a:spLocks noGrp="1"/>
          </p:cNvSpPr>
          <p:nvPr>
            <p:ph sz="quarter" idx="13"/>
          </p:nvPr>
        </p:nvSpPr>
        <p:spPr>
          <a:xfrm>
            <a:off x="107504" y="548680"/>
            <a:ext cx="4824536" cy="3035667"/>
          </a:xfrm>
        </p:spPr>
        <p:txBody>
          <a:bodyPr anchor="t">
            <a:normAutofit fontScale="92500" lnSpcReduction="10000"/>
          </a:bodyPr>
          <a:lstStyle/>
          <a:p>
            <a:r>
              <a:rPr lang="cs-CZ" b="1" dirty="0" smtClean="0"/>
              <a:t>Scripting</a:t>
            </a:r>
            <a:endParaRPr lang="en-US" b="1" dirty="0" smtClean="0"/>
          </a:p>
          <a:p>
            <a:pPr lvl="1"/>
            <a:r>
              <a:rPr lang="cs-CZ" dirty="0" smtClean="0"/>
              <a:t>batch / repeatable actions</a:t>
            </a:r>
          </a:p>
          <a:p>
            <a:pPr lvl="1"/>
            <a:r>
              <a:rPr lang="cs-CZ" dirty="0" smtClean="0"/>
              <a:t>procedural / declarative / specification</a:t>
            </a:r>
            <a:endParaRPr lang="en-US" dirty="0" smtClean="0"/>
          </a:p>
          <a:p>
            <a:pPr lvl="1"/>
            <a:r>
              <a:rPr lang="en-US" dirty="0" smtClean="0"/>
              <a:t>Infrastructure-as-a-Code</a:t>
            </a:r>
          </a:p>
          <a:p>
            <a:pPr lvl="1"/>
            <a:r>
              <a:rPr lang="en-US" dirty="0" smtClean="0"/>
              <a:t>Azure </a:t>
            </a:r>
            <a:r>
              <a:rPr lang="cs-CZ" dirty="0" smtClean="0"/>
              <a:t>Script Center</a:t>
            </a:r>
          </a:p>
          <a:p>
            <a:pPr lvl="2"/>
            <a:r>
              <a:rPr lang="en-US" dirty="0" smtClean="0"/>
              <a:t>PowerShell</a:t>
            </a:r>
            <a:endParaRPr lang="en-US" dirty="0"/>
          </a:p>
          <a:p>
            <a:pPr lvl="1"/>
            <a:r>
              <a:rPr lang="en-US" dirty="0" smtClean="0"/>
              <a:t>Google Cloud Shell</a:t>
            </a:r>
          </a:p>
          <a:p>
            <a:pPr lvl="1"/>
            <a:r>
              <a:rPr lang="en-US" dirty="0" smtClean="0"/>
              <a:t>AWS </a:t>
            </a:r>
            <a:r>
              <a:rPr lang="en-US" dirty="0" err="1" smtClean="0"/>
              <a:t>CloudFormation</a:t>
            </a:r>
            <a:endParaRPr lang="en-US" dirty="0"/>
          </a:p>
          <a:p>
            <a:pPr lvl="2"/>
            <a:r>
              <a:rPr lang="en-US" dirty="0" smtClean="0"/>
              <a:t>infrastructure templates</a:t>
            </a:r>
            <a:endParaRPr lang="en-US" dirty="0"/>
          </a:p>
        </p:txBody>
      </p:sp>
      <p:sp>
        <p:nvSpPr>
          <p:cNvPr id="14" name="Rounded Rectangular Callout 13"/>
          <p:cNvSpPr/>
          <p:nvPr/>
        </p:nvSpPr>
        <p:spPr>
          <a:xfrm>
            <a:off x="467544" y="3756206"/>
            <a:ext cx="4283335" cy="2979048"/>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cs-CZ" sz="1200" dirty="0" smtClean="0">
                <a:solidFill>
                  <a:srgbClr val="002060"/>
                </a:solidFill>
              </a:rPr>
              <a:t>Add OS Image</a:t>
            </a:r>
          </a:p>
          <a:p>
            <a:r>
              <a:rPr lang="cs-CZ" sz="1200" dirty="0">
                <a:solidFill>
                  <a:srgbClr val="002060"/>
                </a:solidFill>
              </a:rPr>
              <a:t>https://</a:t>
            </a:r>
            <a:r>
              <a:rPr lang="cs-CZ" sz="1200" dirty="0" smtClean="0">
                <a:solidFill>
                  <a:srgbClr val="002060"/>
                </a:solidFill>
              </a:rPr>
              <a:t>management.core.net/&lt;id</a:t>
            </a:r>
            <a:r>
              <a:rPr lang="cs-CZ" sz="1200" dirty="0">
                <a:solidFill>
                  <a:srgbClr val="002060"/>
                </a:solidFill>
              </a:rPr>
              <a:t>&gt;/services/images</a:t>
            </a:r>
          </a:p>
          <a:p>
            <a:endParaRPr lang="cs-CZ" sz="1050" dirty="0" smtClean="0">
              <a:solidFill>
                <a:srgbClr val="002060"/>
              </a:solidFill>
            </a:endParaRPr>
          </a:p>
          <a:p>
            <a:r>
              <a:rPr lang="cs-CZ" sz="1050" dirty="0" smtClean="0">
                <a:solidFill>
                  <a:srgbClr val="002060"/>
                </a:solidFill>
              </a:rPr>
              <a:t>&lt;</a:t>
            </a:r>
            <a:r>
              <a:rPr lang="cs-CZ" sz="1050" dirty="0">
                <a:solidFill>
                  <a:srgbClr val="002060"/>
                </a:solidFill>
              </a:rPr>
              <a:t>OSImage</a:t>
            </a:r>
            <a:r>
              <a:rPr lang="cs-CZ" sz="1050" dirty="0" smtClean="0">
                <a:solidFill>
                  <a:srgbClr val="002060"/>
                </a:solidFill>
              </a:rPr>
              <a:t> xmlns:i="http://www.w3.org/2001/XMLSchema-instance"&gt;</a:t>
            </a:r>
          </a:p>
          <a:p>
            <a:r>
              <a:rPr lang="cs-CZ" sz="1050" dirty="0" smtClean="0">
                <a:solidFill>
                  <a:srgbClr val="002060"/>
                </a:solidFill>
              </a:rPr>
              <a:t>   &lt;Label&gt;image-label&lt;/Label&gt;</a:t>
            </a:r>
          </a:p>
          <a:p>
            <a:r>
              <a:rPr lang="cs-CZ" sz="1050" dirty="0" smtClean="0">
                <a:solidFill>
                  <a:srgbClr val="002060"/>
                </a:solidFill>
              </a:rPr>
              <a:t>   &lt;MediaLink&gt;uri-of-the-containing-blob&lt;/MediaLink&gt;</a:t>
            </a:r>
          </a:p>
          <a:p>
            <a:r>
              <a:rPr lang="cs-CZ" sz="1050" dirty="0" smtClean="0">
                <a:solidFill>
                  <a:srgbClr val="002060"/>
                </a:solidFill>
              </a:rPr>
              <a:t>   &lt;Name&gt;image-name&lt;/Name&gt;</a:t>
            </a:r>
          </a:p>
          <a:p>
            <a:r>
              <a:rPr lang="cs-CZ" sz="1050" dirty="0" smtClean="0">
                <a:solidFill>
                  <a:srgbClr val="002060"/>
                </a:solidFill>
              </a:rPr>
              <a:t>   &lt;OS&gt;Linux|Windows&lt;/OS&gt;</a:t>
            </a:r>
          </a:p>
          <a:p>
            <a:r>
              <a:rPr lang="cs-CZ" sz="1050" dirty="0" smtClean="0">
                <a:solidFill>
                  <a:srgbClr val="002060"/>
                </a:solidFill>
              </a:rPr>
              <a:t>   &lt;Description&gt;image-description&lt;/Description&gt;</a:t>
            </a:r>
          </a:p>
          <a:p>
            <a:r>
              <a:rPr lang="cs-CZ" sz="1050" dirty="0" smtClean="0">
                <a:solidFill>
                  <a:srgbClr val="002060"/>
                </a:solidFill>
              </a:rPr>
              <a:t>   &lt;ImageFamily&gt;image-family&lt;/ImageFamily&gt;</a:t>
            </a:r>
          </a:p>
          <a:p>
            <a:r>
              <a:rPr lang="cs-CZ" sz="1050" dirty="0" smtClean="0">
                <a:solidFill>
                  <a:srgbClr val="002060"/>
                </a:solidFill>
              </a:rPr>
              <a:t>   &lt;PublishedDate&gt;published-date&lt;/PublishedDate&gt;</a:t>
            </a:r>
          </a:p>
          <a:p>
            <a:r>
              <a:rPr lang="cs-CZ" sz="1050" dirty="0" smtClean="0">
                <a:solidFill>
                  <a:srgbClr val="002060"/>
                </a:solidFill>
              </a:rPr>
              <a:t>   &lt;ShowInGui&gt;true/false&lt;/ShowInGui&gt;</a:t>
            </a:r>
          </a:p>
          <a:p>
            <a:r>
              <a:rPr lang="cs-CZ" sz="1050" dirty="0" smtClean="0">
                <a:solidFill>
                  <a:srgbClr val="002060"/>
                </a:solidFill>
              </a:rPr>
              <a:t>   &lt;Privacy&gt;http://www.example.com/privacypolicy.html&lt;/Privacy&gt;</a:t>
            </a:r>
          </a:p>
          <a:p>
            <a:r>
              <a:rPr lang="cs-CZ" sz="1050" dirty="0" smtClean="0">
                <a:solidFill>
                  <a:srgbClr val="002060"/>
                </a:solidFill>
              </a:rPr>
              <a:t>   &lt;IconUri&gt;http://www.example.com/favicon.png&lt;/IconUri&gt;</a:t>
            </a:r>
          </a:p>
          <a:p>
            <a:r>
              <a:rPr lang="cs-CZ" sz="1050" dirty="0" smtClean="0">
                <a:solidFill>
                  <a:srgbClr val="002060"/>
                </a:solidFill>
              </a:rPr>
              <a:t>   &lt;RecVMSize&gt;Small/Large/Medium/ExtraLarge&lt;/RecVMSize&gt;</a:t>
            </a:r>
          </a:p>
          <a:p>
            <a:r>
              <a:rPr lang="cs-CZ" sz="1050" dirty="0" smtClean="0">
                <a:solidFill>
                  <a:srgbClr val="002060"/>
                </a:solidFill>
              </a:rPr>
              <a:t>  &lt;Language&gt;language-of-image&lt;/Language&gt;</a:t>
            </a:r>
          </a:p>
          <a:p>
            <a:r>
              <a:rPr lang="cs-CZ" sz="1050" dirty="0" smtClean="0">
                <a:solidFill>
                  <a:srgbClr val="002060"/>
                </a:solidFill>
              </a:rPr>
              <a:t>&lt;/OSImage&gt;</a:t>
            </a:r>
            <a:endParaRPr lang="cs-CZ" sz="1050" dirty="0">
              <a:solidFill>
                <a:srgbClr val="002060"/>
              </a:solidFill>
            </a:endParaRPr>
          </a:p>
        </p:txBody>
      </p:sp>
      <p:sp>
        <p:nvSpPr>
          <p:cNvPr id="6" name="Content Placeholder 2"/>
          <p:cNvSpPr txBox="1">
            <a:spLocks/>
          </p:cNvSpPr>
          <p:nvPr/>
        </p:nvSpPr>
        <p:spPr>
          <a:xfrm>
            <a:off x="3779912" y="2636912"/>
            <a:ext cx="4824536" cy="3035667"/>
          </a:xfrm>
          <a:prstGeom prst="rect">
            <a:avLst/>
          </a:prstGeom>
        </p:spPr>
        <p:txBody>
          <a:bodyPr vert="horz" anchor="t" anchorCtr="0">
            <a:norm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sp>
        <p:nvSpPr>
          <p:cNvPr id="3" name="Rectangle 2"/>
          <p:cNvSpPr/>
          <p:nvPr/>
        </p:nvSpPr>
        <p:spPr>
          <a:xfrm>
            <a:off x="6300192" y="620688"/>
            <a:ext cx="2448272" cy="2970044"/>
          </a:xfrm>
          <a:prstGeom prst="rect">
            <a:avLst/>
          </a:prstGeom>
          <a:solidFill>
            <a:schemeClr val="accent6">
              <a:lumMod val="20000"/>
              <a:lumOff val="80000"/>
              <a:alpha val="90000"/>
            </a:schemeClr>
          </a:solidFill>
        </p:spPr>
        <p:txBody>
          <a:bodyPr wrap="square">
            <a:spAutoFit/>
          </a:bodyPr>
          <a:lstStyle/>
          <a:p>
            <a:r>
              <a:rPr lang="en-US" sz="1100" dirty="0" smtClean="0"/>
              <a:t>Azure </a:t>
            </a:r>
            <a:r>
              <a:rPr lang="en-US" sz="1100" dirty="0"/>
              <a:t>Service Management </a:t>
            </a:r>
            <a:r>
              <a:rPr lang="en-US" sz="1100" dirty="0" smtClean="0"/>
              <a:t>Cmdlets</a:t>
            </a:r>
            <a:endParaRPr lang="en-US" sz="1100" dirty="0"/>
          </a:p>
          <a:p>
            <a:r>
              <a:rPr lang="en-US" sz="1100" dirty="0" smtClean="0"/>
              <a:t>Azure </a:t>
            </a:r>
            <a:r>
              <a:rPr lang="en-US" sz="1100" dirty="0"/>
              <a:t>Active Directory </a:t>
            </a:r>
            <a:r>
              <a:rPr lang="en-US" sz="1100" dirty="0" smtClean="0"/>
              <a:t>Cmdlets</a:t>
            </a:r>
            <a:endParaRPr lang="en-US" sz="1100" dirty="0"/>
          </a:p>
          <a:p>
            <a:r>
              <a:rPr lang="en-US" sz="1100" dirty="0"/>
              <a:t>Azure Cmdlets for </a:t>
            </a:r>
            <a:r>
              <a:rPr lang="en-US" sz="1100" dirty="0" smtClean="0"/>
              <a:t>Antimalware</a:t>
            </a:r>
            <a:endParaRPr lang="en-US" sz="1100" dirty="0"/>
          </a:p>
          <a:p>
            <a:r>
              <a:rPr lang="en-US" sz="1100" dirty="0"/>
              <a:t>Azure Automation </a:t>
            </a:r>
            <a:r>
              <a:rPr lang="en-US" sz="1100" dirty="0" smtClean="0"/>
              <a:t>Cmdlets</a:t>
            </a:r>
            <a:endParaRPr lang="en-US" sz="1100" dirty="0"/>
          </a:p>
          <a:p>
            <a:r>
              <a:rPr lang="en-US" sz="1100" dirty="0"/>
              <a:t>Azure Data Factory </a:t>
            </a:r>
            <a:r>
              <a:rPr lang="en-US" sz="1100" dirty="0" smtClean="0"/>
              <a:t>Cmdlets</a:t>
            </a:r>
            <a:endParaRPr lang="en-US" sz="1100" dirty="0"/>
          </a:p>
          <a:p>
            <a:r>
              <a:rPr lang="en-US" sz="1100" dirty="0"/>
              <a:t>Azure ExpressRoute </a:t>
            </a:r>
            <a:r>
              <a:rPr lang="en-US" sz="1100" dirty="0" smtClean="0"/>
              <a:t>Cmdlets</a:t>
            </a:r>
            <a:endParaRPr lang="en-US" sz="1100" dirty="0"/>
          </a:p>
          <a:p>
            <a:r>
              <a:rPr lang="en-US" sz="1100" dirty="0"/>
              <a:t>Azure HD Insight </a:t>
            </a:r>
            <a:r>
              <a:rPr lang="en-US" sz="1100" dirty="0" smtClean="0"/>
              <a:t>Cmdlets</a:t>
            </a:r>
            <a:endParaRPr lang="en-US" sz="1100" dirty="0"/>
          </a:p>
          <a:p>
            <a:r>
              <a:rPr lang="en-US" sz="1100" dirty="0"/>
              <a:t>Azure Key Vault </a:t>
            </a:r>
            <a:r>
              <a:rPr lang="en-US" sz="1100" dirty="0" smtClean="0"/>
              <a:t>Cmdlets</a:t>
            </a:r>
            <a:endParaRPr lang="en-US" sz="1100" dirty="0"/>
          </a:p>
          <a:p>
            <a:r>
              <a:rPr lang="en-US" sz="1100" dirty="0"/>
              <a:t>Azure Key Vault Manager </a:t>
            </a:r>
            <a:r>
              <a:rPr lang="en-US" sz="1100" dirty="0" smtClean="0"/>
              <a:t>Cmdlets</a:t>
            </a:r>
            <a:endParaRPr lang="en-US" sz="1100" dirty="0"/>
          </a:p>
          <a:p>
            <a:r>
              <a:rPr lang="en-US" sz="1100" dirty="0"/>
              <a:t>Azure Managed Cache </a:t>
            </a:r>
            <a:r>
              <a:rPr lang="en-US" sz="1100" dirty="0" smtClean="0"/>
              <a:t>Cmdlets</a:t>
            </a:r>
            <a:endParaRPr lang="en-US" sz="1100" dirty="0"/>
          </a:p>
          <a:p>
            <a:r>
              <a:rPr lang="en-US" sz="1100" dirty="0"/>
              <a:t>Azure Profile </a:t>
            </a:r>
            <a:r>
              <a:rPr lang="en-US" sz="1100" dirty="0" smtClean="0"/>
              <a:t>Cmdlet</a:t>
            </a:r>
            <a:r>
              <a:rPr lang="cs-CZ" sz="1100" dirty="0" smtClean="0"/>
              <a:t>s</a:t>
            </a:r>
            <a:endParaRPr lang="en-US" sz="1100" dirty="0"/>
          </a:p>
          <a:p>
            <a:r>
              <a:rPr lang="en-US" sz="1100" dirty="0"/>
              <a:t>Azure Resource Manager </a:t>
            </a:r>
            <a:r>
              <a:rPr lang="en-US" sz="1100" dirty="0" smtClean="0"/>
              <a:t>Cmdlets</a:t>
            </a:r>
            <a:endParaRPr lang="en-US" sz="1100" dirty="0"/>
          </a:p>
          <a:p>
            <a:r>
              <a:rPr lang="en-US" sz="1100" dirty="0"/>
              <a:t>Azure Rights Management </a:t>
            </a:r>
            <a:r>
              <a:rPr lang="en-US" sz="1100" dirty="0" smtClean="0"/>
              <a:t>Cmdlets</a:t>
            </a:r>
            <a:endParaRPr lang="en-US" sz="1100" dirty="0"/>
          </a:p>
          <a:p>
            <a:r>
              <a:rPr lang="en-US" sz="1100" dirty="0"/>
              <a:t>Azure Storage </a:t>
            </a:r>
            <a:r>
              <a:rPr lang="en-US" sz="1100" dirty="0" smtClean="0"/>
              <a:t>Cmdlets</a:t>
            </a:r>
            <a:endParaRPr lang="en-US" sz="1100" dirty="0"/>
          </a:p>
          <a:p>
            <a:r>
              <a:rPr lang="en-US" sz="1100" dirty="0"/>
              <a:t>Azure Site Recovery </a:t>
            </a:r>
            <a:r>
              <a:rPr lang="en-US" sz="1100" dirty="0" smtClean="0"/>
              <a:t>Cmdlets</a:t>
            </a:r>
            <a:endParaRPr lang="en-US" sz="1100" dirty="0"/>
          </a:p>
          <a:p>
            <a:r>
              <a:rPr lang="en-US" sz="1100" dirty="0"/>
              <a:t>Azure SQL Database </a:t>
            </a:r>
            <a:r>
              <a:rPr lang="en-US" sz="1100" dirty="0" smtClean="0"/>
              <a:t>Cmdlets</a:t>
            </a:r>
            <a:endParaRPr lang="en-US" sz="1100" dirty="0"/>
          </a:p>
          <a:p>
            <a:r>
              <a:rPr lang="en-US" sz="1100" dirty="0"/>
              <a:t>Azure Traffic Manager </a:t>
            </a:r>
            <a:r>
              <a:rPr lang="en-US" sz="1100" dirty="0" smtClean="0"/>
              <a:t>Cmdlets</a:t>
            </a:r>
            <a:endParaRPr lang="en-US" sz="1100" dirty="0"/>
          </a:p>
        </p:txBody>
      </p:sp>
      <p:sp>
        <p:nvSpPr>
          <p:cNvPr id="8" name="Rectangle 7"/>
          <p:cNvSpPr/>
          <p:nvPr/>
        </p:nvSpPr>
        <p:spPr>
          <a:xfrm>
            <a:off x="5004048" y="5245730"/>
            <a:ext cx="3744416" cy="1446550"/>
          </a:xfrm>
          <a:prstGeom prst="rect">
            <a:avLst/>
          </a:prstGeom>
          <a:solidFill>
            <a:schemeClr val="accent6">
              <a:lumMod val="20000"/>
              <a:lumOff val="80000"/>
              <a:alpha val="90000"/>
            </a:schemeClr>
          </a:solidFill>
        </p:spPr>
        <p:txBody>
          <a:bodyPr wrap="square">
            <a:spAutoFit/>
          </a:bodyPr>
          <a:lstStyle/>
          <a:p>
            <a:r>
              <a:rPr lang="en-US" sz="1100" i="1" dirty="0"/>
              <a:t># List all compute instances in the project</a:t>
            </a:r>
          </a:p>
          <a:p>
            <a:r>
              <a:rPr lang="en-US" sz="1100" b="1" dirty="0" err="1"/>
              <a:t>gcloud</a:t>
            </a:r>
            <a:r>
              <a:rPr lang="en-US" sz="1100" dirty="0"/>
              <a:t> compute instances list</a:t>
            </a:r>
          </a:p>
          <a:p>
            <a:endParaRPr lang="en-US" sz="1100" dirty="0"/>
          </a:p>
          <a:p>
            <a:r>
              <a:rPr lang="en-US" sz="1100" i="1" dirty="0"/>
              <a:t># Grep the </a:t>
            </a:r>
            <a:r>
              <a:rPr lang="en-US" sz="1100" i="1" dirty="0" smtClean="0"/>
              <a:t>console </a:t>
            </a:r>
            <a:r>
              <a:rPr lang="en-US" sz="1100" i="1" dirty="0"/>
              <a:t>output from all </a:t>
            </a:r>
            <a:r>
              <a:rPr lang="en-US" sz="1100" i="1" dirty="0" smtClean="0"/>
              <a:t>instances</a:t>
            </a:r>
            <a:endParaRPr lang="en-US" sz="1100" i="1" dirty="0"/>
          </a:p>
          <a:p>
            <a:r>
              <a:rPr lang="en-US" sz="1100" b="1" dirty="0" err="1" smtClean="0"/>
              <a:t>gcloud</a:t>
            </a:r>
            <a:r>
              <a:rPr lang="en-US" sz="1100" dirty="0" smtClean="0"/>
              <a:t> </a:t>
            </a:r>
            <a:r>
              <a:rPr lang="en-US" sz="1100" dirty="0"/>
              <a:t>compute instances list | \</a:t>
            </a:r>
          </a:p>
          <a:p>
            <a:r>
              <a:rPr lang="en-US" sz="1100" dirty="0" err="1"/>
              <a:t>awk</a:t>
            </a:r>
            <a:r>
              <a:rPr lang="en-US" sz="1100" dirty="0"/>
              <a:t> 'NR &gt; 1 { print "--zone " $2 " " $1 }' | \</a:t>
            </a:r>
          </a:p>
          <a:p>
            <a:r>
              <a:rPr lang="en-US" sz="1100" dirty="0" err="1"/>
              <a:t>xargs</a:t>
            </a:r>
            <a:r>
              <a:rPr lang="en-US" sz="1100" dirty="0"/>
              <a:t> -L1 </a:t>
            </a:r>
            <a:r>
              <a:rPr lang="en-US" sz="1100" dirty="0" err="1"/>
              <a:t>gcloud</a:t>
            </a:r>
            <a:r>
              <a:rPr lang="en-US" sz="1100" dirty="0"/>
              <a:t> compute instances get-serial-port-output | \</a:t>
            </a:r>
          </a:p>
          <a:p>
            <a:r>
              <a:rPr lang="en-US" sz="1100" dirty="0"/>
              <a:t>grep BREAK-IN</a:t>
            </a:r>
          </a:p>
        </p:txBody>
      </p:sp>
      <p:cxnSp>
        <p:nvCxnSpPr>
          <p:cNvPr id="7" name="Straight Arrow Connector 6"/>
          <p:cNvCxnSpPr/>
          <p:nvPr/>
        </p:nvCxnSpPr>
        <p:spPr>
          <a:xfrm flipH="1">
            <a:off x="3059832" y="1844824"/>
            <a:ext cx="3180330" cy="360040"/>
          </a:xfrm>
          <a:prstGeom prst="straightConnector1">
            <a:avLst/>
          </a:prstGeom>
          <a:ln w="19050">
            <a:solidFill>
              <a:schemeClr val="accent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a:off x="-108520" y="2636912"/>
            <a:ext cx="6264696" cy="5112568"/>
          </a:xfrm>
          <a:prstGeom prst="arc">
            <a:avLst/>
          </a:prstGeom>
          <a:ln w="19050">
            <a:solidFill>
              <a:schemeClr val="accent1">
                <a:lumMod val="50000"/>
              </a:schemeClr>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31450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Management - </a:t>
            </a:r>
            <a:r>
              <a:rPr lang="en-US" dirty="0" smtClean="0"/>
              <a:t>PowerShell</a:t>
            </a:r>
            <a:endParaRPr lang="en-US" dirty="0"/>
          </a:p>
        </p:txBody>
      </p:sp>
      <p:sp>
        <p:nvSpPr>
          <p:cNvPr id="13" name="Content Placeholder 2"/>
          <p:cNvSpPr>
            <a:spLocks noGrp="1"/>
          </p:cNvSpPr>
          <p:nvPr>
            <p:ph sz="quarter" idx="13"/>
          </p:nvPr>
        </p:nvSpPr>
        <p:spPr>
          <a:xfrm>
            <a:off x="107504" y="548680"/>
            <a:ext cx="8928992" cy="6192688"/>
          </a:xfrm>
        </p:spPr>
        <p:txBody>
          <a:bodyPr anchor="t">
            <a:normAutofit fontScale="55000" lnSpcReduction="20000"/>
          </a:bodyPr>
          <a:lstStyle/>
          <a:p>
            <a:pPr marL="0" indent="0">
              <a:buNone/>
            </a:pPr>
            <a:r>
              <a:rPr lang="en-US" dirty="0" err="1">
                <a:solidFill>
                  <a:schemeClr val="tx1"/>
                </a:solidFill>
              </a:rPr>
              <a:t>param</a:t>
            </a:r>
            <a:r>
              <a:rPr lang="en-US" dirty="0" smtClean="0">
                <a:solidFill>
                  <a:schemeClr val="tx1"/>
                </a:solidFill>
              </a:rPr>
              <a:t>(</a:t>
            </a:r>
            <a:endParaRPr lang="en-US" dirty="0">
              <a:solidFill>
                <a:schemeClr val="tx1"/>
              </a:solidFill>
            </a:endParaRPr>
          </a:p>
          <a:p>
            <a:pPr marL="0" indent="0">
              <a:buNone/>
            </a:pPr>
            <a:r>
              <a:rPr lang="en-US" dirty="0">
                <a:solidFill>
                  <a:schemeClr val="tx1"/>
                </a:solidFill>
              </a:rPr>
              <a:t>    [</a:t>
            </a:r>
            <a:r>
              <a:rPr lang="en-US" dirty="0">
                <a:solidFill>
                  <a:schemeClr val="accent4">
                    <a:lumMod val="50000"/>
                  </a:schemeClr>
                </a:solidFill>
              </a:rPr>
              <a:t>parameter</a:t>
            </a:r>
            <a:r>
              <a:rPr lang="en-US" dirty="0">
                <a:solidFill>
                  <a:schemeClr val="tx1"/>
                </a:solidFill>
              </a:rPr>
              <a:t>(Mandatory=$false</a:t>
            </a:r>
            <a:r>
              <a:rPr lang="en-US" dirty="0" smtClean="0">
                <a:solidFill>
                  <a:schemeClr val="tx1"/>
                </a:solidFill>
              </a:rPr>
              <a:t>)]</a:t>
            </a:r>
            <a:endParaRPr lang="en-US" dirty="0">
              <a:solidFill>
                <a:schemeClr val="tx1"/>
              </a:solidFill>
            </a:endParaRPr>
          </a:p>
          <a:p>
            <a:pPr marL="0" indent="0">
              <a:buNone/>
            </a:pPr>
            <a:r>
              <a:rPr lang="en-US" dirty="0">
                <a:solidFill>
                  <a:schemeClr val="tx1"/>
                </a:solidFill>
              </a:rPr>
              <a:t>    [String] </a:t>
            </a:r>
            <a:r>
              <a:rPr lang="en-US" dirty="0" smtClean="0">
                <a:solidFill>
                  <a:schemeClr val="tx1"/>
                </a:solidFill>
              </a:rPr>
              <a:t>$</a:t>
            </a:r>
            <a:r>
              <a:rPr lang="en-US" dirty="0" err="1" smtClean="0">
                <a:solidFill>
                  <a:schemeClr val="tx1"/>
                </a:solidFill>
              </a:rPr>
              <a:t>CredentialName</a:t>
            </a:r>
            <a:r>
              <a:rPr lang="en-US" dirty="0" smtClean="0">
                <a:solidFill>
                  <a:schemeClr val="tx1"/>
                </a:solidFill>
              </a:rPr>
              <a:t> </a:t>
            </a:r>
            <a:r>
              <a:rPr lang="en-US" dirty="0">
                <a:solidFill>
                  <a:schemeClr val="tx1"/>
                </a:solidFill>
              </a:rPr>
              <a:t>= "Use *Default Automation Credential* Asset</a:t>
            </a:r>
            <a:r>
              <a:rPr lang="en-US" dirty="0" smtClean="0">
                <a:solidFill>
                  <a:schemeClr val="tx1"/>
                </a:solidFill>
              </a:rPr>
              <a:t>",</a:t>
            </a:r>
            <a:endParaRPr lang="en-US" dirty="0">
              <a:solidFill>
                <a:schemeClr val="tx1"/>
              </a:solidFill>
            </a:endParaRPr>
          </a:p>
          <a:p>
            <a:pPr marL="0" indent="0">
              <a:buNone/>
            </a:pPr>
            <a:r>
              <a:rPr lang="en-US" dirty="0">
                <a:solidFill>
                  <a:schemeClr val="tx1"/>
                </a:solidFill>
              </a:rPr>
              <a:t>    [</a:t>
            </a:r>
            <a:r>
              <a:rPr lang="en-US" dirty="0">
                <a:solidFill>
                  <a:schemeClr val="accent4">
                    <a:lumMod val="50000"/>
                  </a:schemeClr>
                </a:solidFill>
              </a:rPr>
              <a:t>parameter</a:t>
            </a:r>
            <a:r>
              <a:rPr lang="en-US" dirty="0">
                <a:solidFill>
                  <a:schemeClr val="tx1"/>
                </a:solidFill>
              </a:rPr>
              <a:t>(Mandatory=$false</a:t>
            </a:r>
            <a:r>
              <a:rPr lang="en-US" dirty="0" smtClean="0">
                <a:solidFill>
                  <a:schemeClr val="tx1"/>
                </a:solidFill>
              </a:rPr>
              <a:t>)]</a:t>
            </a:r>
            <a:endParaRPr lang="en-US" dirty="0">
              <a:solidFill>
                <a:schemeClr val="tx1"/>
              </a:solidFill>
            </a:endParaRPr>
          </a:p>
          <a:p>
            <a:pPr marL="0" indent="0">
              <a:buNone/>
            </a:pPr>
            <a:r>
              <a:rPr lang="en-US" dirty="0">
                <a:solidFill>
                  <a:schemeClr val="tx1"/>
                </a:solidFill>
              </a:rPr>
              <a:t>    [String] </a:t>
            </a:r>
            <a:r>
              <a:rPr lang="en-US" dirty="0" smtClean="0">
                <a:solidFill>
                  <a:schemeClr val="tx1"/>
                </a:solidFill>
              </a:rPr>
              <a:t>$</a:t>
            </a:r>
            <a:r>
              <a:rPr lang="en-US" dirty="0" err="1" smtClean="0">
                <a:solidFill>
                  <a:schemeClr val="tx1"/>
                </a:solidFill>
              </a:rPr>
              <a:t>SubscriptionName</a:t>
            </a:r>
            <a:r>
              <a:rPr lang="en-US" dirty="0" smtClean="0">
                <a:solidFill>
                  <a:schemeClr val="tx1"/>
                </a:solidFill>
              </a:rPr>
              <a:t> </a:t>
            </a:r>
            <a:r>
              <a:rPr lang="en-US" dirty="0">
                <a:solidFill>
                  <a:schemeClr val="tx1"/>
                </a:solidFill>
              </a:rPr>
              <a:t>= "Use *Default Azure Subscription* Variable Value</a:t>
            </a:r>
            <a:r>
              <a:rPr lang="en-US" dirty="0" smtClean="0">
                <a:solidFill>
                  <a:schemeClr val="tx1"/>
                </a:solidFill>
              </a:rPr>
              <a:t>",</a:t>
            </a:r>
            <a:endParaRPr lang="en-US" dirty="0">
              <a:solidFill>
                <a:schemeClr val="tx1"/>
              </a:solidFill>
            </a:endParaRPr>
          </a:p>
          <a:p>
            <a:pPr marL="0" indent="0">
              <a:buNone/>
            </a:pPr>
            <a:r>
              <a:rPr lang="en-US" dirty="0" smtClean="0">
                <a:solidFill>
                  <a:schemeClr val="tx1"/>
                </a:solidFill>
              </a:rPr>
              <a:t>)</a:t>
            </a:r>
            <a:endParaRPr lang="en-US" dirty="0">
              <a:solidFill>
                <a:schemeClr val="tx1"/>
              </a:solidFill>
            </a:endParaRPr>
          </a:p>
          <a:p>
            <a:pPr marL="0" indent="0">
              <a:buNone/>
            </a:pPr>
            <a:endParaRPr lang="en-US" dirty="0">
              <a:solidFill>
                <a:schemeClr val="tx1"/>
              </a:solidFill>
            </a:endParaRPr>
          </a:p>
          <a:p>
            <a:pPr marL="0" indent="0">
              <a:buNone/>
            </a:pPr>
            <a:r>
              <a:rPr lang="en-US" dirty="0" smtClean="0">
                <a:solidFill>
                  <a:schemeClr val="accent4">
                    <a:lumMod val="50000"/>
                  </a:schemeClr>
                </a:solidFill>
              </a:rPr>
              <a:t>function</a:t>
            </a:r>
            <a:r>
              <a:rPr lang="en-US" dirty="0" smtClean="0">
                <a:solidFill>
                  <a:schemeClr val="tx1"/>
                </a:solidFill>
              </a:rPr>
              <a:t> </a:t>
            </a:r>
            <a:r>
              <a:rPr lang="en-US" dirty="0" err="1" smtClean="0">
                <a:solidFill>
                  <a:schemeClr val="tx1"/>
                </a:solidFill>
              </a:rPr>
              <a:t>CheckScheduleEntry</a:t>
            </a:r>
            <a:r>
              <a:rPr lang="en-US" dirty="0" smtClean="0">
                <a:solidFill>
                  <a:schemeClr val="tx1"/>
                </a:solidFill>
              </a:rPr>
              <a:t> ([string]$</a:t>
            </a:r>
            <a:r>
              <a:rPr lang="en-US" dirty="0" err="1" smtClean="0">
                <a:solidFill>
                  <a:schemeClr val="tx1"/>
                </a:solidFill>
              </a:rPr>
              <a:t>TimeRange</a:t>
            </a:r>
            <a:r>
              <a:rPr lang="en-US" dirty="0" smtClean="0">
                <a:solidFill>
                  <a:schemeClr val="tx1"/>
                </a:solidFill>
              </a:rPr>
              <a:t>)               </a:t>
            </a:r>
            <a:r>
              <a:rPr lang="en-US" dirty="0" smtClean="0">
                <a:solidFill>
                  <a:schemeClr val="bg1">
                    <a:lumMod val="50000"/>
                  </a:schemeClr>
                </a:solidFill>
              </a:rPr>
              <a:t># </a:t>
            </a:r>
            <a:r>
              <a:rPr lang="en-US" dirty="0">
                <a:solidFill>
                  <a:schemeClr val="bg1">
                    <a:lumMod val="50000"/>
                  </a:schemeClr>
                </a:solidFill>
              </a:rPr>
              <a:t>Define function to check current time against specified range </a:t>
            </a:r>
            <a:endParaRPr lang="en-US" dirty="0" smtClean="0">
              <a:solidFill>
                <a:schemeClr val="bg1">
                  <a:lumMod val="50000"/>
                </a:schemeClr>
              </a:solidFill>
            </a:endParaRPr>
          </a:p>
          <a:p>
            <a:pPr marL="0" indent="0">
              <a:buNone/>
            </a:pPr>
            <a:r>
              <a:rPr lang="en-US" dirty="0" smtClean="0">
                <a:solidFill>
                  <a:schemeClr val="tx1"/>
                </a:solidFill>
              </a:rPr>
              <a:t>{</a:t>
            </a:r>
            <a:endParaRPr lang="en-US" dirty="0">
              <a:solidFill>
                <a:schemeClr val="tx1"/>
              </a:solidFill>
            </a:endParaRPr>
          </a:p>
          <a:p>
            <a:pPr marL="0" indent="0">
              <a:buNone/>
            </a:pPr>
            <a:r>
              <a:rPr lang="cs-CZ" dirty="0" smtClean="0">
                <a:solidFill>
                  <a:schemeClr val="tx1"/>
                </a:solidFill>
              </a:rPr>
              <a:t>    </a:t>
            </a:r>
            <a:r>
              <a:rPr lang="en-US" dirty="0" smtClean="0">
                <a:solidFill>
                  <a:schemeClr val="tx1"/>
                </a:solidFill>
              </a:rPr>
              <a:t>$</a:t>
            </a:r>
            <a:r>
              <a:rPr lang="en-US" dirty="0" err="1">
                <a:solidFill>
                  <a:schemeClr val="tx1"/>
                </a:solidFill>
              </a:rPr>
              <a:t>currentTime</a:t>
            </a:r>
            <a:r>
              <a:rPr lang="en-US" dirty="0">
                <a:solidFill>
                  <a:schemeClr val="tx1"/>
                </a:solidFill>
              </a:rPr>
              <a:t> = (Get-Date).</a:t>
            </a:r>
            <a:r>
              <a:rPr lang="en-US" dirty="0" err="1">
                <a:solidFill>
                  <a:schemeClr val="tx1"/>
                </a:solidFill>
              </a:rPr>
              <a:t>ToUniversalTime</a:t>
            </a:r>
            <a:r>
              <a:rPr lang="en-US" dirty="0" smtClean="0">
                <a:solidFill>
                  <a:schemeClr val="tx1"/>
                </a:solidFill>
              </a:rPr>
              <a:t>()</a:t>
            </a:r>
            <a:endParaRPr lang="en-US" dirty="0">
              <a:solidFill>
                <a:schemeClr val="tx1"/>
              </a:solidFill>
            </a:endParaRPr>
          </a:p>
          <a:p>
            <a:pPr marL="0" indent="0">
              <a:buNone/>
            </a:pPr>
            <a:r>
              <a:rPr lang="en-US" dirty="0">
                <a:solidFill>
                  <a:schemeClr val="tx1"/>
                </a:solidFill>
              </a:rPr>
              <a:t>    $midnight = $</a:t>
            </a:r>
            <a:r>
              <a:rPr lang="en-US" dirty="0" err="1">
                <a:solidFill>
                  <a:schemeClr val="tx1"/>
                </a:solidFill>
              </a:rPr>
              <a:t>currentTime.AddDays</a:t>
            </a:r>
            <a:r>
              <a:rPr lang="en-US" dirty="0">
                <a:solidFill>
                  <a:schemeClr val="tx1"/>
                </a:solidFill>
              </a:rPr>
              <a:t>(1).</a:t>
            </a:r>
            <a:r>
              <a:rPr lang="en-US" dirty="0" smtClean="0">
                <a:solidFill>
                  <a:schemeClr val="tx1"/>
                </a:solidFill>
              </a:rPr>
              <a:t>Date           </a:t>
            </a:r>
            <a:endParaRPr lang="en-US" dirty="0">
              <a:solidFill>
                <a:schemeClr val="tx1"/>
              </a:solidFill>
            </a:endParaRPr>
          </a:p>
          <a:p>
            <a:pPr marL="0" indent="0">
              <a:buNone/>
            </a:pPr>
            <a:r>
              <a:rPr lang="en-US" dirty="0" smtClean="0">
                <a:solidFill>
                  <a:schemeClr val="tx1"/>
                </a:solidFill>
              </a:rPr>
              <a:t>try {</a:t>
            </a:r>
          </a:p>
          <a:p>
            <a:pPr marL="0" indent="0">
              <a:buNone/>
            </a:pPr>
            <a:r>
              <a:rPr lang="en-US" dirty="0" smtClean="0">
                <a:solidFill>
                  <a:schemeClr val="tx1"/>
                </a:solidFill>
              </a:rPr>
              <a:t>        if($</a:t>
            </a:r>
            <a:r>
              <a:rPr lang="en-US" dirty="0" err="1" smtClean="0">
                <a:solidFill>
                  <a:schemeClr val="tx1"/>
                </a:solidFill>
              </a:rPr>
              <a:t>TimeRange</a:t>
            </a:r>
            <a:r>
              <a:rPr lang="en-US" dirty="0" smtClean="0">
                <a:solidFill>
                  <a:schemeClr val="tx1"/>
                </a:solidFill>
              </a:rPr>
              <a:t> -like "*-&gt;*")</a:t>
            </a:r>
            <a:r>
              <a:rPr lang="cs-CZ" dirty="0" smtClean="0">
                <a:solidFill>
                  <a:schemeClr val="tx1"/>
                </a:solidFill>
              </a:rPr>
              <a:t>  </a:t>
            </a:r>
            <a:r>
              <a:rPr lang="en-US" dirty="0" smtClean="0">
                <a:solidFill>
                  <a:schemeClr val="tx1"/>
                </a:solidFill>
              </a:rPr>
              <a:t>{</a:t>
            </a:r>
            <a:endParaRPr lang="en-US" dirty="0">
              <a:solidFill>
                <a:schemeClr val="tx1"/>
              </a:solidFill>
            </a:endParaRPr>
          </a:p>
          <a:p>
            <a:pPr marL="0" indent="0">
              <a:buNone/>
            </a:pPr>
            <a:r>
              <a:rPr lang="en-US" dirty="0">
                <a:solidFill>
                  <a:schemeClr val="tx1"/>
                </a:solidFill>
              </a:rPr>
              <a:t>            $</a:t>
            </a:r>
            <a:r>
              <a:rPr lang="en-US" dirty="0" err="1">
                <a:solidFill>
                  <a:schemeClr val="tx1"/>
                </a:solidFill>
              </a:rPr>
              <a:t>timeRangeComponents</a:t>
            </a:r>
            <a:r>
              <a:rPr lang="en-US" dirty="0">
                <a:solidFill>
                  <a:schemeClr val="tx1"/>
                </a:solidFill>
              </a:rPr>
              <a:t> = $</a:t>
            </a:r>
            <a:r>
              <a:rPr lang="en-US" dirty="0" err="1">
                <a:solidFill>
                  <a:schemeClr val="tx1"/>
                </a:solidFill>
              </a:rPr>
              <a:t>TimeRange</a:t>
            </a:r>
            <a:r>
              <a:rPr lang="en-US" dirty="0">
                <a:solidFill>
                  <a:schemeClr val="tx1"/>
                </a:solidFill>
              </a:rPr>
              <a:t> -split "-&gt;" | </a:t>
            </a:r>
            <a:r>
              <a:rPr lang="en-US" dirty="0" err="1">
                <a:solidFill>
                  <a:schemeClr val="tx1"/>
                </a:solidFill>
              </a:rPr>
              <a:t>foreach</a:t>
            </a:r>
            <a:r>
              <a:rPr lang="en-US" dirty="0">
                <a:solidFill>
                  <a:schemeClr val="tx1"/>
                </a:solidFill>
              </a:rPr>
              <a:t> {$_.Trim</a:t>
            </a:r>
            <a:r>
              <a:rPr lang="en-US" dirty="0" smtClean="0">
                <a:solidFill>
                  <a:schemeClr val="tx1"/>
                </a:solidFill>
              </a:rPr>
              <a:t>()}</a:t>
            </a:r>
            <a:endParaRPr lang="en-US" dirty="0">
              <a:solidFill>
                <a:schemeClr val="tx1"/>
              </a:solidFill>
            </a:endParaRPr>
          </a:p>
          <a:p>
            <a:pPr marL="0" indent="0">
              <a:buNone/>
            </a:pPr>
            <a:r>
              <a:rPr lang="en-US" dirty="0" smtClean="0">
                <a:solidFill>
                  <a:schemeClr val="tx1"/>
                </a:solidFill>
              </a:rPr>
              <a:t>        } else {</a:t>
            </a:r>
          </a:p>
          <a:p>
            <a:pPr marL="0" indent="0">
              <a:buNone/>
            </a:pPr>
            <a:r>
              <a:rPr lang="en-US" dirty="0" smtClean="0">
                <a:solidFill>
                  <a:schemeClr val="tx1"/>
                </a:solidFill>
              </a:rPr>
              <a:t>                </a:t>
            </a:r>
            <a:r>
              <a:rPr lang="en-US" dirty="0">
                <a:solidFill>
                  <a:schemeClr val="tx1"/>
                </a:solidFill>
              </a:rPr>
              <a:t>Write-Output </a:t>
            </a:r>
            <a:r>
              <a:rPr lang="en-US" dirty="0" smtClean="0">
                <a:solidFill>
                  <a:schemeClr val="tx1"/>
                </a:solidFill>
              </a:rPr>
              <a:t>"WARNING</a:t>
            </a:r>
            <a:r>
              <a:rPr lang="en-US" dirty="0">
                <a:solidFill>
                  <a:schemeClr val="tx1"/>
                </a:solidFill>
              </a:rPr>
              <a:t>: Invalid time range </a:t>
            </a:r>
            <a:r>
              <a:rPr lang="en-US" dirty="0" smtClean="0">
                <a:solidFill>
                  <a:schemeClr val="tx1"/>
                </a:solidFill>
              </a:rPr>
              <a:t>format"</a:t>
            </a:r>
            <a:endParaRPr lang="en-US" dirty="0">
              <a:solidFill>
                <a:schemeClr val="tx1"/>
              </a:solidFill>
            </a:endParaRPr>
          </a:p>
          <a:p>
            <a:pPr marL="0" indent="0">
              <a:buNone/>
            </a:pPr>
            <a:r>
              <a:rPr lang="cs-CZ" dirty="0" smtClean="0">
                <a:solidFill>
                  <a:schemeClr val="tx1"/>
                </a:solidFill>
              </a:rPr>
              <a:t>        </a:t>
            </a:r>
            <a:r>
              <a:rPr lang="en-US" dirty="0" smtClean="0">
                <a:solidFill>
                  <a:schemeClr val="tx1"/>
                </a:solidFill>
              </a:rPr>
              <a:t>}</a:t>
            </a:r>
            <a:endParaRPr lang="en-US" dirty="0">
              <a:solidFill>
                <a:schemeClr val="tx1"/>
              </a:solidFill>
            </a:endParaRPr>
          </a:p>
          <a:p>
            <a:pPr marL="0" indent="0">
              <a:buNone/>
            </a:pPr>
            <a:r>
              <a:rPr lang="en-US" dirty="0" smtClean="0">
                <a:solidFill>
                  <a:schemeClr val="tx1"/>
                </a:solidFill>
              </a:rPr>
              <a:t>    $</a:t>
            </a:r>
            <a:r>
              <a:rPr lang="en-US" dirty="0">
                <a:solidFill>
                  <a:schemeClr val="tx1"/>
                </a:solidFill>
              </a:rPr>
              <a:t>Uri = </a:t>
            </a:r>
            <a:r>
              <a:rPr lang="en-US" dirty="0"/>
              <a:t>Connect-</a:t>
            </a:r>
            <a:r>
              <a:rPr lang="en-US" dirty="0" err="1"/>
              <a:t>AzureVM</a:t>
            </a:r>
            <a:r>
              <a:rPr lang="en-US" dirty="0">
                <a:solidFill>
                  <a:schemeClr val="tx1"/>
                </a:solidFill>
              </a:rPr>
              <a:t> -</a:t>
            </a:r>
            <a:r>
              <a:rPr lang="en-US" dirty="0" err="1">
                <a:solidFill>
                  <a:schemeClr val="tx1"/>
                </a:solidFill>
              </a:rPr>
              <a:t>AzureConnectionName</a:t>
            </a:r>
            <a:r>
              <a:rPr lang="en-US" dirty="0">
                <a:solidFill>
                  <a:schemeClr val="tx1"/>
                </a:solidFill>
              </a:rPr>
              <a:t> </a:t>
            </a:r>
            <a:r>
              <a:rPr lang="en-US" dirty="0" smtClean="0">
                <a:solidFill>
                  <a:schemeClr val="tx1"/>
                </a:solidFill>
              </a:rPr>
              <a:t>$</a:t>
            </a:r>
            <a:r>
              <a:rPr lang="en-US" dirty="0" err="1" smtClean="0">
                <a:solidFill>
                  <a:schemeClr val="tx1"/>
                </a:solidFill>
              </a:rPr>
              <a:t>ConnectionName</a:t>
            </a:r>
            <a:r>
              <a:rPr lang="en-US" dirty="0" smtClean="0">
                <a:solidFill>
                  <a:schemeClr val="tx1"/>
                </a:solidFill>
              </a:rPr>
              <a:t> </a:t>
            </a:r>
            <a:r>
              <a:rPr lang="en-US" dirty="0">
                <a:solidFill>
                  <a:schemeClr val="tx1"/>
                </a:solidFill>
              </a:rPr>
              <a:t>-</a:t>
            </a:r>
            <a:r>
              <a:rPr lang="en-US" dirty="0" err="1">
                <a:solidFill>
                  <a:schemeClr val="tx1"/>
                </a:solidFill>
              </a:rPr>
              <a:t>serviceName</a:t>
            </a:r>
            <a:r>
              <a:rPr lang="en-US" dirty="0">
                <a:solidFill>
                  <a:schemeClr val="tx1"/>
                </a:solidFill>
              </a:rPr>
              <a:t> $</a:t>
            </a:r>
            <a:r>
              <a:rPr lang="en-US" dirty="0" err="1">
                <a:solidFill>
                  <a:schemeClr val="tx1"/>
                </a:solidFill>
              </a:rPr>
              <a:t>ServiceName</a:t>
            </a:r>
            <a:r>
              <a:rPr lang="en-US" dirty="0">
                <a:solidFill>
                  <a:schemeClr val="tx1"/>
                </a:solidFill>
              </a:rPr>
              <a:t> -</a:t>
            </a:r>
            <a:r>
              <a:rPr lang="en-US" dirty="0" err="1">
                <a:solidFill>
                  <a:schemeClr val="tx1"/>
                </a:solidFill>
              </a:rPr>
              <a:t>VMName</a:t>
            </a:r>
            <a:r>
              <a:rPr lang="en-US" dirty="0">
                <a:solidFill>
                  <a:schemeClr val="tx1"/>
                </a:solidFill>
              </a:rPr>
              <a:t> $</a:t>
            </a:r>
            <a:r>
              <a:rPr lang="en-US" dirty="0" err="1" smtClean="0">
                <a:solidFill>
                  <a:schemeClr val="tx1"/>
                </a:solidFill>
              </a:rPr>
              <a:t>VMName</a:t>
            </a:r>
            <a:endParaRPr lang="en-US" dirty="0">
              <a:solidFill>
                <a:schemeClr val="tx1"/>
              </a:solidFill>
            </a:endParaRPr>
          </a:p>
          <a:p>
            <a:pPr marL="0" indent="0">
              <a:buNone/>
            </a:pPr>
            <a:r>
              <a:rPr lang="en-US" dirty="0" smtClean="0">
                <a:solidFill>
                  <a:schemeClr val="tx1"/>
                </a:solidFill>
              </a:rPr>
              <a:t>    </a:t>
            </a:r>
            <a:r>
              <a:rPr lang="en-US" dirty="0"/>
              <a:t>Backup-</a:t>
            </a:r>
            <a:r>
              <a:rPr lang="en-US" dirty="0" err="1"/>
              <a:t>AzureVM</a:t>
            </a:r>
            <a:r>
              <a:rPr lang="en-US" dirty="0" smtClean="0">
                <a:solidFill>
                  <a:schemeClr val="tx1"/>
                </a:solidFill>
              </a:rPr>
              <a:t> </a:t>
            </a:r>
            <a:r>
              <a:rPr lang="en-US" dirty="0">
                <a:solidFill>
                  <a:schemeClr val="tx1"/>
                </a:solidFill>
              </a:rPr>
              <a:t>-</a:t>
            </a:r>
            <a:r>
              <a:rPr lang="en-US" dirty="0" err="1">
                <a:solidFill>
                  <a:schemeClr val="tx1"/>
                </a:solidFill>
              </a:rPr>
              <a:t>serviceName</a:t>
            </a:r>
            <a:r>
              <a:rPr lang="en-US" dirty="0">
                <a:solidFill>
                  <a:schemeClr val="tx1"/>
                </a:solidFill>
              </a:rPr>
              <a:t> $</a:t>
            </a:r>
            <a:r>
              <a:rPr lang="en-US" dirty="0" err="1">
                <a:solidFill>
                  <a:schemeClr val="tx1"/>
                </a:solidFill>
              </a:rPr>
              <a:t>ServiceName</a:t>
            </a:r>
            <a:r>
              <a:rPr lang="en-US" dirty="0">
                <a:solidFill>
                  <a:schemeClr val="tx1"/>
                </a:solidFill>
              </a:rPr>
              <a:t> -</a:t>
            </a:r>
            <a:r>
              <a:rPr lang="en-US" dirty="0" err="1">
                <a:solidFill>
                  <a:schemeClr val="tx1"/>
                </a:solidFill>
              </a:rPr>
              <a:t>VMName</a:t>
            </a:r>
            <a:r>
              <a:rPr lang="en-US" dirty="0">
                <a:solidFill>
                  <a:schemeClr val="tx1"/>
                </a:solidFill>
              </a:rPr>
              <a:t> $</a:t>
            </a:r>
            <a:r>
              <a:rPr lang="en-US" dirty="0" err="1">
                <a:solidFill>
                  <a:schemeClr val="tx1"/>
                </a:solidFill>
              </a:rPr>
              <a:t>VMName</a:t>
            </a:r>
            <a:r>
              <a:rPr lang="en-US" dirty="0">
                <a:solidFill>
                  <a:schemeClr val="tx1"/>
                </a:solidFill>
              </a:rPr>
              <a:t> -</a:t>
            </a:r>
            <a:r>
              <a:rPr lang="en-US" dirty="0" err="1">
                <a:solidFill>
                  <a:schemeClr val="tx1"/>
                </a:solidFill>
              </a:rPr>
              <a:t>backupContainerName</a:t>
            </a:r>
            <a:r>
              <a:rPr lang="en-US" dirty="0">
                <a:solidFill>
                  <a:schemeClr val="tx1"/>
                </a:solidFill>
              </a:rPr>
              <a:t> $</a:t>
            </a:r>
            <a:r>
              <a:rPr lang="en-US" dirty="0" err="1">
                <a:solidFill>
                  <a:schemeClr val="tx1"/>
                </a:solidFill>
              </a:rPr>
              <a:t>backupContainerName</a:t>
            </a:r>
            <a:endParaRPr lang="en-US" dirty="0">
              <a:solidFill>
                <a:schemeClr val="tx1"/>
              </a:solidFill>
            </a:endParaRPr>
          </a:p>
          <a:p>
            <a:pPr marL="0" indent="0">
              <a:buNone/>
            </a:pPr>
            <a:r>
              <a:rPr lang="en-US" dirty="0" smtClean="0">
                <a:solidFill>
                  <a:schemeClr val="tx1"/>
                </a:solidFill>
              </a:rPr>
              <a:t>    </a:t>
            </a:r>
            <a:r>
              <a:rPr lang="en-US" dirty="0"/>
              <a:t>Start-</a:t>
            </a:r>
            <a:r>
              <a:rPr lang="en-US" dirty="0" err="1"/>
              <a:t>AzureVM</a:t>
            </a:r>
            <a:r>
              <a:rPr lang="en-US" dirty="0" smtClean="0">
                <a:solidFill>
                  <a:schemeClr val="tx1"/>
                </a:solidFill>
              </a:rPr>
              <a:t> </a:t>
            </a:r>
            <a:r>
              <a:rPr lang="en-US" dirty="0">
                <a:solidFill>
                  <a:schemeClr val="tx1"/>
                </a:solidFill>
              </a:rPr>
              <a:t>-</a:t>
            </a:r>
            <a:r>
              <a:rPr lang="en-US" dirty="0" err="1">
                <a:solidFill>
                  <a:schemeClr val="tx1"/>
                </a:solidFill>
              </a:rPr>
              <a:t>ServiceName</a:t>
            </a:r>
            <a:r>
              <a:rPr lang="en-US" dirty="0">
                <a:solidFill>
                  <a:schemeClr val="tx1"/>
                </a:solidFill>
              </a:rPr>
              <a:t> $</a:t>
            </a:r>
            <a:r>
              <a:rPr lang="en-US" dirty="0" err="1">
                <a:solidFill>
                  <a:schemeClr val="tx1"/>
                </a:solidFill>
              </a:rPr>
              <a:t>ServiceName</a:t>
            </a:r>
            <a:r>
              <a:rPr lang="en-US" dirty="0">
                <a:solidFill>
                  <a:schemeClr val="tx1"/>
                </a:solidFill>
              </a:rPr>
              <a:t> -Name $</a:t>
            </a:r>
            <a:r>
              <a:rPr lang="en-US" dirty="0" err="1" smtClean="0">
                <a:solidFill>
                  <a:schemeClr val="tx1"/>
                </a:solidFill>
              </a:rPr>
              <a:t>VMName</a:t>
            </a:r>
            <a:endParaRPr lang="en-US" dirty="0">
              <a:solidFill>
                <a:schemeClr val="tx1"/>
              </a:solidFill>
            </a:endParaRPr>
          </a:p>
          <a:p>
            <a:pPr marL="0" indent="0">
              <a:buNone/>
            </a:pPr>
            <a:r>
              <a:rPr lang="en-US" dirty="0" smtClean="0">
                <a:solidFill>
                  <a:schemeClr val="tx1"/>
                </a:solidFill>
              </a:rPr>
              <a:t>} catch {</a:t>
            </a:r>
          </a:p>
          <a:p>
            <a:pPr marL="0" indent="0">
              <a:buNone/>
            </a:pPr>
            <a:r>
              <a:rPr lang="en-US" dirty="0" smtClean="0">
                <a:solidFill>
                  <a:schemeClr val="tx1"/>
                </a:solidFill>
              </a:rPr>
              <a:t>        Write-Output "WARNING: Exception encountered. Details: $($_.</a:t>
            </a:r>
            <a:r>
              <a:rPr lang="en-US" dirty="0" err="1" smtClean="0">
                <a:solidFill>
                  <a:schemeClr val="tx1"/>
                </a:solidFill>
              </a:rPr>
              <a:t>Exception.Message</a:t>
            </a:r>
            <a:r>
              <a:rPr lang="en-US" dirty="0" smtClean="0">
                <a:solidFill>
                  <a:schemeClr val="tx1"/>
                </a:solidFill>
              </a:rPr>
              <a:t>)</a:t>
            </a:r>
          </a:p>
          <a:p>
            <a:pPr marL="0" indent="0">
              <a:buNone/>
            </a:pPr>
            <a:r>
              <a:rPr lang="en-US" dirty="0" smtClean="0">
                <a:solidFill>
                  <a:schemeClr val="tx1"/>
                </a:solidFill>
              </a:rPr>
              <a:t>        </a:t>
            </a:r>
            <a:r>
              <a:rPr lang="en-US" dirty="0">
                <a:solidFill>
                  <a:schemeClr val="tx1"/>
                </a:solidFill>
              </a:rPr>
              <a:t>return $</a:t>
            </a:r>
            <a:r>
              <a:rPr lang="en-US" dirty="0" smtClean="0">
                <a:solidFill>
                  <a:schemeClr val="tx1"/>
                </a:solidFill>
              </a:rPr>
              <a:t>false</a:t>
            </a:r>
            <a:endParaRPr lang="en-US" dirty="0">
              <a:solidFill>
                <a:schemeClr val="tx1"/>
              </a:solidFill>
            </a:endParaRPr>
          </a:p>
          <a:p>
            <a:pPr marL="0" indent="0">
              <a:buNone/>
            </a:pPr>
            <a:r>
              <a:rPr lang="en-US" dirty="0">
                <a:solidFill>
                  <a:schemeClr val="tx1"/>
                </a:solidFill>
              </a:rPr>
              <a:t>    </a:t>
            </a:r>
            <a:r>
              <a:rPr lang="en-US" dirty="0" smtClean="0">
                <a:solidFill>
                  <a:schemeClr val="tx1"/>
                </a:solidFill>
              </a:rPr>
              <a:t>}</a:t>
            </a:r>
            <a:endParaRPr lang="en-US" dirty="0">
              <a:solidFill>
                <a:schemeClr val="tx1"/>
              </a:solidFill>
            </a:endParaRPr>
          </a:p>
          <a:p>
            <a:pPr marL="0" indent="0">
              <a:buNone/>
            </a:pPr>
            <a:r>
              <a:rPr lang="en-US" dirty="0">
                <a:solidFill>
                  <a:schemeClr val="tx1"/>
                </a:solidFill>
              </a:rPr>
              <a:t>} </a:t>
            </a:r>
            <a:r>
              <a:rPr lang="en-US" dirty="0" smtClean="0">
                <a:solidFill>
                  <a:schemeClr val="tx1"/>
                </a:solidFill>
              </a:rPr>
              <a:t>   </a:t>
            </a:r>
            <a:r>
              <a:rPr lang="en-US" dirty="0" smtClean="0">
                <a:solidFill>
                  <a:schemeClr val="bg1">
                    <a:lumMod val="50000"/>
                  </a:schemeClr>
                </a:solidFill>
              </a:rPr>
              <a:t># </a:t>
            </a:r>
            <a:r>
              <a:rPr lang="en-US" dirty="0">
                <a:solidFill>
                  <a:schemeClr val="bg1">
                    <a:lumMod val="50000"/>
                  </a:schemeClr>
                </a:solidFill>
              </a:rPr>
              <a:t>End function </a:t>
            </a:r>
            <a:r>
              <a:rPr lang="en-US" dirty="0" err="1" smtClean="0">
                <a:solidFill>
                  <a:schemeClr val="bg1">
                    <a:lumMod val="50000"/>
                  </a:schemeClr>
                </a:solidFill>
              </a:rPr>
              <a:t>CheckScheduleEntry</a:t>
            </a:r>
            <a:endParaRPr lang="en-US" dirty="0">
              <a:solidFill>
                <a:schemeClr val="bg1">
                  <a:lumMod val="50000"/>
                </a:schemeClr>
              </a:solidFill>
            </a:endParaRPr>
          </a:p>
        </p:txBody>
      </p:sp>
      <p:sp>
        <p:nvSpPr>
          <p:cNvPr id="6" name="Content Placeholder 2"/>
          <p:cNvSpPr txBox="1">
            <a:spLocks/>
          </p:cNvSpPr>
          <p:nvPr/>
        </p:nvSpPr>
        <p:spPr>
          <a:xfrm>
            <a:off x="3779912" y="2636912"/>
            <a:ext cx="4824536" cy="3035667"/>
          </a:xfrm>
          <a:prstGeom prst="rect">
            <a:avLst/>
          </a:prstGeom>
        </p:spPr>
        <p:txBody>
          <a:bodyPr vert="horz" anchor="t" anchorCtr="0">
            <a:norm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0822952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Management - </a:t>
            </a:r>
            <a:r>
              <a:rPr lang="cs-CZ" dirty="0" smtClean="0"/>
              <a:t>API</a:t>
            </a:r>
            <a:endParaRPr lang="en-US" dirty="0"/>
          </a:p>
        </p:txBody>
      </p:sp>
      <p:sp>
        <p:nvSpPr>
          <p:cNvPr id="13" name="Content Placeholder 2"/>
          <p:cNvSpPr>
            <a:spLocks noGrp="1"/>
          </p:cNvSpPr>
          <p:nvPr>
            <p:ph sz="quarter" idx="13"/>
          </p:nvPr>
        </p:nvSpPr>
        <p:spPr>
          <a:xfrm>
            <a:off x="107504" y="548680"/>
            <a:ext cx="5184576" cy="5256584"/>
          </a:xfrm>
        </p:spPr>
        <p:txBody>
          <a:bodyPr anchor="t">
            <a:normAutofit lnSpcReduction="10000"/>
          </a:bodyPr>
          <a:lstStyle/>
          <a:p>
            <a:r>
              <a:rPr lang="cs-CZ" b="1" dirty="0" smtClean="0"/>
              <a:t>API / SDK / </a:t>
            </a:r>
            <a:r>
              <a:rPr lang="en-US" b="1" dirty="0" smtClean="0"/>
              <a:t>Libraries</a:t>
            </a:r>
          </a:p>
          <a:p>
            <a:pPr lvl="1"/>
            <a:r>
              <a:rPr lang="en-US" dirty="0" smtClean="0"/>
              <a:t>Visual Studio - Azure SDK</a:t>
            </a:r>
            <a:endParaRPr lang="cs-CZ" dirty="0" smtClean="0"/>
          </a:p>
          <a:p>
            <a:pPr lvl="2"/>
            <a:r>
              <a:rPr lang="en-US" dirty="0" err="1" smtClean="0"/>
              <a:t>integrace</a:t>
            </a:r>
            <a:r>
              <a:rPr lang="en-US" dirty="0" smtClean="0"/>
              <a:t> s </a:t>
            </a:r>
            <a:r>
              <a:rPr lang="cs-CZ" dirty="0" smtClean="0"/>
              <a:t>IDE / </a:t>
            </a:r>
            <a:r>
              <a:rPr lang="en-US" dirty="0" err="1" smtClean="0"/>
              <a:t>.Net</a:t>
            </a:r>
            <a:r>
              <a:rPr lang="en-US" dirty="0" smtClean="0"/>
              <a:t> - *#</a:t>
            </a:r>
          </a:p>
          <a:p>
            <a:pPr lvl="1"/>
            <a:r>
              <a:rPr lang="en-US" dirty="0" smtClean="0"/>
              <a:t>Google Cloud SDK</a:t>
            </a:r>
          </a:p>
          <a:p>
            <a:pPr lvl="2"/>
            <a:r>
              <a:rPr lang="cs-CZ" dirty="0" smtClean="0"/>
              <a:t>c</a:t>
            </a:r>
            <a:r>
              <a:rPr lang="en-US" dirty="0" err="1" smtClean="0"/>
              <a:t>lient</a:t>
            </a:r>
            <a:r>
              <a:rPr lang="en-US" dirty="0" smtClean="0"/>
              <a:t> libraries: Java</a:t>
            </a:r>
            <a:r>
              <a:rPr lang="en-US" dirty="0"/>
              <a:t>, Python, </a:t>
            </a:r>
            <a:r>
              <a:rPr lang="en-US" dirty="0" smtClean="0"/>
              <a:t>Node.js, </a:t>
            </a:r>
            <a:r>
              <a:rPr lang="en-US" dirty="0"/>
              <a:t>Ruby, Go, </a:t>
            </a:r>
            <a:r>
              <a:rPr lang="en-US" dirty="0" smtClean="0"/>
              <a:t>PHP</a:t>
            </a:r>
            <a:endParaRPr lang="cs-CZ" dirty="0" smtClean="0"/>
          </a:p>
          <a:p>
            <a:pPr lvl="1"/>
            <a:r>
              <a:rPr lang="cs-CZ" dirty="0" smtClean="0"/>
              <a:t>AWS SDK</a:t>
            </a:r>
          </a:p>
          <a:p>
            <a:pPr lvl="2"/>
            <a:r>
              <a:rPr lang="cs-CZ" dirty="0" smtClean="0"/>
              <a:t>Java,</a:t>
            </a:r>
            <a:r>
              <a:rPr lang="en-US" dirty="0" smtClean="0"/>
              <a:t> </a:t>
            </a:r>
            <a:r>
              <a:rPr lang="cs-CZ" dirty="0" smtClean="0"/>
              <a:t>.Net, Ruby, Android</a:t>
            </a:r>
            <a:r>
              <a:rPr lang="en-US" dirty="0" smtClean="0"/>
              <a:t>, </a:t>
            </a:r>
            <a:r>
              <a:rPr lang="cs-CZ" dirty="0" smtClean="0"/>
              <a:t>iOS</a:t>
            </a:r>
            <a:r>
              <a:rPr lang="en-US" dirty="0" smtClean="0"/>
              <a:t>, </a:t>
            </a:r>
            <a:r>
              <a:rPr lang="cs-CZ" dirty="0" smtClean="0"/>
              <a:t>Node.js </a:t>
            </a:r>
            <a:r>
              <a:rPr lang="cs-CZ" dirty="0"/>
              <a:t>(</a:t>
            </a:r>
            <a:r>
              <a:rPr lang="cs-CZ" dirty="0" smtClean="0"/>
              <a:t>JavaScript)</a:t>
            </a:r>
            <a:r>
              <a:rPr lang="en-US" dirty="0" smtClean="0"/>
              <a:t>, </a:t>
            </a:r>
            <a:r>
              <a:rPr lang="cs-CZ" dirty="0" smtClean="0"/>
              <a:t>PHP</a:t>
            </a:r>
            <a:r>
              <a:rPr lang="en-US" dirty="0" smtClean="0"/>
              <a:t>, </a:t>
            </a:r>
            <a:r>
              <a:rPr lang="cs-CZ" dirty="0" smtClean="0"/>
              <a:t>Python</a:t>
            </a:r>
            <a:r>
              <a:rPr lang="en-US" dirty="0" smtClean="0"/>
              <a:t>, </a:t>
            </a:r>
            <a:r>
              <a:rPr lang="cs-CZ" dirty="0" smtClean="0"/>
              <a:t>Go</a:t>
            </a:r>
          </a:p>
          <a:p>
            <a:endParaRPr lang="cs-CZ" b="1" dirty="0" smtClean="0"/>
          </a:p>
          <a:p>
            <a:r>
              <a:rPr lang="en-US" b="1" dirty="0" smtClean="0"/>
              <a:t>REST </a:t>
            </a:r>
            <a:r>
              <a:rPr lang="en-US" b="1" dirty="0"/>
              <a:t>API</a:t>
            </a:r>
            <a:r>
              <a:rPr lang="cs-CZ" b="1" dirty="0"/>
              <a:t> - CRUD</a:t>
            </a:r>
          </a:p>
          <a:p>
            <a:pPr lvl="1"/>
            <a:r>
              <a:rPr lang="en-US" dirty="0"/>
              <a:t>Representational State </a:t>
            </a:r>
            <a:r>
              <a:rPr lang="en-US" dirty="0" smtClean="0"/>
              <a:t>Transfer</a:t>
            </a:r>
            <a:endParaRPr lang="cs-CZ" dirty="0" smtClean="0"/>
          </a:p>
          <a:p>
            <a:pPr lvl="2"/>
            <a:r>
              <a:rPr lang="cs-CZ" dirty="0" smtClean="0"/>
              <a:t>Create</a:t>
            </a:r>
            <a:r>
              <a:rPr lang="cs-CZ" dirty="0"/>
              <a:t>, Read, Update, Delete</a:t>
            </a:r>
          </a:p>
          <a:p>
            <a:pPr lvl="1"/>
            <a:r>
              <a:rPr lang="cs-CZ" dirty="0" smtClean="0"/>
              <a:t>service </a:t>
            </a:r>
            <a:r>
              <a:rPr lang="en-US" dirty="0" smtClean="0"/>
              <a:t>&amp;</a:t>
            </a:r>
            <a:r>
              <a:rPr lang="cs-CZ" dirty="0" smtClean="0"/>
              <a:t> data access</a:t>
            </a:r>
          </a:p>
          <a:p>
            <a:pPr lvl="1"/>
            <a:r>
              <a:rPr lang="en-US" dirty="0" smtClean="0"/>
              <a:t>language / platform independent</a:t>
            </a:r>
            <a:endParaRPr lang="cs-CZ" dirty="0"/>
          </a:p>
        </p:txBody>
      </p:sp>
      <p:pic>
        <p:nvPicPr>
          <p:cNvPr id="12" name="Picture 2" descr="https://mscblogs.blob.core.windows.net/media/scottgu/Media/image_4B31FD59.png"/>
          <p:cNvPicPr>
            <a:picLocks noChangeAspect="1" noChangeArrowheads="1"/>
          </p:cNvPicPr>
          <p:nvPr>
            <p:custDataLst>
              <p:custData r:id="rId1"/>
            </p:custDataLst>
          </p:nvPr>
        </p:nvPicPr>
        <p:blipFill rotWithShape="1">
          <a:blip r:embed="rId4">
            <a:extLst>
              <a:ext uri="{28A0092B-C50C-407E-A947-70E740481C1C}">
                <a14:useLocalDpi xmlns:a14="http://schemas.microsoft.com/office/drawing/2010/main" val="0"/>
              </a:ext>
            </a:extLst>
          </a:blip>
          <a:srcRect l="446" r="27332"/>
          <a:stretch/>
        </p:blipFill>
        <p:spPr bwMode="auto">
          <a:xfrm>
            <a:off x="5220072" y="521627"/>
            <a:ext cx="3852104" cy="3466376"/>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a:xfrm>
            <a:off x="899592" y="5949280"/>
            <a:ext cx="7128792" cy="360040"/>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cs-CZ" sz="1400" dirty="0" smtClean="0">
                <a:solidFill>
                  <a:srgbClr val="002060"/>
                </a:solidFill>
              </a:rPr>
              <a:t>http://My.tables.MyCloud/&lt;</a:t>
            </a:r>
            <a:r>
              <a:rPr lang="cs-CZ" sz="1400" b="1" dirty="0" smtClean="0">
                <a:solidFill>
                  <a:srgbClr val="002060"/>
                </a:solidFill>
              </a:rPr>
              <a:t>MyTable</a:t>
            </a:r>
            <a:r>
              <a:rPr lang="cs-CZ" sz="1400" dirty="0" smtClean="0">
                <a:solidFill>
                  <a:srgbClr val="002060"/>
                </a:solidFill>
              </a:rPr>
              <a:t>&gt;(PartitionKey='PK',RowKey='RK')?$</a:t>
            </a:r>
            <a:r>
              <a:rPr lang="cs-CZ" sz="1400" b="1" dirty="0" smtClean="0">
                <a:solidFill>
                  <a:srgbClr val="002060"/>
                </a:solidFill>
              </a:rPr>
              <a:t>select</a:t>
            </a:r>
            <a:r>
              <a:rPr lang="cs-CZ" sz="1400" dirty="0" smtClean="0">
                <a:solidFill>
                  <a:srgbClr val="002060"/>
                </a:solidFill>
              </a:rPr>
              <a:t>=&lt;FirstProperty&gt;</a:t>
            </a:r>
          </a:p>
        </p:txBody>
      </p:sp>
    </p:spTree>
    <p:extLst>
      <p:ext uri="{BB962C8B-B14F-4D97-AF65-F5344CB8AC3E}">
        <p14:creationId xmlns:p14="http://schemas.microsoft.com/office/powerpoint/2010/main" val="28373512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Monitoring</a:t>
            </a:r>
            <a:endParaRPr lang="en-US" dirty="0"/>
          </a:p>
        </p:txBody>
      </p:sp>
      <p:sp>
        <p:nvSpPr>
          <p:cNvPr id="5" name="Content Placeholder 4"/>
          <p:cNvSpPr>
            <a:spLocks noGrp="1"/>
          </p:cNvSpPr>
          <p:nvPr>
            <p:ph sz="quarter" idx="13"/>
          </p:nvPr>
        </p:nvSpPr>
        <p:spPr/>
        <p:txBody>
          <a:bodyPr/>
          <a:lstStyle/>
          <a:p>
            <a:r>
              <a:rPr lang="en-US" b="1" dirty="0"/>
              <a:t>Health </a:t>
            </a:r>
            <a:r>
              <a:rPr lang="en-US" b="1" dirty="0" smtClean="0"/>
              <a:t>dashboard</a:t>
            </a:r>
            <a:endParaRPr lang="cs-CZ" b="1" dirty="0" smtClean="0"/>
          </a:p>
          <a:p>
            <a:pPr lvl="1"/>
            <a:r>
              <a:rPr lang="en-US" dirty="0" err="1" smtClean="0"/>
              <a:t>komplexní</a:t>
            </a:r>
            <a:r>
              <a:rPr lang="en-US" dirty="0" smtClean="0"/>
              <a:t> </a:t>
            </a:r>
            <a:r>
              <a:rPr lang="en-US" dirty="0" err="1"/>
              <a:t>pohled</a:t>
            </a:r>
            <a:r>
              <a:rPr lang="en-US" dirty="0"/>
              <a:t> </a:t>
            </a:r>
            <a:r>
              <a:rPr lang="en-US" dirty="0" err="1"/>
              <a:t>na</a:t>
            </a:r>
            <a:r>
              <a:rPr lang="en-US" dirty="0"/>
              <a:t> </a:t>
            </a:r>
            <a:r>
              <a:rPr lang="en-US" dirty="0" err="1"/>
              <a:t>funkční</a:t>
            </a:r>
            <a:r>
              <a:rPr lang="en-US" dirty="0"/>
              <a:t> </a:t>
            </a:r>
            <a:r>
              <a:rPr lang="en-US" dirty="0" err="1"/>
              <a:t>provoz</a:t>
            </a:r>
            <a:r>
              <a:rPr lang="en-US" dirty="0"/>
              <a:t> </a:t>
            </a:r>
            <a:r>
              <a:rPr lang="en-US" dirty="0" err="1"/>
              <a:t>infrastruktury</a:t>
            </a:r>
            <a:r>
              <a:rPr lang="en-US" dirty="0"/>
              <a:t> v </a:t>
            </a:r>
            <a:r>
              <a:rPr lang="en-US" dirty="0" err="1" smtClean="0"/>
              <a:t>cloudu</a:t>
            </a:r>
            <a:endParaRPr lang="cs-CZ" dirty="0" smtClean="0"/>
          </a:p>
          <a:p>
            <a:pPr lvl="1"/>
            <a:r>
              <a:rPr lang="cs-CZ" dirty="0" smtClean="0"/>
              <a:t>alerts</a:t>
            </a:r>
            <a:endParaRPr lang="en-US" dirty="0"/>
          </a:p>
          <a:p>
            <a:r>
              <a:rPr lang="en-US" b="1" dirty="0" err="1"/>
              <a:t>Topologické</a:t>
            </a:r>
            <a:r>
              <a:rPr lang="en-US" b="1" dirty="0"/>
              <a:t> </a:t>
            </a:r>
            <a:r>
              <a:rPr lang="en-US" b="1" dirty="0" err="1" smtClean="0"/>
              <a:t>pohledy</a:t>
            </a:r>
            <a:endParaRPr lang="cs-CZ" b="1" dirty="0" smtClean="0"/>
          </a:p>
          <a:p>
            <a:pPr lvl="1"/>
            <a:r>
              <a:rPr lang="en-US" dirty="0" err="1" smtClean="0"/>
              <a:t>monitorování</a:t>
            </a:r>
            <a:r>
              <a:rPr lang="en-US" dirty="0" smtClean="0"/>
              <a:t> </a:t>
            </a:r>
            <a:r>
              <a:rPr lang="en-US" dirty="0" err="1"/>
              <a:t>hlavních</a:t>
            </a:r>
            <a:r>
              <a:rPr lang="en-US" dirty="0"/>
              <a:t> </a:t>
            </a:r>
            <a:r>
              <a:rPr lang="en-US" dirty="0" err="1"/>
              <a:t>komponent</a:t>
            </a:r>
            <a:r>
              <a:rPr lang="en-US" dirty="0"/>
              <a:t> v </a:t>
            </a:r>
            <a:r>
              <a:rPr lang="en-US" dirty="0" err="1" smtClean="0"/>
              <a:t>cloudu</a:t>
            </a:r>
            <a:endParaRPr lang="en-US" dirty="0" smtClean="0"/>
          </a:p>
          <a:p>
            <a:pPr lvl="1"/>
            <a:r>
              <a:rPr lang="en-US" dirty="0" smtClean="0"/>
              <a:t>clustering</a:t>
            </a:r>
            <a:endParaRPr lang="en-US" dirty="0"/>
          </a:p>
          <a:p>
            <a:r>
              <a:rPr lang="en-US" b="1" dirty="0" err="1" smtClean="0"/>
              <a:t>Reporty</a:t>
            </a:r>
            <a:endParaRPr lang="cs-CZ" b="1" dirty="0" smtClean="0"/>
          </a:p>
          <a:p>
            <a:pPr lvl="1"/>
            <a:r>
              <a:rPr lang="en-US" dirty="0" err="1" smtClean="0"/>
              <a:t>aktuální</a:t>
            </a:r>
            <a:r>
              <a:rPr lang="en-US" dirty="0" smtClean="0"/>
              <a:t> </a:t>
            </a:r>
            <a:r>
              <a:rPr lang="en-US" dirty="0" err="1"/>
              <a:t>stav</a:t>
            </a:r>
            <a:r>
              <a:rPr lang="en-US" dirty="0"/>
              <a:t>, trendy, </a:t>
            </a:r>
            <a:r>
              <a:rPr lang="en-US" dirty="0" err="1"/>
              <a:t>zátěž</a:t>
            </a:r>
            <a:r>
              <a:rPr lang="en-US" dirty="0"/>
              <a:t> (workload</a:t>
            </a:r>
            <a:r>
              <a:rPr lang="en-US" dirty="0" smtClean="0"/>
              <a:t>)</a:t>
            </a:r>
            <a:endParaRPr lang="cs-CZ" dirty="0" smtClean="0"/>
          </a:p>
          <a:p>
            <a:r>
              <a:rPr lang="en-US" b="1" dirty="0" smtClean="0"/>
              <a:t>What-If</a:t>
            </a:r>
            <a:endParaRPr lang="cs-CZ" b="1" dirty="0" smtClean="0"/>
          </a:p>
          <a:p>
            <a:pPr lvl="1"/>
            <a:r>
              <a:rPr lang="en-US" dirty="0" err="1" smtClean="0"/>
              <a:t>kapacitní</a:t>
            </a:r>
            <a:r>
              <a:rPr lang="en-US" dirty="0" smtClean="0"/>
              <a:t> </a:t>
            </a:r>
            <a:r>
              <a:rPr lang="en-US" dirty="0" err="1"/>
              <a:t>plánování</a:t>
            </a:r>
            <a:endParaRPr lang="en-US" dirty="0"/>
          </a:p>
          <a:p>
            <a:r>
              <a:rPr lang="en-US" b="1" dirty="0"/>
              <a:t>Policy-Based </a:t>
            </a:r>
            <a:r>
              <a:rPr lang="en-US" b="1" dirty="0" err="1" smtClean="0"/>
              <a:t>optimalizace</a:t>
            </a:r>
            <a:endParaRPr lang="cs-CZ" b="1" dirty="0" smtClean="0"/>
          </a:p>
          <a:p>
            <a:pPr lvl="1"/>
            <a:r>
              <a:rPr lang="en-US" dirty="0" err="1" smtClean="0"/>
              <a:t>na</a:t>
            </a:r>
            <a:r>
              <a:rPr lang="en-US" dirty="0" smtClean="0"/>
              <a:t> </a:t>
            </a:r>
            <a:r>
              <a:rPr lang="en-US" dirty="0" err="1"/>
              <a:t>základě</a:t>
            </a:r>
            <a:r>
              <a:rPr lang="en-US" dirty="0"/>
              <a:t> </a:t>
            </a:r>
            <a:r>
              <a:rPr lang="en-US" dirty="0" err="1"/>
              <a:t>monitoringu</a:t>
            </a:r>
            <a:r>
              <a:rPr lang="en-US" dirty="0"/>
              <a:t> </a:t>
            </a:r>
            <a:r>
              <a:rPr lang="en-US" dirty="0" smtClean="0"/>
              <a:t>–</a:t>
            </a:r>
            <a:r>
              <a:rPr lang="cs-CZ" dirty="0" smtClean="0"/>
              <a:t> </a:t>
            </a:r>
            <a:r>
              <a:rPr lang="en-US" dirty="0" err="1" smtClean="0"/>
              <a:t>kde</a:t>
            </a:r>
            <a:r>
              <a:rPr lang="en-US" dirty="0" smtClean="0"/>
              <a:t> </a:t>
            </a:r>
            <a:r>
              <a:rPr lang="en-US" dirty="0" err="1"/>
              <a:t>nejlépe</a:t>
            </a:r>
            <a:r>
              <a:rPr lang="en-US" dirty="0"/>
              <a:t> </a:t>
            </a:r>
            <a:r>
              <a:rPr lang="en-US" dirty="0" err="1"/>
              <a:t>provozovat</a:t>
            </a:r>
            <a:r>
              <a:rPr lang="en-US" dirty="0"/>
              <a:t> </a:t>
            </a:r>
            <a:r>
              <a:rPr lang="en-US" dirty="0" err="1"/>
              <a:t>daný</a:t>
            </a:r>
            <a:r>
              <a:rPr lang="en-US" dirty="0"/>
              <a:t> workload</a:t>
            </a:r>
          </a:p>
          <a:p>
            <a:r>
              <a:rPr lang="en-US" b="1" dirty="0"/>
              <a:t>Performance </a:t>
            </a:r>
            <a:r>
              <a:rPr lang="en-US" b="1" dirty="0" smtClean="0"/>
              <a:t>Analytics</a:t>
            </a:r>
            <a:endParaRPr lang="cs-CZ" b="1" dirty="0" smtClean="0"/>
          </a:p>
          <a:p>
            <a:pPr lvl="1"/>
            <a:r>
              <a:rPr lang="en-US" dirty="0" smtClean="0"/>
              <a:t>pro </a:t>
            </a:r>
            <a:r>
              <a:rPr lang="en-US" dirty="0" err="1"/>
              <a:t>správné</a:t>
            </a:r>
            <a:r>
              <a:rPr lang="en-US" dirty="0"/>
              <a:t> </a:t>
            </a:r>
            <a:r>
              <a:rPr lang="cs-CZ" dirty="0" smtClean="0"/>
              <a:t>škálo</a:t>
            </a:r>
            <a:r>
              <a:rPr lang="en-US" dirty="0" err="1" smtClean="0"/>
              <a:t>vání</a:t>
            </a:r>
            <a:r>
              <a:rPr lang="en-US" dirty="0" smtClean="0"/>
              <a:t> </a:t>
            </a:r>
            <a:r>
              <a:rPr lang="en-US" dirty="0" err="1"/>
              <a:t>virtuálních</a:t>
            </a:r>
            <a:r>
              <a:rPr lang="en-US" dirty="0"/>
              <a:t> </a:t>
            </a:r>
            <a:r>
              <a:rPr lang="en-US" dirty="0" err="1" smtClean="0"/>
              <a:t>serverů</a:t>
            </a:r>
            <a:endParaRPr lang="en-US" dirty="0"/>
          </a:p>
        </p:txBody>
      </p:sp>
      <p:sp>
        <p:nvSpPr>
          <p:cNvPr id="4" name="Rounded Rectangular Callout 3"/>
          <p:cNvSpPr/>
          <p:nvPr/>
        </p:nvSpPr>
        <p:spPr>
          <a:xfrm>
            <a:off x="7380312" y="764704"/>
            <a:ext cx="1296143" cy="432048"/>
          </a:xfrm>
          <a:prstGeom prst="wedgeRoundRectCallout">
            <a:avLst>
              <a:gd name="adj1" fmla="val -29420"/>
              <a:gd name="adj2" fmla="val -39072"/>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sz="1400" dirty="0" smtClean="0">
                <a:solidFill>
                  <a:srgbClr val="002060"/>
                </a:solidFill>
              </a:rPr>
              <a:t>tisíce VM</a:t>
            </a:r>
            <a:endParaRPr lang="en-US" sz="1400" dirty="0">
              <a:solidFill>
                <a:srgbClr val="002060"/>
              </a:solidFill>
            </a:endParaRPr>
          </a:p>
        </p:txBody>
      </p:sp>
      <p:sp>
        <p:nvSpPr>
          <p:cNvPr id="6" name="Rounded Rectangular Callout 5"/>
          <p:cNvSpPr/>
          <p:nvPr/>
        </p:nvSpPr>
        <p:spPr>
          <a:xfrm>
            <a:off x="6012159" y="6093296"/>
            <a:ext cx="2664296" cy="349543"/>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Health Endpoint Monitoring</a:t>
            </a:r>
            <a:endParaRPr lang="cs-CZ" sz="1600" dirty="0">
              <a:solidFill>
                <a:srgbClr val="002060"/>
              </a:solidFill>
            </a:endParaRPr>
          </a:p>
        </p:txBody>
      </p:sp>
    </p:spTree>
    <p:extLst>
      <p:ext uri="{BB962C8B-B14F-4D97-AF65-F5344CB8AC3E}">
        <p14:creationId xmlns:p14="http://schemas.microsoft.com/office/powerpoint/2010/main" val="4793095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and profiling</a:t>
            </a:r>
            <a:endParaRPr lang="en-US" dirty="0"/>
          </a:p>
        </p:txBody>
      </p:sp>
      <p:sp>
        <p:nvSpPr>
          <p:cNvPr id="3" name="Content Placeholder 2"/>
          <p:cNvSpPr>
            <a:spLocks noGrp="1"/>
          </p:cNvSpPr>
          <p:nvPr>
            <p:ph sz="quarter" idx="13"/>
          </p:nvPr>
        </p:nvSpPr>
        <p:spPr/>
        <p:txBody>
          <a:bodyPr/>
          <a:lstStyle/>
          <a:p>
            <a:r>
              <a:rPr lang="cs-CZ" b="1" dirty="0" smtClean="0"/>
              <a:t>Chování a výkonnost programů</a:t>
            </a:r>
          </a:p>
          <a:p>
            <a:pPr lvl="1"/>
            <a:r>
              <a:rPr lang="cs-CZ" dirty="0" smtClean="0"/>
              <a:t>odlišné v lokálním a cloudovém prostředí</a:t>
            </a:r>
          </a:p>
          <a:p>
            <a:pPr lvl="1"/>
            <a:r>
              <a:rPr lang="cs-CZ" dirty="0" smtClean="0"/>
              <a:t>nutná podpora v rámci infrastruktry</a:t>
            </a:r>
          </a:p>
          <a:p>
            <a:pPr lvl="1"/>
            <a:r>
              <a:rPr lang="cs-CZ" dirty="0" smtClean="0"/>
              <a:t>ladění výkonnosti</a:t>
            </a:r>
          </a:p>
          <a:p>
            <a:r>
              <a:rPr lang="cs-CZ" b="1" dirty="0" smtClean="0"/>
              <a:t>Debugging</a:t>
            </a:r>
          </a:p>
          <a:p>
            <a:pPr lvl="1"/>
            <a:r>
              <a:rPr lang="cs-CZ" dirty="0" smtClean="0"/>
              <a:t>připojení k běžícímu procesu</a:t>
            </a:r>
          </a:p>
          <a:p>
            <a:pPr lvl="1"/>
            <a:r>
              <a:rPr lang="cs-CZ" dirty="0" smtClean="0"/>
              <a:t>snapshot / call stack</a:t>
            </a:r>
          </a:p>
          <a:p>
            <a:pPr lvl="1"/>
            <a:r>
              <a:rPr lang="cs-CZ" dirty="0" smtClean="0"/>
              <a:t>injektace logpointů, statistiky</a:t>
            </a:r>
            <a:endParaRPr lang="en-US" dirty="0" smtClean="0"/>
          </a:p>
          <a:p>
            <a:r>
              <a:rPr lang="en-US" b="1" dirty="0" smtClean="0"/>
              <a:t>Profiling</a:t>
            </a:r>
          </a:p>
          <a:p>
            <a:pPr lvl="1"/>
            <a:r>
              <a:rPr lang="en-US" dirty="0" err="1" smtClean="0"/>
              <a:t>instrumentace</a:t>
            </a:r>
            <a:r>
              <a:rPr lang="en-US" dirty="0" smtClean="0"/>
              <a:t>, </a:t>
            </a:r>
            <a:r>
              <a:rPr lang="en-US" dirty="0" err="1" smtClean="0"/>
              <a:t>statistiky</a:t>
            </a:r>
            <a:endParaRPr lang="en-US" dirty="0" smtClean="0"/>
          </a:p>
          <a:p>
            <a:pPr lvl="1"/>
            <a:r>
              <a:rPr lang="cs-CZ" dirty="0" smtClean="0"/>
              <a:t>invazivnost </a:t>
            </a:r>
            <a:r>
              <a:rPr lang="cs-CZ" dirty="0" smtClean="0">
                <a:latin typeface="Arial Unicode MS" panose="020B0604020202020204" pitchFamily="34" charset="-128"/>
                <a:ea typeface="Arial Unicode MS" panose="020B0604020202020204" pitchFamily="34" charset="-128"/>
                <a:cs typeface="Arial Unicode MS" panose="020B0604020202020204" pitchFamily="34" charset="-128"/>
              </a:rPr>
              <a:t>※</a:t>
            </a:r>
            <a:r>
              <a:rPr lang="cs-CZ" dirty="0" smtClean="0"/>
              <a:t> </a:t>
            </a:r>
            <a:r>
              <a:rPr lang="en-US" dirty="0" smtClean="0"/>
              <a:t>p</a:t>
            </a:r>
            <a:r>
              <a:rPr lang="cs-CZ" dirty="0" smtClean="0"/>
              <a:t>řesnost</a:t>
            </a:r>
          </a:p>
          <a:p>
            <a:r>
              <a:rPr lang="cs-CZ" b="1" dirty="0" smtClean="0"/>
              <a:t>Platforms</a:t>
            </a:r>
          </a:p>
          <a:p>
            <a:pPr lvl="1"/>
            <a:r>
              <a:rPr lang="cs-CZ" dirty="0" smtClean="0"/>
              <a:t>Azure: VS remote Debugging, Azure Service Profiler</a:t>
            </a:r>
          </a:p>
          <a:p>
            <a:pPr lvl="1"/>
            <a:r>
              <a:rPr lang="cs-CZ" dirty="0" smtClean="0"/>
              <a:t>Google Stackdriver</a:t>
            </a:r>
            <a:r>
              <a:rPr lang="en-US" dirty="0" smtClean="0"/>
              <a:t> - debugger, profiler, monitoring, alerts, dashboards, ...</a:t>
            </a:r>
            <a:endParaRPr lang="cs-CZ" dirty="0" smtClean="0"/>
          </a:p>
          <a:p>
            <a:pPr lvl="1"/>
            <a:r>
              <a:rPr lang="cs-CZ" dirty="0" smtClean="0"/>
              <a:t>Amazon</a:t>
            </a:r>
            <a:r>
              <a:rPr lang="en-US" dirty="0" smtClean="0"/>
              <a:t> AWS Cloud9 - IDE, debugger</a:t>
            </a:r>
            <a:endParaRPr lang="en-US" dirty="0"/>
          </a:p>
        </p:txBody>
      </p:sp>
    </p:spTree>
    <p:extLst>
      <p:ext uri="{BB962C8B-B14F-4D97-AF65-F5344CB8AC3E}">
        <p14:creationId xmlns:p14="http://schemas.microsoft.com/office/powerpoint/2010/main" val="18130991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Typick</a:t>
            </a:r>
            <a:r>
              <a:rPr lang="cs-CZ" dirty="0" smtClean="0"/>
              <a:t>é	</a:t>
            </a:r>
            <a:r>
              <a:rPr lang="en-US" dirty="0" smtClean="0"/>
              <a:t> </a:t>
            </a:r>
            <a:r>
              <a:rPr lang="cs-CZ" dirty="0" smtClean="0"/>
              <a:t>využití</a:t>
            </a:r>
            <a:endParaRPr lang="cs-CZ" dirty="0"/>
          </a:p>
        </p:txBody>
      </p:sp>
      <p:sp>
        <p:nvSpPr>
          <p:cNvPr id="5" name="Content Placeholder 4"/>
          <p:cNvSpPr>
            <a:spLocks noGrp="1"/>
          </p:cNvSpPr>
          <p:nvPr>
            <p:ph sz="quarter" idx="13"/>
          </p:nvPr>
        </p:nvSpPr>
        <p:spPr/>
        <p:txBody>
          <a:bodyPr anchor="t">
            <a:normAutofit/>
          </a:bodyPr>
          <a:lstStyle/>
          <a:p>
            <a:r>
              <a:rPr lang="cs-CZ" b="1" dirty="0" smtClean="0"/>
              <a:t>Vývoj aplikací</a:t>
            </a:r>
            <a:endParaRPr lang="en-US" dirty="0" smtClean="0"/>
          </a:p>
          <a:p>
            <a:pPr lvl="1"/>
            <a:r>
              <a:rPr lang="cs-CZ" dirty="0" smtClean="0"/>
              <a:t>mnohoplatformní vývojové a testovací prostředí, VM</a:t>
            </a:r>
          </a:p>
          <a:p>
            <a:r>
              <a:rPr lang="cs-CZ" b="1" dirty="0" smtClean="0"/>
              <a:t>Aplikace s velmi proměnlivou zátěží</a:t>
            </a:r>
            <a:endParaRPr lang="en-US" b="1" dirty="0" smtClean="0"/>
          </a:p>
          <a:p>
            <a:pPr lvl="1"/>
            <a:r>
              <a:rPr lang="cs-CZ" dirty="0" smtClean="0"/>
              <a:t>online prodej lístků</a:t>
            </a:r>
          </a:p>
          <a:p>
            <a:r>
              <a:rPr lang="cs-CZ" b="1" dirty="0" smtClean="0"/>
              <a:t>Paralelní výpočty</a:t>
            </a:r>
            <a:endParaRPr lang="en-US" b="1" dirty="0" smtClean="0"/>
          </a:p>
          <a:p>
            <a:pPr lvl="1"/>
            <a:r>
              <a:rPr lang="cs-CZ" dirty="0" smtClean="0"/>
              <a:t>komplexní modelování</a:t>
            </a:r>
          </a:p>
          <a:p>
            <a:r>
              <a:rPr lang="cs-CZ" b="1" dirty="0" smtClean="0"/>
              <a:t>Masivní škálovatelnost</a:t>
            </a:r>
            <a:endParaRPr lang="en-US" b="1" dirty="0" smtClean="0"/>
          </a:p>
          <a:p>
            <a:pPr lvl="1"/>
            <a:r>
              <a:rPr lang="cs-CZ" dirty="0" smtClean="0"/>
              <a:t>sociální sítě, multiplayer</a:t>
            </a:r>
          </a:p>
          <a:p>
            <a:r>
              <a:rPr lang="cs-CZ" b="1" dirty="0" smtClean="0"/>
              <a:t>Vysoká spolehlivost a dostupnost</a:t>
            </a:r>
            <a:endParaRPr lang="cs-CZ" dirty="0" smtClean="0"/>
          </a:p>
          <a:p>
            <a:pPr lvl="1"/>
            <a:r>
              <a:rPr lang="cs-CZ" dirty="0" smtClean="0"/>
              <a:t>SaaS</a:t>
            </a:r>
          </a:p>
          <a:p>
            <a:r>
              <a:rPr lang="cs-CZ" b="1" dirty="0" smtClean="0"/>
              <a:t>Krátká nebo nepředvídatelná životnost</a:t>
            </a:r>
          </a:p>
          <a:p>
            <a:pPr lvl="1"/>
            <a:r>
              <a:rPr lang="cs-CZ" dirty="0" smtClean="0"/>
              <a:t>marketingová kampaň, startup</a:t>
            </a:r>
          </a:p>
          <a:p>
            <a:r>
              <a:rPr lang="cs-CZ" b="1" dirty="0" smtClean="0"/>
              <a:t>Přetékající aplikace</a:t>
            </a:r>
          </a:p>
          <a:p>
            <a:pPr lvl="1"/>
            <a:r>
              <a:rPr lang="cs-CZ" dirty="0" smtClean="0"/>
              <a:t>nedostatečná infrastruktura, nevyhovující politiky</a:t>
            </a:r>
          </a:p>
        </p:txBody>
      </p:sp>
      <p:pic>
        <p:nvPicPr>
          <p:cNvPr id="4" name="Picture 2" descr="http://www.cloudbook.net/images/stories/logos/Cloud-Application-Workloads.jpg"/>
          <p:cNvPicPr>
            <a:picLocks noChangeAspect="1" noChangeArrowheads="1"/>
          </p:cNvPicPr>
          <p:nvPr/>
        </p:nvPicPr>
        <p:blipFill rotWithShape="1">
          <a:blip r:embed="rId2">
            <a:extLst>
              <a:ext uri="{28A0092B-C50C-407E-A947-70E740481C1C}">
                <a14:useLocalDpi xmlns:a14="http://schemas.microsoft.com/office/drawing/2010/main" val="0"/>
              </a:ext>
            </a:extLst>
          </a:blip>
          <a:srcRect l="15459" t="21208" r="11823" b="12130"/>
          <a:stretch/>
        </p:blipFill>
        <p:spPr bwMode="auto">
          <a:xfrm>
            <a:off x="4932040" y="1700808"/>
            <a:ext cx="4104456" cy="303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an 19"/>
          <p:cNvSpPr/>
          <p:nvPr/>
        </p:nvSpPr>
        <p:spPr bwMode="auto">
          <a:xfrm>
            <a:off x="1163951" y="4945763"/>
            <a:ext cx="720293" cy="1405220"/>
          </a:xfrm>
          <a:prstGeom prst="can">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Premium</a:t>
            </a:r>
          </a:p>
          <a:p>
            <a:pPr algn="ctr" defTabSz="685577" fontAlgn="base">
              <a:spcBef>
                <a:spcPct val="0"/>
              </a:spcBef>
              <a:spcAft>
                <a:spcPct val="0"/>
              </a:spcAft>
            </a:pPr>
            <a:r>
              <a:rPr lang="en-US" sz="1324" dirty="0">
                <a:solidFill>
                  <a:srgbClr val="FFFFFF"/>
                </a:solidFill>
              </a:rPr>
              <a:t>P1</a:t>
            </a:r>
          </a:p>
        </p:txBody>
      </p:sp>
      <p:sp>
        <p:nvSpPr>
          <p:cNvPr id="22" name="Can 21"/>
          <p:cNvSpPr/>
          <p:nvPr/>
        </p:nvSpPr>
        <p:spPr bwMode="auto">
          <a:xfrm>
            <a:off x="6112017" y="5301792"/>
            <a:ext cx="720293" cy="1044081"/>
          </a:xfrm>
          <a:prstGeom prst="can">
            <a:avLst>
              <a:gd name="adj" fmla="val 22407"/>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4290" rIns="0" bIns="134464"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Standard</a:t>
            </a:r>
          </a:p>
          <a:p>
            <a:pPr algn="ctr" defTabSz="685577" fontAlgn="base">
              <a:spcBef>
                <a:spcPct val="0"/>
              </a:spcBef>
              <a:spcAft>
                <a:spcPct val="0"/>
              </a:spcAft>
            </a:pPr>
            <a:r>
              <a:rPr lang="en-US" sz="1324" dirty="0">
                <a:solidFill>
                  <a:srgbClr val="FFFFFF"/>
                </a:solidFill>
              </a:rPr>
              <a:t>S2</a:t>
            </a:r>
          </a:p>
          <a:p>
            <a:pPr algn="ctr" defTabSz="685577" fontAlgn="base">
              <a:spcBef>
                <a:spcPct val="0"/>
              </a:spcBef>
              <a:spcAft>
                <a:spcPct val="0"/>
              </a:spcAft>
            </a:pPr>
            <a:r>
              <a:rPr lang="en-US" sz="809" dirty="0">
                <a:solidFill>
                  <a:srgbClr val="FFFFFF"/>
                </a:solidFill>
              </a:rPr>
              <a:t>[500-600]</a:t>
            </a:r>
          </a:p>
        </p:txBody>
      </p:sp>
      <p:sp>
        <p:nvSpPr>
          <p:cNvPr id="14" name="Can 13"/>
          <p:cNvSpPr/>
          <p:nvPr/>
        </p:nvSpPr>
        <p:spPr bwMode="auto">
          <a:xfrm>
            <a:off x="5135113" y="4349340"/>
            <a:ext cx="720293" cy="2001644"/>
          </a:xfrm>
          <a:prstGeom prst="can">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67232" rIns="0" bIns="33616"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Premium</a:t>
            </a:r>
            <a:br>
              <a:rPr lang="en-US" sz="1324" dirty="0">
                <a:solidFill>
                  <a:srgbClr val="FFFFFF"/>
                </a:solidFill>
              </a:rPr>
            </a:br>
            <a:r>
              <a:rPr lang="en-US" sz="1324" dirty="0">
                <a:solidFill>
                  <a:srgbClr val="FFFFFF"/>
                </a:solidFill>
              </a:rPr>
              <a:t>P2</a:t>
            </a:r>
            <a:br>
              <a:rPr lang="en-US" sz="1324" dirty="0">
                <a:solidFill>
                  <a:srgbClr val="FFFFFF"/>
                </a:solidFill>
              </a:rPr>
            </a:br>
            <a:r>
              <a:rPr lang="en-US" sz="809" dirty="0">
                <a:solidFill>
                  <a:srgbClr val="FFFFFF"/>
                </a:solidFill>
              </a:rPr>
              <a:t>[400-500]</a:t>
            </a:r>
            <a:endParaRPr lang="en-US" sz="1324" dirty="0">
              <a:solidFill>
                <a:srgbClr val="FFFFFF"/>
              </a:solidFill>
            </a:endParaRPr>
          </a:p>
          <a:p>
            <a:pPr algn="ctr" defTabSz="685577" fontAlgn="base">
              <a:spcBef>
                <a:spcPct val="0"/>
              </a:spcBef>
              <a:spcAft>
                <a:spcPct val="0"/>
              </a:spcAft>
            </a:pPr>
            <a:endParaRPr lang="en-US" sz="1324" dirty="0">
              <a:solidFill>
                <a:srgbClr val="FFFFFF"/>
              </a:solidFill>
            </a:endParaRPr>
          </a:p>
        </p:txBody>
      </p:sp>
      <p:sp>
        <p:nvSpPr>
          <p:cNvPr id="15" name="Can 14"/>
          <p:cNvSpPr/>
          <p:nvPr/>
        </p:nvSpPr>
        <p:spPr bwMode="auto">
          <a:xfrm>
            <a:off x="3149532" y="5525899"/>
            <a:ext cx="720293" cy="824063"/>
          </a:xfrm>
          <a:prstGeom prst="can">
            <a:avLst>
              <a:gd name="adj" fmla="val 21759"/>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67232" rIns="0" bIns="134464"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Standard</a:t>
            </a:r>
            <a:br>
              <a:rPr lang="en-US" sz="1324" dirty="0">
                <a:solidFill>
                  <a:srgbClr val="FFFFFF"/>
                </a:solidFill>
              </a:rPr>
            </a:br>
            <a:r>
              <a:rPr lang="en-US" sz="1176" dirty="0">
                <a:solidFill>
                  <a:srgbClr val="FFFFFF"/>
                </a:solidFill>
              </a:rPr>
              <a:t>S1</a:t>
            </a:r>
            <a:r>
              <a:rPr lang="en-US" sz="1324" dirty="0">
                <a:solidFill>
                  <a:srgbClr val="FFFFFF"/>
                </a:solidFill>
              </a:rPr>
              <a:t/>
            </a:r>
            <a:br>
              <a:rPr lang="en-US" sz="1324" dirty="0">
                <a:solidFill>
                  <a:srgbClr val="FFFFFF"/>
                </a:solidFill>
              </a:rPr>
            </a:br>
            <a:r>
              <a:rPr lang="en-US" sz="809" dirty="0">
                <a:solidFill>
                  <a:srgbClr val="FFFFFF"/>
                </a:solidFill>
              </a:rPr>
              <a:t>[200-300]</a:t>
            </a:r>
            <a:endParaRPr lang="en-US" sz="1324" dirty="0">
              <a:solidFill>
                <a:srgbClr val="FFFFFF"/>
              </a:solidFill>
            </a:endParaRPr>
          </a:p>
        </p:txBody>
      </p:sp>
      <p:sp>
        <p:nvSpPr>
          <p:cNvPr id="3" name="Title 2"/>
          <p:cNvSpPr>
            <a:spLocks noGrp="1"/>
          </p:cNvSpPr>
          <p:nvPr>
            <p:ph type="title"/>
          </p:nvPr>
        </p:nvSpPr>
        <p:spPr/>
        <p:txBody>
          <a:bodyPr/>
          <a:lstStyle/>
          <a:p>
            <a:r>
              <a:rPr lang="en-US" smtClean="0"/>
              <a:t>Scalability Dimensions</a:t>
            </a:r>
            <a:endParaRPr lang="en-US" dirty="0"/>
          </a:p>
        </p:txBody>
      </p:sp>
      <p:sp>
        <p:nvSpPr>
          <p:cNvPr id="7" name="Can 6"/>
          <p:cNvSpPr/>
          <p:nvPr/>
        </p:nvSpPr>
        <p:spPr bwMode="auto">
          <a:xfrm>
            <a:off x="1163951" y="5877371"/>
            <a:ext cx="720293" cy="488926"/>
          </a:xfrm>
          <a:prstGeom prst="can">
            <a:avLst>
              <a:gd name="adj" fmla="val 33594"/>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201695" rIns="0" bIns="34290"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Basic</a:t>
            </a:r>
          </a:p>
          <a:p>
            <a:pPr algn="ctr" defTabSz="685577" fontAlgn="base">
              <a:spcBef>
                <a:spcPct val="0"/>
              </a:spcBef>
              <a:spcAft>
                <a:spcPct val="0"/>
              </a:spcAft>
            </a:pPr>
            <a:endParaRPr lang="en-US" sz="1324" dirty="0">
              <a:solidFill>
                <a:srgbClr val="FFFFFF"/>
              </a:solidFill>
            </a:endParaRPr>
          </a:p>
        </p:txBody>
      </p:sp>
      <p:sp>
        <p:nvSpPr>
          <p:cNvPr id="8" name="Can 7"/>
          <p:cNvSpPr/>
          <p:nvPr/>
        </p:nvSpPr>
        <p:spPr bwMode="auto">
          <a:xfrm>
            <a:off x="2156742" y="5882480"/>
            <a:ext cx="720293" cy="483816"/>
          </a:xfrm>
          <a:prstGeom prst="can">
            <a:avLst>
              <a:gd name="adj" fmla="val 32527"/>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67232" rIns="0" bIns="34290"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Basic</a:t>
            </a:r>
          </a:p>
          <a:p>
            <a:pPr algn="ctr" defTabSz="685577" fontAlgn="base">
              <a:spcBef>
                <a:spcPct val="0"/>
              </a:spcBef>
              <a:spcAft>
                <a:spcPct val="0"/>
              </a:spcAft>
            </a:pPr>
            <a:r>
              <a:rPr lang="en-US" sz="809" dirty="0">
                <a:solidFill>
                  <a:srgbClr val="FFFFFF"/>
                </a:solidFill>
              </a:rPr>
              <a:t>[100-200]</a:t>
            </a:r>
          </a:p>
        </p:txBody>
      </p:sp>
      <p:sp>
        <p:nvSpPr>
          <p:cNvPr id="9" name="Can 8"/>
          <p:cNvSpPr/>
          <p:nvPr/>
        </p:nvSpPr>
        <p:spPr bwMode="auto">
          <a:xfrm>
            <a:off x="3149532" y="5882481"/>
            <a:ext cx="720293" cy="467480"/>
          </a:xfrm>
          <a:prstGeom prst="can">
            <a:avLst>
              <a:gd name="adj" fmla="val 29425"/>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67232" rIns="0" bIns="34290"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Basic</a:t>
            </a:r>
            <a:br>
              <a:rPr lang="en-US" sz="1324" dirty="0">
                <a:solidFill>
                  <a:srgbClr val="FFFFFF"/>
                </a:solidFill>
              </a:rPr>
            </a:br>
            <a:r>
              <a:rPr lang="en-US" sz="809" dirty="0">
                <a:solidFill>
                  <a:srgbClr val="FFFFFF"/>
                </a:solidFill>
              </a:rPr>
              <a:t>[200-300]</a:t>
            </a:r>
          </a:p>
        </p:txBody>
      </p:sp>
      <p:sp>
        <p:nvSpPr>
          <p:cNvPr id="10" name="Can 9"/>
          <p:cNvSpPr/>
          <p:nvPr/>
        </p:nvSpPr>
        <p:spPr bwMode="auto">
          <a:xfrm>
            <a:off x="4142323" y="5882480"/>
            <a:ext cx="720293" cy="483816"/>
          </a:xfrm>
          <a:prstGeom prst="can">
            <a:avLst>
              <a:gd name="adj" fmla="val 30790"/>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67232" rIns="0" bIns="34290"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Basic</a:t>
            </a:r>
            <a:br>
              <a:rPr lang="en-US" sz="1324" dirty="0">
                <a:solidFill>
                  <a:srgbClr val="FFFFFF"/>
                </a:solidFill>
              </a:rPr>
            </a:br>
            <a:r>
              <a:rPr lang="en-US" sz="809" dirty="0">
                <a:solidFill>
                  <a:srgbClr val="FFFFFF"/>
                </a:solidFill>
              </a:rPr>
              <a:t>[300-400]</a:t>
            </a:r>
            <a:endParaRPr lang="en-US" sz="1324" dirty="0">
              <a:solidFill>
                <a:srgbClr val="FFFFFF"/>
              </a:solidFill>
            </a:endParaRPr>
          </a:p>
        </p:txBody>
      </p:sp>
      <p:sp>
        <p:nvSpPr>
          <p:cNvPr id="12" name="Can 11"/>
          <p:cNvSpPr/>
          <p:nvPr/>
        </p:nvSpPr>
        <p:spPr bwMode="auto">
          <a:xfrm>
            <a:off x="6112017" y="5871674"/>
            <a:ext cx="720293" cy="483816"/>
          </a:xfrm>
          <a:prstGeom prst="can">
            <a:avLst>
              <a:gd name="adj" fmla="val 31948"/>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67232" rIns="0" bIns="34290"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Basic</a:t>
            </a:r>
          </a:p>
          <a:p>
            <a:pPr algn="ctr" defTabSz="685577" fontAlgn="base">
              <a:spcBef>
                <a:spcPct val="0"/>
              </a:spcBef>
              <a:spcAft>
                <a:spcPct val="0"/>
              </a:spcAft>
            </a:pPr>
            <a:r>
              <a:rPr lang="en-US" sz="809" dirty="0">
                <a:solidFill>
                  <a:srgbClr val="FFFFFF"/>
                </a:solidFill>
              </a:rPr>
              <a:t>[500-600]</a:t>
            </a:r>
          </a:p>
        </p:txBody>
      </p:sp>
      <p:sp>
        <p:nvSpPr>
          <p:cNvPr id="13" name="Can 12"/>
          <p:cNvSpPr/>
          <p:nvPr/>
        </p:nvSpPr>
        <p:spPr bwMode="auto">
          <a:xfrm>
            <a:off x="7120694" y="5882480"/>
            <a:ext cx="720293" cy="483816"/>
          </a:xfrm>
          <a:prstGeom prst="can">
            <a:avLst>
              <a:gd name="adj" fmla="val 34264"/>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67232" rIns="0" bIns="34290"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Basic</a:t>
            </a:r>
          </a:p>
          <a:p>
            <a:pPr algn="ctr" defTabSz="685577" fontAlgn="base">
              <a:spcBef>
                <a:spcPct val="0"/>
              </a:spcBef>
              <a:spcAft>
                <a:spcPct val="0"/>
              </a:spcAft>
            </a:pPr>
            <a:r>
              <a:rPr lang="en-US" sz="809" dirty="0">
                <a:solidFill>
                  <a:srgbClr val="FFFFFF"/>
                </a:solidFill>
              </a:rPr>
              <a:t>[600-700]</a:t>
            </a:r>
            <a:endParaRPr lang="en-US" sz="1324" dirty="0">
              <a:solidFill>
                <a:srgbClr val="FFFFFF"/>
              </a:solidFill>
            </a:endParaRPr>
          </a:p>
        </p:txBody>
      </p:sp>
      <p:cxnSp>
        <p:nvCxnSpPr>
          <p:cNvPr id="16" name="Straight Arrow Connector 15"/>
          <p:cNvCxnSpPr/>
          <p:nvPr/>
        </p:nvCxnSpPr>
        <p:spPr>
          <a:xfrm>
            <a:off x="1021454" y="4780150"/>
            <a:ext cx="0" cy="1502048"/>
          </a:xfrm>
          <a:prstGeom prst="straightConnector1">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grpSp>
        <p:nvGrpSpPr>
          <p:cNvPr id="2" name="Group 1"/>
          <p:cNvGrpSpPr/>
          <p:nvPr/>
        </p:nvGrpSpPr>
        <p:grpSpPr>
          <a:xfrm>
            <a:off x="1043608" y="6453336"/>
            <a:ext cx="6917285" cy="329700"/>
            <a:chOff x="1382249" y="6206442"/>
            <a:chExt cx="9407988" cy="448414"/>
          </a:xfrm>
        </p:grpSpPr>
        <p:sp>
          <p:nvSpPr>
            <p:cNvPr id="17" name="TextBox 16"/>
            <p:cNvSpPr txBox="1"/>
            <p:nvPr/>
          </p:nvSpPr>
          <p:spPr>
            <a:xfrm>
              <a:off x="5401609" y="6252131"/>
              <a:ext cx="1369861" cy="402725"/>
            </a:xfrm>
            <a:prstGeom prst="rect">
              <a:avLst/>
            </a:prstGeom>
            <a:noFill/>
          </p:spPr>
          <p:txBody>
            <a:bodyPr wrap="none" rtlCol="0">
              <a:spAutoFit/>
            </a:bodyPr>
            <a:lstStyle/>
            <a:p>
              <a:pPr algn="ctr" defTabSz="685775"/>
              <a:r>
                <a:rPr lang="en-US" sz="1324" dirty="0">
                  <a:solidFill>
                    <a:srgbClr val="FFFFFF"/>
                  </a:solidFill>
                </a:rPr>
                <a:t>Scale out/in</a:t>
              </a:r>
            </a:p>
          </p:txBody>
        </p:sp>
        <p:cxnSp>
          <p:nvCxnSpPr>
            <p:cNvPr id="18" name="Straight Arrow Connector 17"/>
            <p:cNvCxnSpPr/>
            <p:nvPr/>
          </p:nvCxnSpPr>
          <p:spPr>
            <a:xfrm flipH="1">
              <a:off x="1382249" y="6206442"/>
              <a:ext cx="9407988" cy="45688"/>
            </a:xfrm>
            <a:prstGeom prst="straightConnector1">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grpSp>
      <p:sp>
        <p:nvSpPr>
          <p:cNvPr id="19" name="TextBox 18"/>
          <p:cNvSpPr txBox="1"/>
          <p:nvPr/>
        </p:nvSpPr>
        <p:spPr>
          <a:xfrm rot="16200000">
            <a:off x="270427" y="5495172"/>
            <a:ext cx="1213345" cy="296107"/>
          </a:xfrm>
          <a:prstGeom prst="rect">
            <a:avLst/>
          </a:prstGeom>
          <a:noFill/>
        </p:spPr>
        <p:txBody>
          <a:bodyPr wrap="none" rtlCol="0">
            <a:spAutoFit/>
          </a:bodyPr>
          <a:lstStyle/>
          <a:p>
            <a:pPr defTabSz="685775"/>
            <a:r>
              <a:rPr lang="en-US" sz="1324" dirty="0">
                <a:solidFill>
                  <a:srgbClr val="FFFFFF"/>
                </a:solidFill>
              </a:rPr>
              <a:t>Scale up/down</a:t>
            </a:r>
          </a:p>
        </p:txBody>
      </p:sp>
      <p:sp>
        <p:nvSpPr>
          <p:cNvPr id="21" name="Can 20"/>
          <p:cNvSpPr/>
          <p:nvPr/>
        </p:nvSpPr>
        <p:spPr bwMode="auto">
          <a:xfrm>
            <a:off x="5135113" y="5882480"/>
            <a:ext cx="720293" cy="483816"/>
          </a:xfrm>
          <a:prstGeom prst="can">
            <a:avLst>
              <a:gd name="adj" fmla="val 30790"/>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67232" rIns="0" bIns="34290"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Basic</a:t>
            </a:r>
          </a:p>
          <a:p>
            <a:pPr algn="ctr" defTabSz="685577" fontAlgn="base">
              <a:spcBef>
                <a:spcPct val="0"/>
              </a:spcBef>
              <a:spcAft>
                <a:spcPct val="0"/>
              </a:spcAft>
            </a:pPr>
            <a:r>
              <a:rPr lang="en-US" sz="809" dirty="0">
                <a:solidFill>
                  <a:srgbClr val="FFFFFF"/>
                </a:solidFill>
              </a:rPr>
              <a:t>[400-500]</a:t>
            </a:r>
            <a:endParaRPr lang="en-US" sz="1324" dirty="0">
              <a:solidFill>
                <a:srgbClr val="FFFFFF"/>
              </a:solidFill>
            </a:endParaRPr>
          </a:p>
        </p:txBody>
      </p:sp>
      <p:sp>
        <p:nvSpPr>
          <p:cNvPr id="23" name="Can 22"/>
          <p:cNvSpPr/>
          <p:nvPr/>
        </p:nvSpPr>
        <p:spPr bwMode="auto">
          <a:xfrm>
            <a:off x="1166389" y="5877371"/>
            <a:ext cx="720293" cy="488926"/>
          </a:xfrm>
          <a:prstGeom prst="can">
            <a:avLst>
              <a:gd name="adj" fmla="val 33594"/>
            </a:avLst>
          </a:prstGeom>
          <a:solidFill>
            <a:srgbClr val="8D2CA4"/>
          </a:solid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67232" rIns="0" bIns="34290" numCol="1" rtlCol="0" anchor="ctr" anchorCtr="0" compatLnSpc="1">
            <a:prstTxWarp prst="textNoShape">
              <a:avLst/>
            </a:prstTxWarp>
          </a:bodyPr>
          <a:lstStyle/>
          <a:p>
            <a:pPr algn="ctr" defTabSz="685577" fontAlgn="base">
              <a:spcBef>
                <a:spcPct val="0"/>
              </a:spcBef>
              <a:spcAft>
                <a:spcPct val="0"/>
              </a:spcAft>
            </a:pPr>
            <a:r>
              <a:rPr lang="en-US" sz="1324" dirty="0">
                <a:solidFill>
                  <a:srgbClr val="FFFFFF"/>
                </a:solidFill>
              </a:rPr>
              <a:t>Basic</a:t>
            </a:r>
          </a:p>
          <a:p>
            <a:pPr algn="ctr" defTabSz="685577" fontAlgn="base">
              <a:spcBef>
                <a:spcPct val="0"/>
              </a:spcBef>
              <a:spcAft>
                <a:spcPct val="0"/>
              </a:spcAft>
            </a:pPr>
            <a:r>
              <a:rPr lang="en-US" sz="809" dirty="0">
                <a:solidFill>
                  <a:srgbClr val="FFFFFF"/>
                </a:solidFill>
              </a:rPr>
              <a:t>[0-100]</a:t>
            </a:r>
          </a:p>
        </p:txBody>
      </p:sp>
      <p:sp>
        <p:nvSpPr>
          <p:cNvPr id="25" name="Content Placeholder 4"/>
          <p:cNvSpPr txBox="1">
            <a:spLocks/>
          </p:cNvSpPr>
          <p:nvPr/>
        </p:nvSpPr>
        <p:spPr>
          <a:xfrm>
            <a:off x="107504" y="548680"/>
            <a:ext cx="8928992" cy="3600400"/>
          </a:xfrm>
          <a:prstGeom prst="rect">
            <a:avLst/>
          </a:prstGeom>
        </p:spPr>
        <p:txBody>
          <a:bodyPr anchor="t">
            <a:normAutofit lnSpcReduction="10000"/>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b="1" dirty="0" err="1" smtClean="0"/>
              <a:t>Vertik</a:t>
            </a:r>
            <a:r>
              <a:rPr lang="cs-CZ" b="1" dirty="0" smtClean="0"/>
              <a:t>á</a:t>
            </a:r>
            <a:r>
              <a:rPr lang="en-US" b="1" dirty="0" smtClean="0"/>
              <a:t>l</a:t>
            </a:r>
            <a:r>
              <a:rPr lang="cs-CZ" b="1" dirty="0" smtClean="0"/>
              <a:t>ní škálovatelnost</a:t>
            </a:r>
          </a:p>
          <a:p>
            <a:pPr lvl="1"/>
            <a:r>
              <a:rPr lang="en-US" dirty="0" smtClean="0"/>
              <a:t>scale-up </a:t>
            </a:r>
            <a:r>
              <a:rPr lang="cs-CZ" dirty="0" smtClean="0"/>
              <a:t>/</a:t>
            </a:r>
            <a:r>
              <a:rPr lang="en-US" dirty="0" smtClean="0"/>
              <a:t> </a:t>
            </a:r>
            <a:r>
              <a:rPr lang="en-US" sz="1800" dirty="0" smtClean="0"/>
              <a:t>scale-down</a:t>
            </a:r>
          </a:p>
          <a:p>
            <a:pPr lvl="1"/>
            <a:r>
              <a:rPr lang="en-US" dirty="0" err="1"/>
              <a:t>navýšení</a:t>
            </a:r>
            <a:r>
              <a:rPr lang="en-US" dirty="0"/>
              <a:t> </a:t>
            </a:r>
            <a:r>
              <a:rPr lang="en-US" dirty="0" err="1"/>
              <a:t>odpovídajících</a:t>
            </a:r>
            <a:r>
              <a:rPr lang="en-US" dirty="0"/>
              <a:t> </a:t>
            </a:r>
            <a:r>
              <a:rPr lang="en-US" dirty="0" err="1"/>
              <a:t>vlastností</a:t>
            </a:r>
            <a:r>
              <a:rPr lang="en-US" dirty="0"/>
              <a:t> </a:t>
            </a:r>
            <a:r>
              <a:rPr lang="en-US" dirty="0" err="1"/>
              <a:t>zdroje</a:t>
            </a:r>
            <a:endParaRPr lang="en-US" dirty="0"/>
          </a:p>
          <a:p>
            <a:pPr lvl="1"/>
            <a:r>
              <a:rPr lang="cs-CZ" dirty="0" smtClean="0"/>
              <a:t>zátěž je alokována </a:t>
            </a:r>
            <a:r>
              <a:rPr lang="en-US" dirty="0" err="1" smtClean="0"/>
              <a:t>na</a:t>
            </a:r>
            <a:r>
              <a:rPr lang="en-US" dirty="0" smtClean="0"/>
              <a:t> </a:t>
            </a:r>
            <a:r>
              <a:rPr lang="en-US" dirty="0" err="1" smtClean="0"/>
              <a:t>jednu</a:t>
            </a:r>
            <a:r>
              <a:rPr lang="en-US" dirty="0" smtClean="0"/>
              <a:t> </a:t>
            </a:r>
            <a:r>
              <a:rPr lang="en-US" dirty="0" err="1" smtClean="0"/>
              <a:t>jednotku</a:t>
            </a:r>
            <a:endParaRPr lang="en-US" dirty="0"/>
          </a:p>
          <a:p>
            <a:r>
              <a:rPr lang="en-US" b="1" dirty="0" err="1" smtClean="0"/>
              <a:t>Horizont</a:t>
            </a:r>
            <a:r>
              <a:rPr lang="cs-CZ" b="1" dirty="0" smtClean="0"/>
              <a:t>á</a:t>
            </a:r>
            <a:r>
              <a:rPr lang="en-US" b="1" dirty="0" smtClean="0"/>
              <a:t>l</a:t>
            </a:r>
            <a:r>
              <a:rPr lang="cs-CZ" b="1" dirty="0" smtClean="0"/>
              <a:t>ní </a:t>
            </a:r>
            <a:r>
              <a:rPr lang="cs-CZ" b="1" dirty="0"/>
              <a:t>škálovatelnost</a:t>
            </a:r>
            <a:endParaRPr lang="cs-CZ" b="1" dirty="0" smtClean="0"/>
          </a:p>
          <a:p>
            <a:pPr lvl="1"/>
            <a:r>
              <a:rPr lang="en-US" dirty="0" smtClean="0"/>
              <a:t>scale-out </a:t>
            </a:r>
            <a:r>
              <a:rPr lang="cs-CZ" dirty="0" smtClean="0"/>
              <a:t>/</a:t>
            </a:r>
            <a:r>
              <a:rPr lang="en-US" dirty="0" smtClean="0"/>
              <a:t> </a:t>
            </a:r>
            <a:r>
              <a:rPr lang="en-US" sz="1800" dirty="0" smtClean="0"/>
              <a:t>scale-in</a:t>
            </a:r>
          </a:p>
          <a:p>
            <a:pPr lvl="1"/>
            <a:r>
              <a:rPr lang="en-US" dirty="0" err="1"/>
              <a:t>více</a:t>
            </a:r>
            <a:r>
              <a:rPr lang="en-US" dirty="0"/>
              <a:t> </a:t>
            </a:r>
            <a:r>
              <a:rPr lang="en-US" dirty="0" err="1"/>
              <a:t>zdrojů</a:t>
            </a:r>
            <a:r>
              <a:rPr lang="en-US" dirty="0"/>
              <a:t> </a:t>
            </a:r>
            <a:r>
              <a:rPr lang="en-US" dirty="0" err="1"/>
              <a:t>stejného</a:t>
            </a:r>
            <a:r>
              <a:rPr lang="en-US" dirty="0"/>
              <a:t> </a:t>
            </a:r>
            <a:r>
              <a:rPr lang="en-US" dirty="0" err="1" smtClean="0"/>
              <a:t>typu</a:t>
            </a:r>
            <a:r>
              <a:rPr lang="cs-CZ" dirty="0" smtClean="0"/>
              <a:t>, </a:t>
            </a:r>
            <a:r>
              <a:rPr lang="en-US" dirty="0" err="1" smtClean="0"/>
              <a:t>rozděl</a:t>
            </a:r>
            <a:r>
              <a:rPr lang="cs-CZ" dirty="0" smtClean="0"/>
              <a:t>ení zátěže</a:t>
            </a:r>
            <a:endParaRPr lang="en-US" dirty="0"/>
          </a:p>
          <a:p>
            <a:pPr lvl="1"/>
            <a:r>
              <a:rPr lang="en-US" dirty="0" err="1" smtClean="0"/>
              <a:t>potřeba</a:t>
            </a:r>
            <a:r>
              <a:rPr lang="en-US" dirty="0" smtClean="0"/>
              <a:t> </a:t>
            </a:r>
            <a:r>
              <a:rPr lang="en-US" dirty="0" err="1" smtClean="0"/>
              <a:t>minimaliz</a:t>
            </a:r>
            <a:r>
              <a:rPr lang="cs-CZ" dirty="0" smtClean="0"/>
              <a:t>ace</a:t>
            </a:r>
            <a:r>
              <a:rPr lang="en-US" dirty="0" smtClean="0"/>
              <a:t> </a:t>
            </a:r>
            <a:r>
              <a:rPr lang="en-US" dirty="0" err="1" smtClean="0"/>
              <a:t>závislost</a:t>
            </a:r>
            <a:r>
              <a:rPr lang="cs-CZ" dirty="0" smtClean="0"/>
              <a:t>í</a:t>
            </a:r>
            <a:r>
              <a:rPr lang="en-US" dirty="0" smtClean="0"/>
              <a:t> </a:t>
            </a:r>
            <a:r>
              <a:rPr lang="en-US" dirty="0"/>
              <a:t>a </a:t>
            </a:r>
            <a:r>
              <a:rPr lang="en-US" dirty="0" err="1" smtClean="0"/>
              <a:t>reduk</a:t>
            </a:r>
            <a:r>
              <a:rPr lang="cs-CZ" dirty="0" smtClean="0"/>
              <a:t>ce</a:t>
            </a:r>
            <a:r>
              <a:rPr lang="en-US" dirty="0" smtClean="0"/>
              <a:t> </a:t>
            </a:r>
            <a:r>
              <a:rPr lang="en-US" dirty="0" err="1" smtClean="0"/>
              <a:t>sdílen</a:t>
            </a:r>
            <a:r>
              <a:rPr lang="cs-CZ" dirty="0" smtClean="0"/>
              <a:t>ých</a:t>
            </a:r>
            <a:r>
              <a:rPr lang="en-US" dirty="0" smtClean="0"/>
              <a:t> </a:t>
            </a:r>
            <a:r>
              <a:rPr lang="en-US" dirty="0" err="1" smtClean="0"/>
              <a:t>zdroj</a:t>
            </a:r>
            <a:r>
              <a:rPr lang="cs-CZ" dirty="0" smtClean="0"/>
              <a:t>ů</a:t>
            </a:r>
            <a:endParaRPr lang="en-US" dirty="0"/>
          </a:p>
          <a:p>
            <a:pPr lvl="1"/>
            <a:r>
              <a:rPr lang="en-US" dirty="0" err="1" smtClean="0"/>
              <a:t>homogenní</a:t>
            </a:r>
            <a:r>
              <a:rPr lang="en-US" dirty="0" smtClean="0"/>
              <a:t> </a:t>
            </a:r>
            <a:r>
              <a:rPr lang="cs-CZ" dirty="0" smtClean="0"/>
              <a:t>bezstavové </a:t>
            </a:r>
            <a:r>
              <a:rPr lang="en-US" dirty="0" err="1" smtClean="0"/>
              <a:t>uzly</a:t>
            </a:r>
            <a:endParaRPr lang="en-US" dirty="0" smtClean="0"/>
          </a:p>
          <a:p>
            <a:pPr lvl="1"/>
            <a:r>
              <a:rPr lang="en-US" dirty="0" err="1" smtClean="0"/>
              <a:t>synchronizace</a:t>
            </a:r>
            <a:r>
              <a:rPr lang="en-US" dirty="0" smtClean="0"/>
              <a:t>, </a:t>
            </a:r>
            <a:r>
              <a:rPr lang="en-US" dirty="0" err="1" smtClean="0"/>
              <a:t>konzistence</a:t>
            </a:r>
            <a:endParaRPr lang="en-US" dirty="0"/>
          </a:p>
        </p:txBody>
      </p:sp>
      <p:sp>
        <p:nvSpPr>
          <p:cNvPr id="4" name="TextBox 3"/>
          <p:cNvSpPr txBox="1"/>
          <p:nvPr/>
        </p:nvSpPr>
        <p:spPr>
          <a:xfrm>
            <a:off x="4030648" y="6431469"/>
            <a:ext cx="1082704" cy="369332"/>
          </a:xfrm>
          <a:prstGeom prst="rect">
            <a:avLst/>
          </a:prstGeom>
          <a:noFill/>
        </p:spPr>
        <p:txBody>
          <a:bodyPr wrap="square" rtlCol="0">
            <a:spAutoFit/>
          </a:bodyPr>
          <a:lstStyle/>
          <a:p>
            <a:r>
              <a:rPr lang="cs-CZ" dirty="0" smtClean="0"/>
              <a:t>scale-out</a:t>
            </a:r>
            <a:endParaRPr lang="en-US" dirty="0"/>
          </a:p>
        </p:txBody>
      </p:sp>
      <p:sp>
        <p:nvSpPr>
          <p:cNvPr id="26" name="TextBox 25"/>
          <p:cNvSpPr txBox="1"/>
          <p:nvPr/>
        </p:nvSpPr>
        <p:spPr>
          <a:xfrm>
            <a:off x="397907" y="5202733"/>
            <a:ext cx="645701" cy="646331"/>
          </a:xfrm>
          <a:prstGeom prst="rect">
            <a:avLst/>
          </a:prstGeom>
          <a:noFill/>
        </p:spPr>
        <p:txBody>
          <a:bodyPr wrap="square" rtlCol="0">
            <a:spAutoFit/>
          </a:bodyPr>
          <a:lstStyle/>
          <a:p>
            <a:pPr algn="ctr"/>
            <a:r>
              <a:rPr lang="cs-CZ" dirty="0" smtClean="0"/>
              <a:t>scale</a:t>
            </a:r>
            <a:br>
              <a:rPr lang="cs-CZ" dirty="0" smtClean="0"/>
            </a:br>
            <a:r>
              <a:rPr lang="cs-CZ" dirty="0" smtClean="0"/>
              <a:t>up</a:t>
            </a:r>
            <a:endParaRPr lang="en-US" dirty="0"/>
          </a:p>
        </p:txBody>
      </p:sp>
      <p:sp>
        <p:nvSpPr>
          <p:cNvPr id="27" name="Rounded Rectangular Callout 26"/>
          <p:cNvSpPr/>
          <p:nvPr/>
        </p:nvSpPr>
        <p:spPr>
          <a:xfrm>
            <a:off x="5501524" y="2138064"/>
            <a:ext cx="3238340" cy="570856"/>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Compute/Data Partitioning</a:t>
            </a:r>
          </a:p>
          <a:p>
            <a:pPr algn="ctr"/>
            <a:r>
              <a:rPr lang="en-US" sz="1600" dirty="0" smtClean="0">
                <a:solidFill>
                  <a:srgbClr val="002060"/>
                </a:solidFill>
              </a:rPr>
              <a:t>Data Replication &amp; Synchronization</a:t>
            </a:r>
            <a:endParaRPr lang="cs-CZ" sz="1600" dirty="0">
              <a:solidFill>
                <a:srgbClr val="002060"/>
              </a:solidFill>
            </a:endParaRPr>
          </a:p>
        </p:txBody>
      </p:sp>
    </p:spTree>
    <p:extLst>
      <p:ext uri="{BB962C8B-B14F-4D97-AF65-F5344CB8AC3E}">
        <p14:creationId xmlns:p14="http://schemas.microsoft.com/office/powerpoint/2010/main" val="81448721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a:xfrm>
            <a:off x="107504" y="548680"/>
            <a:ext cx="8928992" cy="6192688"/>
          </a:xfrm>
        </p:spPr>
        <p:txBody>
          <a:bodyPr anchor="t">
            <a:normAutofit/>
          </a:bodyPr>
          <a:lstStyle/>
          <a:p>
            <a:pPr marL="0" indent="0" algn="ctr">
              <a:buNone/>
            </a:pPr>
            <a:endParaRPr lang="en-US" sz="4400" dirty="0" smtClean="0"/>
          </a:p>
          <a:p>
            <a:pPr marL="0" indent="0" algn="ctr">
              <a:buNone/>
            </a:pPr>
            <a:r>
              <a:rPr lang="cs-CZ" sz="4400" dirty="0" smtClean="0"/>
              <a:t>2. Data management</a:t>
            </a:r>
          </a:p>
          <a:p>
            <a:pPr marL="0" indent="0" algn="ctr">
              <a:buNone/>
            </a:pPr>
            <a:endParaRPr lang="en-US" dirty="0" smtClean="0"/>
          </a:p>
          <a:p>
            <a:pPr marL="0" indent="0" algn="ctr">
              <a:buNone/>
            </a:pPr>
            <a:endParaRPr lang="en-US" dirty="0" smtClean="0"/>
          </a:p>
          <a:p>
            <a:pPr marL="0" indent="0" algn="ctr">
              <a:buNone/>
            </a:pPr>
            <a:endParaRPr lang="en-US" dirty="0"/>
          </a:p>
          <a:p>
            <a:pPr marL="2142900" indent="-342900"/>
            <a:r>
              <a:rPr lang="cs-CZ" dirty="0" smtClean="0"/>
              <a:t>NoSQL, key/value tables</a:t>
            </a:r>
            <a:endParaRPr lang="en-US" dirty="0" smtClean="0"/>
          </a:p>
          <a:p>
            <a:pPr marL="2142900" indent="-342900"/>
            <a:r>
              <a:rPr lang="cs-CZ" dirty="0" smtClean="0"/>
              <a:t>column stores, document </a:t>
            </a:r>
            <a:r>
              <a:rPr lang="en-US" dirty="0" err="1" smtClean="0"/>
              <a:t>db</a:t>
            </a:r>
            <a:r>
              <a:rPr lang="en-US" dirty="0" smtClean="0"/>
              <a:t>, graph </a:t>
            </a:r>
            <a:r>
              <a:rPr lang="en-US" dirty="0" err="1" smtClean="0"/>
              <a:t>db</a:t>
            </a:r>
            <a:endParaRPr lang="en-US" dirty="0"/>
          </a:p>
          <a:p>
            <a:pPr marL="2142900" indent="-342900"/>
            <a:r>
              <a:rPr lang="cs-CZ" dirty="0" smtClean="0"/>
              <a:t>BLOB</a:t>
            </a:r>
          </a:p>
          <a:p>
            <a:pPr marL="2142900" indent="-342900"/>
            <a:r>
              <a:rPr lang="cs-CZ" dirty="0" smtClean="0"/>
              <a:t>data analytics </a:t>
            </a:r>
            <a:r>
              <a:rPr lang="en-US" dirty="0" smtClean="0"/>
              <a:t>&amp;</a:t>
            </a:r>
            <a:r>
              <a:rPr lang="cs-CZ" dirty="0" smtClean="0"/>
              <a:t> reporting</a:t>
            </a:r>
            <a:endParaRPr lang="en-US" dirty="0" smtClean="0"/>
          </a:p>
          <a:p>
            <a:pPr marL="2142900" indent="-342900"/>
            <a:r>
              <a:rPr lang="en-US" dirty="0" smtClean="0"/>
              <a:t>Map/Reduce, Hadoop zoo</a:t>
            </a:r>
          </a:p>
          <a:p>
            <a:pPr marL="2142900" indent="-342900"/>
            <a:endParaRPr lang="en-US" dirty="0"/>
          </a:p>
        </p:txBody>
      </p:sp>
    </p:spTree>
    <p:extLst>
      <p:ext uri="{BB962C8B-B14F-4D97-AF65-F5344CB8AC3E}">
        <p14:creationId xmlns:p14="http://schemas.microsoft.com/office/powerpoint/2010/main" val="12789468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a:t>
            </a:r>
            <a:endParaRPr lang="cs-CZ" dirty="0"/>
          </a:p>
        </p:txBody>
      </p:sp>
      <p:pic>
        <p:nvPicPr>
          <p:cNvPr id="29698" name="Picture 2" descr="Windows Azure data management"/>
          <p:cNvPicPr>
            <a:picLocks noChangeAspect="1" noChangeArrowheads="1"/>
          </p:cNvPicPr>
          <p:nvPr/>
        </p:nvPicPr>
        <p:blipFill>
          <a:blip r:embed="rId2" cstate="print"/>
          <a:srcRect/>
          <a:stretch>
            <a:fillRect/>
          </a:stretch>
        </p:blipFill>
        <p:spPr bwMode="auto">
          <a:xfrm>
            <a:off x="1077663" y="404664"/>
            <a:ext cx="6919272" cy="1913612"/>
          </a:xfrm>
          <a:prstGeom prst="rect">
            <a:avLst/>
          </a:prstGeom>
          <a:noFill/>
        </p:spPr>
      </p:pic>
      <p:sp>
        <p:nvSpPr>
          <p:cNvPr id="4" name="Content Placeholder 4"/>
          <p:cNvSpPr>
            <a:spLocks noGrp="1"/>
          </p:cNvSpPr>
          <p:nvPr>
            <p:ph sz="quarter" idx="13"/>
          </p:nvPr>
        </p:nvSpPr>
        <p:spPr>
          <a:xfrm>
            <a:off x="107504" y="1988840"/>
            <a:ext cx="8928992" cy="4608512"/>
          </a:xfrm>
        </p:spPr>
        <p:txBody>
          <a:bodyPr>
            <a:normAutofit/>
          </a:bodyPr>
          <a:lstStyle/>
          <a:p>
            <a:r>
              <a:rPr lang="cs-CZ" b="1" dirty="0" smtClean="0"/>
              <a:t>SQL</a:t>
            </a:r>
            <a:endParaRPr lang="cs-CZ" dirty="0" smtClean="0"/>
          </a:p>
          <a:p>
            <a:pPr lvl="1"/>
            <a:r>
              <a:rPr lang="cs-CZ" dirty="0" smtClean="0"/>
              <a:t>různé implementace, knihovny - JDBC, ADO.NET, ...</a:t>
            </a:r>
            <a:endParaRPr lang="en-US" dirty="0" smtClean="0"/>
          </a:p>
          <a:p>
            <a:pPr lvl="2"/>
            <a:r>
              <a:rPr lang="en-US" dirty="0" err="1" smtClean="0"/>
              <a:t>optimalizace</a:t>
            </a:r>
            <a:r>
              <a:rPr lang="en-US" dirty="0" smtClean="0"/>
              <a:t> pro cloud</a:t>
            </a:r>
          </a:p>
          <a:p>
            <a:pPr lvl="1"/>
            <a:r>
              <a:rPr lang="cs-CZ" dirty="0" smtClean="0"/>
              <a:t>PaaS - maintenance, administrace, federation, replikace</a:t>
            </a:r>
          </a:p>
          <a:p>
            <a:pPr lvl="2"/>
            <a:r>
              <a:rPr lang="cs-CZ" dirty="0" smtClean="0"/>
              <a:t>přístupné pro cloud i externí aplikace</a:t>
            </a:r>
          </a:p>
          <a:p>
            <a:pPr lvl="1"/>
            <a:r>
              <a:rPr lang="cs-CZ" dirty="0" smtClean="0"/>
              <a:t>typicky distribuované řešení - availability, scalability</a:t>
            </a:r>
          </a:p>
          <a:p>
            <a:pPr lvl="2"/>
            <a:r>
              <a:rPr lang="cs-CZ" dirty="0" smtClean="0"/>
              <a:t>primární / sekundární replika</a:t>
            </a:r>
          </a:p>
          <a:p>
            <a:pPr lvl="2"/>
            <a:r>
              <a:rPr lang="cs-CZ" dirty="0" smtClean="0"/>
              <a:t>load balancing</a:t>
            </a:r>
            <a:r>
              <a:rPr lang="en-US" dirty="0" smtClean="0"/>
              <a:t>, </a:t>
            </a:r>
            <a:r>
              <a:rPr lang="cs-CZ" dirty="0" smtClean="0"/>
              <a:t>cluster index</a:t>
            </a:r>
          </a:p>
          <a:p>
            <a:r>
              <a:rPr lang="cs-CZ" b="1" dirty="0" smtClean="0"/>
              <a:t>NoSQL datab</a:t>
            </a:r>
            <a:r>
              <a:rPr lang="cs-CZ" b="1" dirty="0"/>
              <a:t>á</a:t>
            </a:r>
            <a:r>
              <a:rPr lang="en-US" b="1" dirty="0" err="1" smtClean="0"/>
              <a:t>ze</a:t>
            </a:r>
            <a:endParaRPr lang="cs-CZ" b="1" dirty="0" smtClean="0"/>
          </a:p>
          <a:p>
            <a:pPr lvl="1"/>
            <a:r>
              <a:rPr lang="cs-CZ" dirty="0" smtClean="0"/>
              <a:t>Key/Value Tables</a:t>
            </a:r>
            <a:r>
              <a:rPr lang="en-US" dirty="0" smtClean="0"/>
              <a:t>, Column Stores</a:t>
            </a:r>
            <a:r>
              <a:rPr lang="cs-CZ" dirty="0" smtClean="0"/>
              <a:t>, Blobs</a:t>
            </a:r>
          </a:p>
          <a:p>
            <a:pPr lvl="1"/>
            <a:r>
              <a:rPr lang="cs-CZ" dirty="0" smtClean="0"/>
              <a:t>Document stores, Graph databases, ...</a:t>
            </a:r>
            <a:endParaRPr lang="en-US" dirty="0" smtClean="0"/>
          </a:p>
          <a:p>
            <a:r>
              <a:rPr lang="en-US" b="1" dirty="0" smtClean="0"/>
              <a:t>Data analytics</a:t>
            </a:r>
            <a:endParaRPr lang="cs-CZ" b="1" dirty="0" smtClean="0"/>
          </a:p>
        </p:txBody>
      </p:sp>
      <p:sp>
        <p:nvSpPr>
          <p:cNvPr id="5" name="Rounded Rectangular Callout 4"/>
          <p:cNvSpPr/>
          <p:nvPr/>
        </p:nvSpPr>
        <p:spPr>
          <a:xfrm>
            <a:off x="6588224" y="5157192"/>
            <a:ext cx="1440160" cy="720080"/>
          </a:xfrm>
          <a:prstGeom prst="wedgeRoundRectCallout">
            <a:avLst>
              <a:gd name="adj1" fmla="val -49278"/>
              <a:gd name="adj2" fmla="val 5027"/>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smtClean="0">
                <a:solidFill>
                  <a:srgbClr val="002060"/>
                </a:solidFill>
              </a:rPr>
              <a:t>BigData</a:t>
            </a:r>
            <a:endParaRPr lang="en-US" dirty="0">
              <a:solidFill>
                <a:srgbClr val="002060"/>
              </a:solidFill>
            </a:endParaRPr>
          </a:p>
          <a:p>
            <a:pPr algn="ctr"/>
            <a:r>
              <a:rPr lang="en-US" dirty="0" smtClean="0">
                <a:solidFill>
                  <a:srgbClr val="002060"/>
                </a:solidFill>
              </a:rPr>
              <a:t>v</a:t>
            </a:r>
            <a:r>
              <a:rPr lang="cs-CZ" dirty="0" smtClean="0">
                <a:solidFill>
                  <a:srgbClr val="002060"/>
                </a:solidFill>
              </a:rPr>
              <a:t>ýkonnost</a:t>
            </a:r>
            <a:r>
              <a:rPr lang="en-US" dirty="0" smtClean="0">
                <a:solidFill>
                  <a:srgbClr val="002060"/>
                </a:solidFill>
              </a:rPr>
              <a:t>!</a:t>
            </a:r>
            <a:endParaRPr lang="cs-CZ" dirty="0">
              <a:solidFill>
                <a:srgbClr val="00206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a:t>
            </a:r>
            <a:endParaRPr lang="cs-CZ"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49333"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ular Callout 4"/>
          <p:cNvSpPr/>
          <p:nvPr/>
        </p:nvSpPr>
        <p:spPr>
          <a:xfrm>
            <a:off x="2771800" y="5813884"/>
            <a:ext cx="3456384" cy="639452"/>
          </a:xfrm>
          <a:prstGeom prst="wedgeRoundRectCallout">
            <a:avLst>
              <a:gd name="adj1" fmla="val -49951"/>
              <a:gd name="adj2" fmla="val 24716"/>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dirty="0">
                <a:solidFill>
                  <a:srgbClr val="002060"/>
                </a:solidFill>
              </a:rPr>
              <a:t>NDBI040 - Big Data </a:t>
            </a:r>
            <a:r>
              <a:rPr lang="cs-CZ" dirty="0" smtClean="0">
                <a:solidFill>
                  <a:srgbClr val="002060"/>
                </a:solidFill>
              </a:rPr>
              <a:t>Management</a:t>
            </a:r>
            <a:r>
              <a:rPr lang="en-US" dirty="0" smtClean="0">
                <a:solidFill>
                  <a:srgbClr val="002060"/>
                </a:solidFill>
              </a:rPr>
              <a:t> Modern</a:t>
            </a:r>
            <a:r>
              <a:rPr lang="cs-CZ" dirty="0" smtClean="0">
                <a:solidFill>
                  <a:srgbClr val="002060"/>
                </a:solidFill>
              </a:rPr>
              <a:t>í db koncepty</a:t>
            </a:r>
            <a:endParaRPr lang="cs-CZ" i="1" dirty="0">
              <a:solidFill>
                <a:srgbClr val="002060"/>
              </a:solidFill>
            </a:endParaRPr>
          </a:p>
        </p:txBody>
      </p:sp>
    </p:spTree>
    <p:extLst>
      <p:ext uri="{BB962C8B-B14F-4D97-AF65-F5344CB8AC3E}">
        <p14:creationId xmlns:p14="http://schemas.microsoft.com/office/powerpoint/2010/main" val="655265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76672"/>
            <a:ext cx="4824536" cy="3399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Execution Models</a:t>
            </a:r>
            <a:endParaRPr lang="cs-CZ" dirty="0"/>
          </a:p>
        </p:txBody>
      </p:sp>
      <p:sp>
        <p:nvSpPr>
          <p:cNvPr id="4" name="Content Placeholder 4"/>
          <p:cNvSpPr>
            <a:spLocks noGrp="1"/>
          </p:cNvSpPr>
          <p:nvPr>
            <p:ph sz="quarter" idx="13"/>
          </p:nvPr>
        </p:nvSpPr>
        <p:spPr>
          <a:xfrm>
            <a:off x="2915816" y="3573016"/>
            <a:ext cx="6120679" cy="3168352"/>
          </a:xfrm>
        </p:spPr>
        <p:txBody>
          <a:bodyPr>
            <a:normAutofit/>
          </a:bodyPr>
          <a:lstStyle/>
          <a:p>
            <a:r>
              <a:rPr lang="en-US" b="1" dirty="0" smtClean="0"/>
              <a:t>Execution models</a:t>
            </a:r>
            <a:endParaRPr lang="cs-CZ" b="1" dirty="0" smtClean="0"/>
          </a:p>
          <a:p>
            <a:pPr lvl="1"/>
            <a:r>
              <a:rPr lang="cs-CZ" dirty="0" smtClean="0"/>
              <a:t>způsoby nasazení a běhu </a:t>
            </a:r>
            <a:r>
              <a:rPr lang="en-US" dirty="0" smtClean="0"/>
              <a:t>'k</a:t>
            </a:r>
            <a:r>
              <a:rPr lang="cs-CZ" dirty="0" smtClean="0"/>
              <a:t>ódu</a:t>
            </a:r>
            <a:r>
              <a:rPr lang="en-US" dirty="0" smtClean="0"/>
              <a:t>' v </a:t>
            </a:r>
            <a:r>
              <a:rPr lang="en-US" dirty="0" err="1" smtClean="0"/>
              <a:t>cloudu</a:t>
            </a:r>
            <a:endParaRPr lang="cs-CZ" dirty="0" smtClean="0"/>
          </a:p>
          <a:p>
            <a:pPr lvl="1"/>
            <a:r>
              <a:rPr lang="cs-CZ" dirty="0" smtClean="0"/>
              <a:t>úroveň poskytovaných služeb</a:t>
            </a:r>
          </a:p>
          <a:p>
            <a:pPr lvl="2"/>
            <a:r>
              <a:rPr lang="cs-CZ" dirty="0" smtClean="0"/>
              <a:t>pro provozování vlastních aplikací</a:t>
            </a:r>
          </a:p>
          <a:p>
            <a:pPr lvl="2"/>
            <a:r>
              <a:rPr lang="cs-CZ" dirty="0" smtClean="0"/>
              <a:t>IaaS, PaaS</a:t>
            </a:r>
          </a:p>
          <a:p>
            <a:pPr lvl="2"/>
            <a:r>
              <a:rPr lang="cs-CZ" dirty="0" smtClean="0">
                <a:solidFill>
                  <a:srgbClr val="00B050"/>
                </a:solidFill>
              </a:rPr>
              <a:t>nemusím se o nic starat</a:t>
            </a:r>
            <a:r>
              <a:rPr lang="cs-CZ" dirty="0" smtClean="0"/>
              <a:t> vs. </a:t>
            </a:r>
            <a:r>
              <a:rPr lang="cs-CZ" dirty="0" smtClean="0">
                <a:solidFill>
                  <a:srgbClr val="0070C0"/>
                </a:solidFill>
              </a:rPr>
              <a:t>můžu cokoliv</a:t>
            </a:r>
          </a:p>
          <a:p>
            <a:pPr lvl="1"/>
            <a:r>
              <a:rPr lang="cs-CZ" dirty="0"/>
              <a:t>architektura </a:t>
            </a:r>
            <a:r>
              <a:rPr lang="cs-CZ" dirty="0" smtClean="0"/>
              <a:t>služeb</a:t>
            </a:r>
            <a:endParaRPr lang="en-US" dirty="0" smtClean="0"/>
          </a:p>
          <a:p>
            <a:pPr lvl="1"/>
            <a:r>
              <a:rPr lang="en-US" dirty="0" err="1" smtClean="0"/>
              <a:t>granularita</a:t>
            </a:r>
            <a:r>
              <a:rPr lang="en-US" dirty="0" smtClean="0"/>
              <a:t> v</a:t>
            </a:r>
            <a:r>
              <a:rPr lang="cs-CZ" dirty="0" smtClean="0"/>
              <a:t>ýpočetních jednotek, škálovatelnost</a:t>
            </a:r>
            <a:endParaRPr lang="cs-CZ"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Key-Value </a:t>
            </a:r>
            <a:r>
              <a:rPr lang="en-US" dirty="0" smtClean="0"/>
              <a:t>Tables</a:t>
            </a:r>
            <a:endParaRPr lang="cs-CZ" dirty="0"/>
          </a:p>
        </p:txBody>
      </p:sp>
      <p:sp>
        <p:nvSpPr>
          <p:cNvPr id="4" name="Content Placeholder 4"/>
          <p:cNvSpPr>
            <a:spLocks noGrp="1"/>
          </p:cNvSpPr>
          <p:nvPr>
            <p:ph sz="quarter" idx="13"/>
          </p:nvPr>
        </p:nvSpPr>
        <p:spPr>
          <a:xfrm>
            <a:off x="107504" y="3789040"/>
            <a:ext cx="8928992" cy="2952328"/>
          </a:xfrm>
        </p:spPr>
        <p:txBody>
          <a:bodyPr>
            <a:normAutofit/>
          </a:bodyPr>
          <a:lstStyle/>
          <a:p>
            <a:r>
              <a:rPr lang="cs-CZ" b="1" dirty="0" smtClean="0"/>
              <a:t>Key-Value Tables</a:t>
            </a:r>
          </a:p>
          <a:p>
            <a:pPr lvl="1"/>
            <a:r>
              <a:rPr lang="cs-CZ" dirty="0" smtClean="0"/>
              <a:t>NoSQL - nejde o relační databázi</a:t>
            </a:r>
          </a:p>
          <a:p>
            <a:pPr lvl="1"/>
            <a:r>
              <a:rPr lang="cs-CZ" dirty="0" smtClean="0"/>
              <a:t>velmi </a:t>
            </a:r>
            <a:r>
              <a:rPr lang="cs-CZ" b="1" dirty="0" smtClean="0"/>
              <a:t>rychlý</a:t>
            </a:r>
            <a:r>
              <a:rPr lang="cs-CZ" dirty="0" smtClean="0"/>
              <a:t> </a:t>
            </a:r>
            <a:r>
              <a:rPr lang="cs-CZ" b="1" dirty="0" smtClean="0"/>
              <a:t>škálovatelný</a:t>
            </a:r>
            <a:r>
              <a:rPr lang="cs-CZ" dirty="0" smtClean="0"/>
              <a:t> přístup k velkým (TB) typovaným datům</a:t>
            </a:r>
          </a:p>
          <a:p>
            <a:pPr lvl="2"/>
            <a:r>
              <a:rPr lang="cs-CZ" dirty="0" smtClean="0"/>
              <a:t>replikace </a:t>
            </a:r>
            <a:r>
              <a:rPr lang="cs-CZ" dirty="0" smtClean="0">
                <a:latin typeface="Arial Unicode MS" panose="020B0604020202020204" pitchFamily="34" charset="-128"/>
                <a:ea typeface="Arial Unicode MS" panose="020B0604020202020204" pitchFamily="34" charset="-128"/>
                <a:cs typeface="Arial Unicode MS" panose="020B0604020202020204" pitchFamily="34" charset="-128"/>
              </a:rPr>
              <a:t>※</a:t>
            </a:r>
            <a:r>
              <a:rPr lang="cs-CZ" dirty="0" smtClean="0"/>
              <a:t> sharding, často kombinace</a:t>
            </a:r>
          </a:p>
          <a:p>
            <a:pPr lvl="1"/>
            <a:r>
              <a:rPr lang="cs-CZ" dirty="0" smtClean="0"/>
              <a:t>identifikace</a:t>
            </a:r>
          </a:p>
          <a:p>
            <a:pPr lvl="2"/>
            <a:r>
              <a:rPr lang="cs-CZ" dirty="0" smtClean="0"/>
              <a:t>Key</a:t>
            </a:r>
            <a:endParaRPr lang="cs-CZ" dirty="0"/>
          </a:p>
          <a:p>
            <a:pPr lvl="2"/>
            <a:r>
              <a:rPr lang="cs-CZ" dirty="0" smtClean="0"/>
              <a:t>PartitionKey / RowKey</a:t>
            </a:r>
          </a:p>
          <a:p>
            <a:pPr lvl="1"/>
            <a:r>
              <a:rPr lang="cs-CZ" dirty="0" smtClean="0"/>
              <a:t>ne</a:t>
            </a:r>
            <a:r>
              <a:rPr lang="en-US" dirty="0" err="1" smtClean="0"/>
              <a:t>podporuje</a:t>
            </a:r>
            <a:r>
              <a:rPr lang="cs-CZ" dirty="0" smtClean="0"/>
              <a:t> složité dotazy (join)</a:t>
            </a:r>
            <a:r>
              <a:rPr lang="en-US" dirty="0" smtClean="0"/>
              <a:t> </a:t>
            </a:r>
            <a:r>
              <a:rPr lang="en-US" dirty="0" err="1" smtClean="0"/>
              <a:t>ani</a:t>
            </a:r>
            <a:r>
              <a:rPr lang="en-US" dirty="0" smtClean="0"/>
              <a:t> </a:t>
            </a:r>
            <a:r>
              <a:rPr lang="cs-CZ" dirty="0" smtClean="0"/>
              <a:t>třídění podle více klíčů</a:t>
            </a:r>
            <a:endParaRPr lang="en-US" dirty="0" smtClean="0"/>
          </a:p>
        </p:txBody>
      </p:sp>
      <p:pic>
        <p:nvPicPr>
          <p:cNvPr id="14338" name="Picture 2" descr="Diagram of table storage"/>
          <p:cNvPicPr>
            <a:picLocks noChangeAspect="1" noChangeArrowheads="1"/>
          </p:cNvPicPr>
          <p:nvPr/>
        </p:nvPicPr>
        <p:blipFill rotWithShape="1">
          <a:blip r:embed="rId3" cstate="print"/>
          <a:srcRect l="1603" t="7038" r="2172" b="6509"/>
          <a:stretch/>
        </p:blipFill>
        <p:spPr bwMode="auto">
          <a:xfrm>
            <a:off x="179512" y="548680"/>
            <a:ext cx="8676000" cy="2988000"/>
          </a:xfrm>
          <a:prstGeom prst="rect">
            <a:avLst/>
          </a:prstGeom>
          <a:noFill/>
        </p:spPr>
      </p:pic>
      <p:sp>
        <p:nvSpPr>
          <p:cNvPr id="5" name="Rounded Rectangular Callout 4"/>
          <p:cNvSpPr/>
          <p:nvPr/>
        </p:nvSpPr>
        <p:spPr>
          <a:xfrm>
            <a:off x="7452320" y="5013176"/>
            <a:ext cx="1244563" cy="360040"/>
          </a:xfrm>
          <a:prstGeom prst="wedgeRoundRectCallout">
            <a:avLst>
              <a:gd name="adj1" fmla="val -85779"/>
              <a:gd name="adj2" fmla="val -64998"/>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dirty="0" smtClean="0">
                <a:solidFill>
                  <a:srgbClr val="002060"/>
                </a:solidFill>
              </a:rPr>
              <a:t>scale-out</a:t>
            </a:r>
            <a:endParaRPr lang="cs-CZ" dirty="0">
              <a:solidFill>
                <a:srgbClr val="002060"/>
              </a:solidFill>
            </a:endParaRPr>
          </a:p>
        </p:txBody>
      </p:sp>
      <p:sp>
        <p:nvSpPr>
          <p:cNvPr id="6" name="Rounded Rectangular Callout 5"/>
          <p:cNvSpPr/>
          <p:nvPr/>
        </p:nvSpPr>
        <p:spPr>
          <a:xfrm>
            <a:off x="7812360" y="6309321"/>
            <a:ext cx="1152128" cy="349542"/>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err="1" smtClean="0">
                <a:solidFill>
                  <a:srgbClr val="002060"/>
                </a:solidFill>
              </a:rPr>
              <a:t>Sharding</a:t>
            </a:r>
            <a:endParaRPr lang="cs-CZ" sz="1600" dirty="0">
              <a:solidFill>
                <a:srgbClr val="00206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Sharding</a:t>
            </a:r>
            <a:endParaRPr lang="cs-CZ" dirty="0"/>
          </a:p>
        </p:txBody>
      </p:sp>
      <p:sp>
        <p:nvSpPr>
          <p:cNvPr id="3" name="Content Placeholder 4"/>
          <p:cNvSpPr>
            <a:spLocks noGrp="1"/>
          </p:cNvSpPr>
          <p:nvPr>
            <p:ph sz="quarter" idx="13"/>
          </p:nvPr>
        </p:nvSpPr>
        <p:spPr>
          <a:xfrm>
            <a:off x="107504" y="548680"/>
            <a:ext cx="8928992" cy="1368152"/>
          </a:xfrm>
        </p:spPr>
        <p:txBody>
          <a:bodyPr anchor="t">
            <a:normAutofit lnSpcReduction="10000"/>
          </a:bodyPr>
          <a:lstStyle/>
          <a:p>
            <a:pPr marL="617220" lvl="2" indent="-342900"/>
            <a:r>
              <a:rPr lang="cs-CZ" dirty="0" smtClean="0"/>
              <a:t>horizontal partitioning of a data store - </a:t>
            </a:r>
            <a:r>
              <a:rPr lang="en-US" dirty="0" smtClean="0"/>
              <a:t>shards</a:t>
            </a:r>
            <a:endParaRPr lang="cs-CZ" dirty="0" smtClean="0"/>
          </a:p>
          <a:p>
            <a:pPr marL="617220" lvl="2" indent="-342900"/>
            <a:r>
              <a:rPr lang="cs-CZ" dirty="0" smtClean="0"/>
              <a:t>Lookup - map of shard keys, data of one logical unit are located on one shard</a:t>
            </a:r>
          </a:p>
          <a:p>
            <a:pPr marL="617220" lvl="2" indent="-342900"/>
            <a:r>
              <a:rPr lang="cs-CZ" dirty="0" smtClean="0"/>
              <a:t>Range of shard keys  </a:t>
            </a:r>
            <a:r>
              <a:rPr lang="cs-CZ" dirty="0" smtClean="0">
                <a:latin typeface="Arial Unicode MS" panose="020B0604020202020204" pitchFamily="34" charset="-128"/>
                <a:ea typeface="Arial Unicode MS" panose="020B0604020202020204" pitchFamily="34" charset="-128"/>
                <a:cs typeface="Arial Unicode MS" panose="020B0604020202020204" pitchFamily="34" charset="-128"/>
              </a:rPr>
              <a:t>➟</a:t>
            </a:r>
            <a:r>
              <a:rPr lang="cs-CZ" dirty="0" smtClean="0"/>
              <a:t>  interval queries</a:t>
            </a:r>
          </a:p>
          <a:p>
            <a:pPr marL="617220" lvl="2" indent="-342900"/>
            <a:r>
              <a:rPr lang="cs-CZ" dirty="0" smtClean="0"/>
              <a:t>Hashed shard keys  </a:t>
            </a:r>
            <a:r>
              <a:rPr lang="cs-CZ" dirty="0">
                <a:latin typeface="Arial Unicode MS" panose="020B0604020202020204" pitchFamily="34" charset="-128"/>
                <a:ea typeface="Arial Unicode MS" panose="020B0604020202020204" pitchFamily="34" charset="-128"/>
                <a:cs typeface="Arial Unicode MS" panose="020B0604020202020204" pitchFamily="34" charset="-128"/>
              </a:rPr>
              <a:t>➟</a:t>
            </a:r>
            <a:r>
              <a:rPr lang="cs-CZ" dirty="0" smtClean="0"/>
              <a:t>  uniform distribution</a:t>
            </a:r>
          </a:p>
        </p:txBody>
      </p:sp>
      <p:pic>
        <p:nvPicPr>
          <p:cNvPr id="28674" name="Picture 2" descr="Figure 1 - Sharding tenant data based on tenant I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238375"/>
            <a:ext cx="74295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341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148064" y="2924944"/>
            <a:ext cx="3816424" cy="3672407"/>
            <a:chOff x="1347788" y="942975"/>
            <a:chExt cx="7753350" cy="497205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942975"/>
              <a:ext cx="6448425"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213" y="942975"/>
              <a:ext cx="1304925"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itle 1"/>
          <p:cNvSpPr>
            <a:spLocks noGrp="1"/>
          </p:cNvSpPr>
          <p:nvPr>
            <p:ph type="title"/>
          </p:nvPr>
        </p:nvSpPr>
        <p:spPr/>
        <p:txBody>
          <a:bodyPr/>
          <a:lstStyle/>
          <a:p>
            <a:r>
              <a:rPr lang="cs-CZ" dirty="0"/>
              <a:t>Key-Value </a:t>
            </a:r>
            <a:r>
              <a:rPr lang="en-US" dirty="0" smtClean="0"/>
              <a:t>Tables</a:t>
            </a:r>
            <a:r>
              <a:rPr lang="cs-CZ" dirty="0" smtClean="0"/>
              <a:t> - dat</a:t>
            </a:r>
            <a:r>
              <a:rPr lang="en-US" dirty="0" smtClean="0"/>
              <a:t>a</a:t>
            </a:r>
            <a:r>
              <a:rPr lang="cs-CZ" dirty="0" smtClean="0"/>
              <a:t> model</a:t>
            </a:r>
            <a:endParaRPr lang="cs-CZ" dirty="0"/>
          </a:p>
        </p:txBody>
      </p:sp>
      <p:sp>
        <p:nvSpPr>
          <p:cNvPr id="4" name="Content Placeholder 4"/>
          <p:cNvSpPr>
            <a:spLocks noGrp="1"/>
          </p:cNvSpPr>
          <p:nvPr>
            <p:ph sz="quarter" idx="13"/>
          </p:nvPr>
        </p:nvSpPr>
        <p:spPr>
          <a:xfrm>
            <a:off x="107504" y="548680"/>
            <a:ext cx="8928992" cy="6120680"/>
          </a:xfrm>
        </p:spPr>
        <p:txBody>
          <a:bodyPr>
            <a:normAutofit lnSpcReduction="10000"/>
          </a:bodyPr>
          <a:lstStyle/>
          <a:p>
            <a:r>
              <a:rPr lang="en-US" b="1" dirty="0" err="1" smtClean="0"/>
              <a:t>Struktura</a:t>
            </a:r>
            <a:r>
              <a:rPr lang="en-US" b="1" dirty="0" smtClean="0"/>
              <a:t> p</a:t>
            </a:r>
            <a:r>
              <a:rPr lang="cs-CZ" b="1" dirty="0" smtClean="0"/>
              <a:t>řístupu</a:t>
            </a:r>
            <a:endParaRPr lang="en-US" b="1" dirty="0" smtClean="0"/>
          </a:p>
          <a:p>
            <a:pPr lvl="1"/>
            <a:r>
              <a:rPr lang="cs-CZ" dirty="0" smtClean="0">
                <a:solidFill>
                  <a:schemeClr val="bg1">
                    <a:lumMod val="50000"/>
                  </a:schemeClr>
                </a:solidFill>
              </a:rPr>
              <a:t>Account</a:t>
            </a:r>
            <a:r>
              <a:rPr lang="cs-CZ" dirty="0" smtClean="0"/>
              <a:t> / </a:t>
            </a:r>
            <a:r>
              <a:rPr lang="cs-CZ" dirty="0" smtClean="0">
                <a:solidFill>
                  <a:schemeClr val="bg1">
                    <a:lumMod val="50000"/>
                  </a:schemeClr>
                </a:solidFill>
              </a:rPr>
              <a:t>Table</a:t>
            </a:r>
            <a:r>
              <a:rPr lang="cs-CZ" dirty="0" smtClean="0"/>
              <a:t> / Partition / Entity / Property</a:t>
            </a:r>
          </a:p>
          <a:p>
            <a:r>
              <a:rPr lang="cs-CZ" b="1" dirty="0" smtClean="0"/>
              <a:t>Table</a:t>
            </a:r>
          </a:p>
          <a:p>
            <a:pPr lvl="1"/>
            <a:r>
              <a:rPr lang="cs-CZ" dirty="0" smtClean="0"/>
              <a:t>množina řádek</a:t>
            </a:r>
          </a:p>
          <a:p>
            <a:pPr lvl="1"/>
            <a:r>
              <a:rPr lang="cs-CZ" dirty="0" smtClean="0"/>
              <a:t>jednoznačná identifikace: PartitionKey/RowKey</a:t>
            </a:r>
          </a:p>
          <a:p>
            <a:pPr lvl="1"/>
            <a:r>
              <a:rPr lang="cs-CZ" dirty="0" smtClean="0"/>
              <a:t>PartitionKey - rozložení entit mezi různá replikovaná úložiště</a:t>
            </a:r>
          </a:p>
          <a:p>
            <a:pPr lvl="1"/>
            <a:r>
              <a:rPr lang="cs-CZ" dirty="0" smtClean="0"/>
              <a:t>RowKey - jednoznačná identifikace v rámci Partition</a:t>
            </a:r>
          </a:p>
          <a:p>
            <a:pPr lvl="1"/>
            <a:r>
              <a:rPr lang="cs-CZ" dirty="0" smtClean="0"/>
              <a:t>Třídění pouze podle PK/RK</a:t>
            </a:r>
            <a:endParaRPr lang="en-US" dirty="0" smtClean="0"/>
          </a:p>
          <a:p>
            <a:pPr lvl="1"/>
            <a:r>
              <a:rPr lang="en-US" dirty="0" err="1" smtClean="0"/>
              <a:t>Denormalizace</a:t>
            </a:r>
            <a:endParaRPr lang="cs-CZ" dirty="0" smtClean="0"/>
          </a:p>
          <a:p>
            <a:r>
              <a:rPr lang="cs-CZ" b="1" dirty="0" smtClean="0"/>
              <a:t>Entity</a:t>
            </a:r>
          </a:p>
          <a:p>
            <a:pPr lvl="1"/>
            <a:r>
              <a:rPr lang="cs-CZ" dirty="0" smtClean="0"/>
              <a:t>množina Properties (atributy)</a:t>
            </a:r>
          </a:p>
          <a:p>
            <a:pPr lvl="2"/>
            <a:r>
              <a:rPr lang="cs-CZ" dirty="0" smtClean="0"/>
              <a:t>name </a:t>
            </a:r>
            <a:r>
              <a:rPr lang="en-US" dirty="0" smtClean="0"/>
              <a:t>/</a:t>
            </a:r>
            <a:r>
              <a:rPr lang="cs-CZ" dirty="0" smtClean="0"/>
              <a:t> type </a:t>
            </a:r>
            <a:r>
              <a:rPr lang="en-US" dirty="0" smtClean="0"/>
              <a:t>/</a:t>
            </a:r>
            <a:r>
              <a:rPr lang="cs-CZ" dirty="0" smtClean="0"/>
              <a:t> value</a:t>
            </a:r>
          </a:p>
          <a:p>
            <a:pPr lvl="1"/>
            <a:r>
              <a:rPr lang="cs-CZ" dirty="0" smtClean="0"/>
              <a:t>vždy PartitionKey/RowKey a Timestamp</a:t>
            </a:r>
          </a:p>
          <a:p>
            <a:pPr lvl="2"/>
            <a:r>
              <a:rPr lang="cs-CZ" dirty="0" smtClean="0"/>
              <a:t>PK/RK - uživatelsky definovaný obsah</a:t>
            </a:r>
            <a:endParaRPr lang="cs-CZ" dirty="0"/>
          </a:p>
          <a:p>
            <a:pPr lvl="1"/>
            <a:r>
              <a:rPr lang="cs-CZ" dirty="0" smtClean="0"/>
              <a:t>další atributy aplikačně definované</a:t>
            </a:r>
          </a:p>
          <a:p>
            <a:pPr lvl="2"/>
            <a:r>
              <a:rPr lang="cs-CZ" dirty="0" smtClean="0"/>
              <a:t>bez pevného schématu</a:t>
            </a:r>
          </a:p>
          <a:p>
            <a:pPr lvl="2"/>
            <a:r>
              <a:rPr lang="cs-CZ" dirty="0" smtClean="0"/>
              <a:t>různé entity mohou mít </a:t>
            </a:r>
            <a:r>
              <a:rPr lang="cs-CZ" b="1" dirty="0" smtClean="0"/>
              <a:t>různé</a:t>
            </a:r>
            <a:r>
              <a:rPr lang="cs-CZ" dirty="0" smtClean="0"/>
              <a:t> atributy</a:t>
            </a:r>
          </a:p>
          <a:p>
            <a:pPr lvl="2"/>
            <a:endParaRPr lang="cs-CZ" dirty="0" smtClean="0"/>
          </a:p>
        </p:txBody>
      </p:sp>
      <p:sp>
        <p:nvSpPr>
          <p:cNvPr id="7" name="Rounded Rectangular Callout 6"/>
          <p:cNvSpPr/>
          <p:nvPr/>
        </p:nvSpPr>
        <p:spPr>
          <a:xfrm>
            <a:off x="6214955" y="1196752"/>
            <a:ext cx="2736304" cy="648071"/>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srgbClr val="002060"/>
                </a:solidFill>
              </a:rPr>
              <a:t>CQRS </a:t>
            </a:r>
            <a:r>
              <a:rPr lang="en-US" sz="1600" dirty="0" smtClean="0">
                <a:solidFill>
                  <a:srgbClr val="002060"/>
                </a:solidFill>
              </a:rPr>
              <a:t>- Command </a:t>
            </a:r>
            <a:r>
              <a:rPr lang="en-US" sz="1600" dirty="0">
                <a:solidFill>
                  <a:srgbClr val="002060"/>
                </a:solidFill>
              </a:rPr>
              <a:t>and Query Responsibility </a:t>
            </a:r>
            <a:r>
              <a:rPr lang="en-US" sz="1600" dirty="0" smtClean="0">
                <a:solidFill>
                  <a:srgbClr val="002060"/>
                </a:solidFill>
              </a:rPr>
              <a:t>Segregation</a:t>
            </a:r>
            <a:endParaRPr lang="cs-CZ" sz="1600" dirty="0">
              <a:solidFill>
                <a:srgbClr val="002060"/>
              </a:solidFill>
            </a:endParaRPr>
          </a:p>
        </p:txBody>
      </p:sp>
    </p:spTree>
    <p:extLst>
      <p:ext uri="{BB962C8B-B14F-4D97-AF65-F5344CB8AC3E}">
        <p14:creationId xmlns:p14="http://schemas.microsoft.com/office/powerpoint/2010/main" val="38238234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Key-Value </a:t>
            </a:r>
            <a:r>
              <a:rPr lang="en-US" dirty="0" smtClean="0"/>
              <a:t>Tables</a:t>
            </a:r>
            <a:r>
              <a:rPr lang="cs-CZ" dirty="0" smtClean="0"/>
              <a:t> - </a:t>
            </a:r>
            <a:r>
              <a:rPr lang="en-US" dirty="0" smtClean="0"/>
              <a:t>partitioning &amp; scalability</a:t>
            </a:r>
            <a:endParaRPr lang="cs-CZ" dirty="0"/>
          </a:p>
        </p:txBody>
      </p:sp>
      <p:sp>
        <p:nvSpPr>
          <p:cNvPr id="4" name="Content Placeholder 4"/>
          <p:cNvSpPr>
            <a:spLocks noGrp="1"/>
          </p:cNvSpPr>
          <p:nvPr>
            <p:ph sz="quarter" idx="13"/>
          </p:nvPr>
        </p:nvSpPr>
        <p:spPr>
          <a:xfrm>
            <a:off x="107504" y="548680"/>
            <a:ext cx="8928992" cy="5904656"/>
          </a:xfrm>
        </p:spPr>
        <p:txBody>
          <a:bodyPr>
            <a:normAutofit fontScale="92500" lnSpcReduction="10000"/>
          </a:bodyPr>
          <a:lstStyle/>
          <a:p>
            <a:r>
              <a:rPr lang="cs-CZ" b="1" dirty="0" smtClean="0"/>
              <a:t>Partitioning</a:t>
            </a:r>
          </a:p>
          <a:p>
            <a:pPr lvl="1"/>
            <a:r>
              <a:rPr lang="cs-CZ" dirty="0" smtClean="0"/>
              <a:t>operace na jedné partition atomické</a:t>
            </a:r>
          </a:p>
          <a:p>
            <a:pPr lvl="1"/>
            <a:r>
              <a:rPr lang="cs-CZ" dirty="0" smtClean="0"/>
              <a:t>rozložení dat mezi uzly řízeno aplikací</a:t>
            </a:r>
          </a:p>
          <a:p>
            <a:pPr lvl="1"/>
            <a:r>
              <a:rPr lang="cs-CZ" dirty="0" smtClean="0"/>
              <a:t>volba PartitionKey/RowKey</a:t>
            </a:r>
          </a:p>
          <a:p>
            <a:pPr lvl="2"/>
            <a:r>
              <a:rPr lang="cs-CZ" b="1" dirty="0" smtClean="0"/>
              <a:t>související </a:t>
            </a:r>
            <a:r>
              <a:rPr lang="cs-CZ" dirty="0" smtClean="0"/>
              <a:t>entity na jednom uzlu - shodný PK</a:t>
            </a:r>
          </a:p>
          <a:p>
            <a:pPr lvl="2"/>
            <a:r>
              <a:rPr lang="cs-CZ" dirty="0" smtClean="0"/>
              <a:t>rozvnoměrné </a:t>
            </a:r>
            <a:r>
              <a:rPr lang="cs-CZ" b="1" dirty="0" smtClean="0"/>
              <a:t>rozložení </a:t>
            </a:r>
            <a:r>
              <a:rPr lang="cs-CZ" dirty="0" smtClean="0"/>
              <a:t>entit mezi partitions - různé PK</a:t>
            </a:r>
          </a:p>
          <a:p>
            <a:pPr lvl="2"/>
            <a:r>
              <a:rPr lang="cs-CZ" b="1" dirty="0" smtClean="0"/>
              <a:t>efektivní </a:t>
            </a:r>
            <a:r>
              <a:rPr lang="cs-CZ" dirty="0" smtClean="0"/>
              <a:t>dotazy - filtr přes PK</a:t>
            </a:r>
          </a:p>
          <a:p>
            <a:r>
              <a:rPr lang="cs-CZ" b="1" dirty="0" smtClean="0"/>
              <a:t>Příklady</a:t>
            </a:r>
          </a:p>
          <a:p>
            <a:pPr lvl="1"/>
            <a:r>
              <a:rPr lang="cs-CZ" dirty="0" smtClean="0"/>
              <a:t>blogovací server</a:t>
            </a:r>
          </a:p>
          <a:p>
            <a:pPr lvl="2"/>
            <a:r>
              <a:rPr lang="cs-CZ" dirty="0" smtClean="0"/>
              <a:t>témata, příspěvky v tématech</a:t>
            </a:r>
          </a:p>
          <a:p>
            <a:pPr lvl="2"/>
            <a:r>
              <a:rPr lang="cs-CZ" b="1" dirty="0" smtClean="0"/>
              <a:t>PartitionKey</a:t>
            </a:r>
            <a:r>
              <a:rPr lang="cs-CZ" dirty="0" smtClean="0"/>
              <a:t>: téma</a:t>
            </a:r>
          </a:p>
          <a:p>
            <a:pPr lvl="2"/>
            <a:r>
              <a:rPr lang="cs-CZ" b="1" dirty="0" smtClean="0"/>
              <a:t>RowKey</a:t>
            </a:r>
            <a:r>
              <a:rPr lang="cs-CZ" dirty="0" smtClean="0"/>
              <a:t>: datum a čas příspěvku</a:t>
            </a:r>
          </a:p>
          <a:p>
            <a:pPr lvl="2"/>
            <a:r>
              <a:rPr lang="cs-CZ" dirty="0" smtClean="0"/>
              <a:t>další atributy:  text, hodnocení</a:t>
            </a:r>
          </a:p>
          <a:p>
            <a:pPr lvl="1"/>
            <a:r>
              <a:rPr lang="cs-CZ" dirty="0" smtClean="0"/>
              <a:t>verzované úložiště dokumentů</a:t>
            </a:r>
          </a:p>
          <a:p>
            <a:pPr lvl="2"/>
            <a:r>
              <a:rPr lang="cs-CZ" b="1" dirty="0" smtClean="0"/>
              <a:t>PK</a:t>
            </a:r>
            <a:r>
              <a:rPr lang="cs-CZ" dirty="0" smtClean="0"/>
              <a:t>: jméno souboru</a:t>
            </a:r>
          </a:p>
          <a:p>
            <a:pPr lvl="2"/>
            <a:r>
              <a:rPr lang="cs-CZ" b="1" dirty="0" smtClean="0"/>
              <a:t>RK</a:t>
            </a:r>
            <a:r>
              <a:rPr lang="cs-CZ" dirty="0" smtClean="0"/>
              <a:t>: verze</a:t>
            </a:r>
          </a:p>
          <a:p>
            <a:pPr lvl="2"/>
            <a:r>
              <a:rPr lang="cs-CZ" dirty="0" smtClean="0"/>
              <a:t>další atributy: datum, id, poznámka k verzi, ...</a:t>
            </a:r>
          </a:p>
          <a:p>
            <a:pPr lvl="2"/>
            <a:r>
              <a:rPr lang="cs-CZ" dirty="0" smtClean="0"/>
              <a:t>vlastní data typicky na BLOB úložišti</a:t>
            </a:r>
          </a:p>
        </p:txBody>
      </p:sp>
      <p:sp>
        <p:nvSpPr>
          <p:cNvPr id="5" name="Rounded Rectangular Callout 4"/>
          <p:cNvSpPr/>
          <p:nvPr/>
        </p:nvSpPr>
        <p:spPr>
          <a:xfrm>
            <a:off x="4355976" y="3933056"/>
            <a:ext cx="3387098" cy="720080"/>
          </a:xfrm>
          <a:prstGeom prst="wedgeRoundRectCallout">
            <a:avLst>
              <a:gd name="adj1" fmla="val -81028"/>
              <a:gd name="adj2" fmla="val -3189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dirty="0" smtClean="0">
                <a:solidFill>
                  <a:srgbClr val="002060"/>
                </a:solidFill>
              </a:rPr>
              <a:t>Efektivní dotaz:</a:t>
            </a:r>
          </a:p>
          <a:p>
            <a:pPr algn="ctr"/>
            <a:r>
              <a:rPr lang="cs-CZ" dirty="0" smtClean="0">
                <a:solidFill>
                  <a:srgbClr val="002060"/>
                </a:solidFill>
              </a:rPr>
              <a:t>nejaktuálnější příspěvky v tématu</a:t>
            </a:r>
            <a:endParaRPr lang="cs-CZ" dirty="0">
              <a:solidFill>
                <a:srgbClr val="002060"/>
              </a:solidFill>
            </a:endParaRPr>
          </a:p>
        </p:txBody>
      </p:sp>
      <p:sp>
        <p:nvSpPr>
          <p:cNvPr id="6" name="Rounded Rectangular Callout 5"/>
          <p:cNvSpPr/>
          <p:nvPr/>
        </p:nvSpPr>
        <p:spPr>
          <a:xfrm>
            <a:off x="5148064" y="807758"/>
            <a:ext cx="3672408" cy="905508"/>
          </a:xfrm>
          <a:prstGeom prst="wedgeRoundRectCallout">
            <a:avLst>
              <a:gd name="adj1" fmla="val -49598"/>
              <a:gd name="adj2" fmla="val -353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solidFill>
                  <a:srgbClr val="002060"/>
                </a:solidFill>
              </a:rPr>
              <a:t>https</a:t>
            </a:r>
            <a:r>
              <a:rPr lang="en-US" sz="1400" dirty="0">
                <a:solidFill>
                  <a:srgbClr val="002060"/>
                </a:solidFill>
              </a:rPr>
              <a:t>://</a:t>
            </a:r>
            <a:r>
              <a:rPr lang="en-US" sz="1400" dirty="0" smtClean="0">
                <a:solidFill>
                  <a:srgbClr val="002060"/>
                </a:solidFill>
              </a:rPr>
              <a:t>myaccount.table.mycloud/Customers()</a:t>
            </a:r>
            <a:br>
              <a:rPr lang="en-US" sz="1400" dirty="0" smtClean="0">
                <a:solidFill>
                  <a:srgbClr val="002060"/>
                </a:solidFill>
              </a:rPr>
            </a:br>
            <a:r>
              <a:rPr lang="en-US" sz="1400" dirty="0" smtClean="0">
                <a:solidFill>
                  <a:srgbClr val="002060"/>
                </a:solidFill>
              </a:rPr>
              <a:t>?$filter=</a:t>
            </a:r>
            <a:r>
              <a:rPr lang="en-US" sz="1400" b="1" dirty="0" smtClean="0">
                <a:solidFill>
                  <a:srgbClr val="002060"/>
                </a:solidFill>
              </a:rPr>
              <a:t>PartitionKey</a:t>
            </a:r>
            <a:r>
              <a:rPr lang="en-US" sz="1400" dirty="0" smtClean="0">
                <a:solidFill>
                  <a:srgbClr val="002060"/>
                </a:solidFill>
              </a:rPr>
              <a:t>_eq_'</a:t>
            </a:r>
            <a:r>
              <a:rPr lang="en-US" sz="1400" dirty="0" err="1" smtClean="0">
                <a:solidFill>
                  <a:srgbClr val="002060"/>
                </a:solidFill>
              </a:rPr>
              <a:t>MyPartitionKey</a:t>
            </a:r>
            <a:r>
              <a:rPr lang="en-US" sz="1400" dirty="0" smtClean="0">
                <a:solidFill>
                  <a:srgbClr val="002060"/>
                </a:solidFill>
              </a:rPr>
              <a:t>'</a:t>
            </a:r>
            <a:br>
              <a:rPr lang="en-US" sz="1400" dirty="0" smtClean="0">
                <a:solidFill>
                  <a:srgbClr val="002060"/>
                </a:solidFill>
              </a:rPr>
            </a:br>
            <a:r>
              <a:rPr lang="en-US" sz="1400" dirty="0" smtClean="0">
                <a:solidFill>
                  <a:srgbClr val="002060"/>
                </a:solidFill>
              </a:rPr>
              <a:t>_and_</a:t>
            </a:r>
            <a:r>
              <a:rPr lang="en-US" sz="1400" b="1" dirty="0" smtClean="0">
                <a:solidFill>
                  <a:srgbClr val="002060"/>
                </a:solidFill>
              </a:rPr>
              <a:t>RowKey</a:t>
            </a:r>
            <a:r>
              <a:rPr lang="en-US" sz="1400" dirty="0" smtClean="0">
                <a:solidFill>
                  <a:srgbClr val="002060"/>
                </a:solidFill>
              </a:rPr>
              <a:t>_eq_'MyRowKey1'</a:t>
            </a:r>
            <a:endParaRPr lang="cs-CZ" sz="1400" dirty="0">
              <a:solidFill>
                <a:srgbClr val="002060"/>
              </a:solidFill>
            </a:endParaRPr>
          </a:p>
        </p:txBody>
      </p:sp>
      <p:sp>
        <p:nvSpPr>
          <p:cNvPr id="8" name="Rounded Rectangular Callout 7"/>
          <p:cNvSpPr/>
          <p:nvPr/>
        </p:nvSpPr>
        <p:spPr>
          <a:xfrm>
            <a:off x="6804248" y="1988840"/>
            <a:ext cx="2016224" cy="1512168"/>
          </a:xfrm>
          <a:prstGeom prst="wedgeRoundRectCallout">
            <a:avLst>
              <a:gd name="adj1" fmla="val -49598"/>
              <a:gd name="adj2" fmla="val -353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smtClean="0">
                <a:solidFill>
                  <a:srgbClr val="002060"/>
                </a:solidFill>
              </a:rPr>
              <a:t>REST API:</a:t>
            </a:r>
            <a:br>
              <a:rPr lang="en-US" sz="1400" b="1" dirty="0" smtClean="0">
                <a:solidFill>
                  <a:srgbClr val="002060"/>
                </a:solidFill>
              </a:rPr>
            </a:br>
            <a:r>
              <a:rPr lang="en-US" sz="1400" dirty="0" smtClean="0">
                <a:solidFill>
                  <a:srgbClr val="002060"/>
                </a:solidFill>
              </a:rPr>
              <a:t>Query Tables/Entities</a:t>
            </a:r>
            <a:endParaRPr lang="en-US" sz="1400" dirty="0">
              <a:solidFill>
                <a:srgbClr val="002060"/>
              </a:solidFill>
            </a:endParaRPr>
          </a:p>
          <a:p>
            <a:pPr algn="ctr"/>
            <a:r>
              <a:rPr lang="en-US" sz="1400" dirty="0" smtClean="0">
                <a:solidFill>
                  <a:srgbClr val="002060"/>
                </a:solidFill>
              </a:rPr>
              <a:t>Create/Delete </a:t>
            </a:r>
            <a:r>
              <a:rPr lang="en-US" sz="1400" dirty="0">
                <a:solidFill>
                  <a:srgbClr val="002060"/>
                </a:solidFill>
              </a:rPr>
              <a:t>Table</a:t>
            </a:r>
          </a:p>
          <a:p>
            <a:pPr algn="ctr"/>
            <a:r>
              <a:rPr lang="en-US" sz="1400" dirty="0">
                <a:solidFill>
                  <a:srgbClr val="002060"/>
                </a:solidFill>
              </a:rPr>
              <a:t>Set/Get Table ACL</a:t>
            </a:r>
          </a:p>
          <a:p>
            <a:pPr algn="ctr"/>
            <a:r>
              <a:rPr lang="en-US" sz="1400" dirty="0" smtClean="0">
                <a:solidFill>
                  <a:srgbClr val="002060"/>
                </a:solidFill>
              </a:rPr>
              <a:t>Insert/Merge/Replace/</a:t>
            </a:r>
            <a:br>
              <a:rPr lang="en-US" sz="1400" dirty="0" smtClean="0">
                <a:solidFill>
                  <a:srgbClr val="002060"/>
                </a:solidFill>
              </a:rPr>
            </a:br>
            <a:r>
              <a:rPr lang="en-US" sz="1400" dirty="0" smtClean="0">
                <a:solidFill>
                  <a:srgbClr val="002060"/>
                </a:solidFill>
              </a:rPr>
              <a:t>Update/Delete </a:t>
            </a:r>
            <a:r>
              <a:rPr lang="en-US" sz="1400" dirty="0">
                <a:solidFill>
                  <a:srgbClr val="002060"/>
                </a:solidFill>
              </a:rPr>
              <a:t>Entity</a:t>
            </a:r>
          </a:p>
        </p:txBody>
      </p:sp>
      <p:sp>
        <p:nvSpPr>
          <p:cNvPr id="7" name="Rounded Rectangular Callout 6"/>
          <p:cNvSpPr/>
          <p:nvPr/>
        </p:nvSpPr>
        <p:spPr>
          <a:xfrm>
            <a:off x="6948264" y="5661248"/>
            <a:ext cx="1872208" cy="565567"/>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Event Sourcing</a:t>
            </a:r>
          </a:p>
          <a:p>
            <a:pPr algn="ctr"/>
            <a:r>
              <a:rPr lang="en-US" sz="1600" dirty="0" smtClean="0">
                <a:solidFill>
                  <a:srgbClr val="002060"/>
                </a:solidFill>
              </a:rPr>
              <a:t>Materialized View</a:t>
            </a:r>
            <a:endParaRPr lang="cs-CZ" sz="1600" dirty="0">
              <a:solidFill>
                <a:srgbClr val="002060"/>
              </a:solidFill>
            </a:endParaRPr>
          </a:p>
        </p:txBody>
      </p:sp>
    </p:spTree>
    <p:extLst>
      <p:ext uri="{BB962C8B-B14F-4D97-AF65-F5344CB8AC3E}">
        <p14:creationId xmlns:p14="http://schemas.microsoft.com/office/powerpoint/2010/main" val="28689165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Processing Design Patterns</a:t>
            </a:r>
            <a:endParaRPr lang="cs-CZ" dirty="0"/>
          </a:p>
        </p:txBody>
      </p:sp>
      <p:sp>
        <p:nvSpPr>
          <p:cNvPr id="4" name="Content Placeholder 4"/>
          <p:cNvSpPr>
            <a:spLocks noGrp="1"/>
          </p:cNvSpPr>
          <p:nvPr>
            <p:ph sz="quarter" idx="13"/>
          </p:nvPr>
        </p:nvSpPr>
        <p:spPr>
          <a:xfrm>
            <a:off x="4283968" y="620689"/>
            <a:ext cx="4752528" cy="2304254"/>
          </a:xfrm>
        </p:spPr>
        <p:txBody>
          <a:bodyPr anchor="t">
            <a:normAutofit lnSpcReduction="10000"/>
          </a:bodyPr>
          <a:lstStyle/>
          <a:p>
            <a:r>
              <a:rPr lang="en-US" b="1" dirty="0" smtClean="0"/>
              <a:t>CQRS - Command </a:t>
            </a:r>
            <a:r>
              <a:rPr lang="en-US" b="1" dirty="0"/>
              <a:t>and Query Responsibility </a:t>
            </a:r>
            <a:r>
              <a:rPr lang="en-US" b="1" dirty="0" smtClean="0"/>
              <a:t>Segregation</a:t>
            </a:r>
            <a:endParaRPr lang="cs-CZ" b="1" dirty="0" smtClean="0"/>
          </a:p>
          <a:p>
            <a:pPr lvl="1"/>
            <a:r>
              <a:rPr lang="en-US" dirty="0"/>
              <a:t>separate interfaces </a:t>
            </a:r>
            <a:r>
              <a:rPr lang="en-US" dirty="0" smtClean="0"/>
              <a:t>for r/w operations</a:t>
            </a:r>
          </a:p>
          <a:p>
            <a:pPr lvl="1"/>
            <a:r>
              <a:rPr lang="en-US" dirty="0" smtClean="0"/>
              <a:t>scalability, eventual consistency</a:t>
            </a:r>
          </a:p>
          <a:p>
            <a:r>
              <a:rPr lang="en-US" b="1" dirty="0" smtClean="0"/>
              <a:t>Materialized Views</a:t>
            </a:r>
          </a:p>
          <a:p>
            <a:pPr lvl="1"/>
            <a:r>
              <a:rPr lang="en-US" dirty="0"/>
              <a:t>optimized for </a:t>
            </a:r>
            <a:r>
              <a:rPr lang="en-US" dirty="0" smtClean="0">
                <a:solidFill>
                  <a:schemeClr val="bg1">
                    <a:lumMod val="50000"/>
                  </a:schemeClr>
                </a:solidFill>
              </a:rPr>
              <a:t>expected</a:t>
            </a:r>
            <a:r>
              <a:rPr lang="en-US" dirty="0" smtClean="0"/>
              <a:t> queries</a:t>
            </a:r>
            <a:endParaRPr lang="en-US" dirty="0"/>
          </a:p>
          <a:p>
            <a:endParaRPr lang="en-US" b="1" dirty="0"/>
          </a:p>
        </p:txBody>
      </p:sp>
      <p:pic>
        <p:nvPicPr>
          <p:cNvPr id="9" name="Picture 4" descr="http://lh3.ggpht.com/_450l3VHhZSU/S4GDB3COdpI/AAAAAAAAAEY/pvopW7UAa_A/Slide1_thumb%5B3%5D.png?imgmax=800"/>
          <p:cNvPicPr>
            <a:picLocks noChangeAspect="1" noChangeArrowheads="1"/>
          </p:cNvPicPr>
          <p:nvPr/>
        </p:nvPicPr>
        <p:blipFill rotWithShape="1">
          <a:blip r:embed="rId3">
            <a:extLst>
              <a:ext uri="{28A0092B-C50C-407E-A947-70E740481C1C}">
                <a14:useLocalDpi xmlns:a14="http://schemas.microsoft.com/office/drawing/2010/main" val="0"/>
              </a:ext>
            </a:extLst>
          </a:blip>
          <a:srcRect t="1" r="1764" b="1507"/>
          <a:stretch/>
        </p:blipFill>
        <p:spPr bwMode="auto">
          <a:xfrm>
            <a:off x="176818" y="548681"/>
            <a:ext cx="3819118" cy="31694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997" y="3068960"/>
            <a:ext cx="5324496" cy="339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4"/>
          <p:cNvSpPr txBox="1">
            <a:spLocks/>
          </p:cNvSpPr>
          <p:nvPr/>
        </p:nvSpPr>
        <p:spPr>
          <a:xfrm>
            <a:off x="176818" y="4005064"/>
            <a:ext cx="3387070" cy="2780483"/>
          </a:xfrm>
          <a:prstGeom prst="rect">
            <a:avLst/>
          </a:prstGeom>
        </p:spPr>
        <p:txBody>
          <a:bodyPr vert="horz" anchor="t" anchorCtr="0">
            <a:norm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b="1" dirty="0" smtClean="0"/>
              <a:t>Event Sourcing</a:t>
            </a:r>
          </a:p>
          <a:p>
            <a:pPr lvl="1"/>
            <a:r>
              <a:rPr lang="en-US" dirty="0" smtClean="0"/>
              <a:t>append-only store</a:t>
            </a:r>
          </a:p>
          <a:p>
            <a:pPr lvl="2"/>
            <a:r>
              <a:rPr lang="en-US" dirty="0" smtClean="0"/>
              <a:t>full series of events</a:t>
            </a:r>
          </a:p>
          <a:p>
            <a:pPr lvl="2"/>
            <a:r>
              <a:rPr lang="en-US" dirty="0" smtClean="0"/>
              <a:t>rather than storing </a:t>
            </a:r>
            <a:br>
              <a:rPr lang="en-US" dirty="0" smtClean="0"/>
            </a:br>
            <a:r>
              <a:rPr lang="en-US" dirty="0" smtClean="0"/>
              <a:t>just the current state</a:t>
            </a:r>
          </a:p>
          <a:p>
            <a:pPr lvl="1"/>
            <a:r>
              <a:rPr lang="en-US" dirty="0" smtClean="0"/>
              <a:t>performance, scalability</a:t>
            </a:r>
          </a:p>
          <a:p>
            <a:pPr lvl="1"/>
            <a:r>
              <a:rPr lang="en-US" dirty="0" smtClean="0"/>
              <a:t>full history</a:t>
            </a:r>
            <a:endParaRPr lang="en-US" dirty="0"/>
          </a:p>
        </p:txBody>
      </p:sp>
    </p:spTree>
    <p:extLst>
      <p:ext uri="{BB962C8B-B14F-4D97-AF65-F5344CB8AC3E}">
        <p14:creationId xmlns:p14="http://schemas.microsoft.com/office/powerpoint/2010/main" val="9620537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13" y="3630166"/>
            <a:ext cx="7577445" cy="3154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Column stores</a:t>
            </a:r>
            <a:endParaRPr lang="cs-CZ" dirty="0"/>
          </a:p>
        </p:txBody>
      </p:sp>
      <p:sp>
        <p:nvSpPr>
          <p:cNvPr id="4" name="Content Placeholder 4"/>
          <p:cNvSpPr>
            <a:spLocks noGrp="1"/>
          </p:cNvSpPr>
          <p:nvPr>
            <p:ph sz="quarter" idx="13"/>
          </p:nvPr>
        </p:nvSpPr>
        <p:spPr>
          <a:xfrm>
            <a:off x="107504" y="548680"/>
            <a:ext cx="8928992" cy="3168352"/>
          </a:xfrm>
        </p:spPr>
        <p:txBody>
          <a:bodyPr anchor="t">
            <a:normAutofit lnSpcReduction="10000"/>
          </a:bodyPr>
          <a:lstStyle/>
          <a:p>
            <a:r>
              <a:rPr lang="en-US" b="1" dirty="0" err="1" smtClean="0"/>
              <a:t>Sloupcov</a:t>
            </a:r>
            <a:r>
              <a:rPr lang="cs-CZ" b="1" dirty="0" smtClean="0"/>
              <a:t>ě orientovaná</a:t>
            </a:r>
            <a:r>
              <a:rPr lang="en-US" b="1" dirty="0" smtClean="0"/>
              <a:t> </a:t>
            </a:r>
            <a:r>
              <a:rPr lang="en-US" b="1" dirty="0" err="1" smtClean="0"/>
              <a:t>archite</a:t>
            </a:r>
            <a:r>
              <a:rPr lang="cs-CZ" b="1" dirty="0" smtClean="0"/>
              <a:t>k</a:t>
            </a:r>
            <a:r>
              <a:rPr lang="en-US" b="1" dirty="0" err="1" smtClean="0"/>
              <a:t>tur</a:t>
            </a:r>
            <a:r>
              <a:rPr lang="cs-CZ" b="1" dirty="0" smtClean="0"/>
              <a:t>a</a:t>
            </a:r>
          </a:p>
          <a:p>
            <a:pPr lvl="1"/>
            <a:r>
              <a:rPr lang="en-US" dirty="0" err="1" smtClean="0"/>
              <a:t>slo</a:t>
            </a:r>
            <a:r>
              <a:rPr lang="cs-CZ" dirty="0" smtClean="0"/>
              <a:t>žitější organizace dat než Key/Value</a:t>
            </a:r>
            <a:endParaRPr lang="en-US" dirty="0" smtClean="0"/>
          </a:p>
          <a:p>
            <a:pPr lvl="1"/>
            <a:r>
              <a:rPr lang="cs-CZ" dirty="0" smtClean="0"/>
              <a:t>řádky – </a:t>
            </a:r>
            <a:r>
              <a:rPr lang="cs-CZ" b="1" dirty="0" smtClean="0"/>
              <a:t>velmi</a:t>
            </a:r>
            <a:r>
              <a:rPr lang="cs-CZ" dirty="0" smtClean="0"/>
              <a:t> </a:t>
            </a:r>
            <a:r>
              <a:rPr lang="cs-CZ" b="1" dirty="0" smtClean="0"/>
              <a:t>mnoho</a:t>
            </a:r>
            <a:r>
              <a:rPr lang="cs-CZ" dirty="0" smtClean="0"/>
              <a:t> hodnot </a:t>
            </a:r>
            <a:r>
              <a:rPr lang="cs-CZ" i="1" dirty="0" smtClean="0"/>
              <a:t>(tisíce, i miliony)</a:t>
            </a:r>
          </a:p>
          <a:p>
            <a:pPr lvl="1"/>
            <a:r>
              <a:rPr lang="cs-CZ" dirty="0" smtClean="0"/>
              <a:t>adresace: column </a:t>
            </a:r>
            <a:r>
              <a:rPr lang="cs-CZ" b="1" dirty="0" smtClean="0"/>
              <a:t>family</a:t>
            </a:r>
            <a:r>
              <a:rPr lang="cs-CZ" dirty="0" smtClean="0"/>
              <a:t> / row / column  </a:t>
            </a:r>
            <a:r>
              <a:rPr lang="cs-CZ" b="1" dirty="0" smtClean="0">
                <a:latin typeface="Arial Unicode MS"/>
                <a:ea typeface="Arial Unicode MS"/>
                <a:cs typeface="Arial Unicode MS"/>
              </a:rPr>
              <a:t>→</a:t>
            </a:r>
            <a:r>
              <a:rPr lang="cs-CZ" dirty="0" smtClean="0"/>
              <a:t>  value</a:t>
            </a:r>
          </a:p>
          <a:p>
            <a:pPr lvl="1"/>
            <a:r>
              <a:rPr lang="cs-CZ" dirty="0"/>
              <a:t>no schema – různé počty a typy </a:t>
            </a:r>
            <a:r>
              <a:rPr lang="cs-CZ" dirty="0" smtClean="0"/>
              <a:t>hodnot</a:t>
            </a:r>
          </a:p>
          <a:p>
            <a:pPr lvl="1"/>
            <a:r>
              <a:rPr lang="cs-CZ" dirty="0" smtClean="0"/>
              <a:t>columns - static, dynamic</a:t>
            </a:r>
          </a:p>
          <a:p>
            <a:pPr lvl="2"/>
            <a:r>
              <a:rPr lang="cs-CZ" dirty="0" smtClean="0"/>
              <a:t>řádka ≈ data vyhovující předpokládanému dotazu - materialized view</a:t>
            </a:r>
          </a:p>
          <a:p>
            <a:pPr lvl="2"/>
            <a:r>
              <a:rPr lang="cs-CZ" dirty="0" smtClean="0"/>
              <a:t>efektivní čtení dat</a:t>
            </a:r>
            <a:endParaRPr lang="en-US" dirty="0"/>
          </a:p>
          <a:p>
            <a:pPr lvl="1"/>
            <a:r>
              <a:rPr lang="cs-CZ" dirty="0" smtClean="0"/>
              <a:t>verzování hodnot, timestamps, přístup k starším verzím</a:t>
            </a:r>
          </a:p>
        </p:txBody>
      </p:sp>
      <p:sp>
        <p:nvSpPr>
          <p:cNvPr id="5" name="Rounded Rectangular Callout 4"/>
          <p:cNvSpPr/>
          <p:nvPr/>
        </p:nvSpPr>
        <p:spPr>
          <a:xfrm>
            <a:off x="7596336" y="692696"/>
            <a:ext cx="1234219" cy="1152128"/>
          </a:xfrm>
          <a:prstGeom prst="wedgeRoundRectCallout">
            <a:avLst>
              <a:gd name="adj1" fmla="val -49340"/>
              <a:gd name="adj2" fmla="val -26452"/>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sz="1600" dirty="0" smtClean="0">
                <a:solidFill>
                  <a:srgbClr val="002060"/>
                </a:solidFill>
              </a:rPr>
              <a:t>C-store</a:t>
            </a:r>
            <a:br>
              <a:rPr lang="cs-CZ" sz="1600" dirty="0" smtClean="0">
                <a:solidFill>
                  <a:srgbClr val="002060"/>
                </a:solidFill>
              </a:rPr>
            </a:br>
            <a:r>
              <a:rPr lang="cs-CZ" sz="1600" dirty="0" smtClean="0">
                <a:solidFill>
                  <a:srgbClr val="002060"/>
                </a:solidFill>
              </a:rPr>
              <a:t>Cassandra</a:t>
            </a:r>
            <a:br>
              <a:rPr lang="cs-CZ" sz="1600" dirty="0" smtClean="0">
                <a:solidFill>
                  <a:srgbClr val="002060"/>
                </a:solidFill>
              </a:rPr>
            </a:br>
            <a:r>
              <a:rPr lang="cs-CZ" sz="1600" dirty="0" smtClean="0">
                <a:solidFill>
                  <a:srgbClr val="002060"/>
                </a:solidFill>
              </a:rPr>
              <a:t>MonetDB</a:t>
            </a:r>
          </a:p>
          <a:p>
            <a:pPr algn="ctr"/>
            <a:r>
              <a:rPr lang="cs-CZ" sz="1600" dirty="0" smtClean="0">
                <a:solidFill>
                  <a:srgbClr val="002060"/>
                </a:solidFill>
              </a:rPr>
              <a:t>HBase</a:t>
            </a:r>
            <a:r>
              <a:rPr lang="en-US" sz="1600" dirty="0" smtClean="0">
                <a:solidFill>
                  <a:srgbClr val="002060"/>
                </a:solidFill>
              </a:rPr>
              <a:t> </a:t>
            </a:r>
            <a:r>
              <a:rPr lang="cs-CZ" sz="1600" dirty="0" smtClean="0">
                <a:solidFill>
                  <a:srgbClr val="002060"/>
                </a:solidFill>
              </a:rPr>
              <a:t>...</a:t>
            </a:r>
            <a:endParaRPr lang="cs-CZ" sz="1600" dirty="0">
              <a:solidFill>
                <a:srgbClr val="002060"/>
              </a:solidFill>
            </a:endParaRPr>
          </a:p>
        </p:txBody>
      </p:sp>
    </p:spTree>
    <p:extLst>
      <p:ext uri="{BB962C8B-B14F-4D97-AF65-F5344CB8AC3E}">
        <p14:creationId xmlns:p14="http://schemas.microsoft.com/office/powerpoint/2010/main" val="38699970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stores</a:t>
            </a:r>
            <a:endParaRPr lang="cs-CZ" dirty="0"/>
          </a:p>
        </p:txBody>
      </p:sp>
      <p:sp>
        <p:nvSpPr>
          <p:cNvPr id="4" name="Content Placeholder 4"/>
          <p:cNvSpPr>
            <a:spLocks noGrp="1"/>
          </p:cNvSpPr>
          <p:nvPr>
            <p:ph sz="quarter" idx="13"/>
          </p:nvPr>
        </p:nvSpPr>
        <p:spPr>
          <a:xfrm>
            <a:off x="107504" y="548680"/>
            <a:ext cx="8928992" cy="6120680"/>
          </a:xfrm>
        </p:spPr>
        <p:txBody>
          <a:bodyPr anchor="t">
            <a:normAutofit/>
          </a:bodyPr>
          <a:lstStyle/>
          <a:p>
            <a:r>
              <a:rPr lang="en-US" b="1" dirty="0" err="1" smtClean="0"/>
              <a:t>Sloupcov</a:t>
            </a:r>
            <a:r>
              <a:rPr lang="cs-CZ" b="1" dirty="0" smtClean="0"/>
              <a:t>ě orientovaná</a:t>
            </a:r>
            <a:r>
              <a:rPr lang="en-US" b="1" dirty="0" smtClean="0"/>
              <a:t> </a:t>
            </a:r>
            <a:r>
              <a:rPr lang="en-US" b="1" dirty="0" err="1" smtClean="0"/>
              <a:t>archite</a:t>
            </a:r>
            <a:r>
              <a:rPr lang="cs-CZ" b="1" dirty="0" smtClean="0"/>
              <a:t>k</a:t>
            </a:r>
            <a:r>
              <a:rPr lang="en-US" b="1" dirty="0" err="1" smtClean="0"/>
              <a:t>tur</a:t>
            </a:r>
            <a:r>
              <a:rPr lang="cs-CZ" b="1" dirty="0" smtClean="0"/>
              <a:t>a</a:t>
            </a:r>
          </a:p>
          <a:p>
            <a:pPr lvl="1"/>
            <a:r>
              <a:rPr lang="cs-CZ" dirty="0" smtClean="0"/>
              <a:t>třídění dle row i column - rychlý přístup</a:t>
            </a:r>
            <a:endParaRPr lang="en-US" dirty="0" smtClean="0"/>
          </a:p>
          <a:p>
            <a:pPr lvl="1"/>
            <a:r>
              <a:rPr lang="en-US" dirty="0" err="1" smtClean="0"/>
              <a:t>joiny</a:t>
            </a:r>
            <a:r>
              <a:rPr lang="en-US" dirty="0" smtClean="0"/>
              <a:t> </a:t>
            </a:r>
            <a:r>
              <a:rPr lang="en-US" dirty="0" err="1" smtClean="0"/>
              <a:t>nepodporov</a:t>
            </a:r>
            <a:r>
              <a:rPr lang="cs-CZ" dirty="0" smtClean="0"/>
              <a:t>ány</a:t>
            </a:r>
          </a:p>
          <a:p>
            <a:pPr lvl="2"/>
            <a:r>
              <a:rPr lang="cs-CZ" dirty="0" smtClean="0"/>
              <a:t>ruční indexy, runtime, nákladné</a:t>
            </a:r>
          </a:p>
          <a:p>
            <a:pPr lvl="1"/>
            <a:r>
              <a:rPr lang="cs-CZ" dirty="0"/>
              <a:t>kolekce</a:t>
            </a:r>
          </a:p>
          <a:p>
            <a:pPr lvl="2"/>
            <a:r>
              <a:rPr lang="cs-CZ" dirty="0"/>
              <a:t>set</a:t>
            </a:r>
          </a:p>
          <a:p>
            <a:pPr lvl="2"/>
            <a:r>
              <a:rPr lang="cs-CZ" dirty="0"/>
              <a:t>list</a:t>
            </a:r>
          </a:p>
          <a:p>
            <a:pPr lvl="2"/>
            <a:r>
              <a:rPr lang="cs-CZ" dirty="0"/>
              <a:t>map</a:t>
            </a:r>
          </a:p>
          <a:p>
            <a:pPr lvl="1"/>
            <a:r>
              <a:rPr lang="cs-CZ" dirty="0" smtClean="0"/>
              <a:t>replikace</a:t>
            </a:r>
          </a:p>
          <a:p>
            <a:pPr lvl="2"/>
            <a:r>
              <a:rPr lang="cs-CZ" dirty="0" smtClean="0"/>
              <a:t>vlotelná úroveň</a:t>
            </a:r>
            <a:br>
              <a:rPr lang="cs-CZ" dirty="0" smtClean="0"/>
            </a:br>
            <a:r>
              <a:rPr lang="cs-CZ" dirty="0" smtClean="0"/>
              <a:t>konzistence</a:t>
            </a:r>
            <a:br>
              <a:rPr lang="cs-CZ" dirty="0" smtClean="0"/>
            </a:br>
            <a:r>
              <a:rPr lang="cs-CZ" dirty="0" smtClean="0"/>
              <a:t>per-request</a:t>
            </a:r>
          </a:p>
          <a:p>
            <a:pPr lvl="2"/>
            <a:r>
              <a:rPr lang="cs-CZ" dirty="0" smtClean="0"/>
              <a:t>s</a:t>
            </a:r>
            <a:r>
              <a:rPr lang="en-US" dirty="0" err="1" smtClean="0"/>
              <a:t>equential</a:t>
            </a:r>
            <a:r>
              <a:rPr lang="en-US" dirty="0" smtClean="0"/>
              <a:t> c.</a:t>
            </a:r>
          </a:p>
          <a:p>
            <a:pPr lvl="2"/>
            <a:r>
              <a:rPr lang="en-US" dirty="0" smtClean="0"/>
              <a:t>external</a:t>
            </a:r>
            <a:r>
              <a:rPr lang="cs-CZ" dirty="0" smtClean="0"/>
              <a:t> c.</a:t>
            </a:r>
          </a:p>
          <a:p>
            <a:pPr lvl="2"/>
            <a:r>
              <a:rPr lang="cs-CZ" dirty="0" smtClean="0"/>
              <a:t>eventual 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204864"/>
            <a:ext cx="5991414" cy="4332138"/>
          </a:xfrm>
          <a:prstGeom prst="rect">
            <a:avLst/>
          </a:prstGeom>
        </p:spPr>
      </p:pic>
      <p:sp>
        <p:nvSpPr>
          <p:cNvPr id="8" name="Rounded Rectangular Callout 7"/>
          <p:cNvSpPr/>
          <p:nvPr/>
        </p:nvSpPr>
        <p:spPr>
          <a:xfrm>
            <a:off x="5580112" y="5013176"/>
            <a:ext cx="2016224" cy="360040"/>
          </a:xfrm>
          <a:prstGeom prst="wedgeRoundRectCallout">
            <a:avLst>
              <a:gd name="adj1" fmla="val -73918"/>
              <a:gd name="adj2" fmla="val -180845"/>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dirty="0" smtClean="0">
                <a:solidFill>
                  <a:srgbClr val="002060"/>
                </a:solidFill>
              </a:rPr>
              <a:t>dynamic columns</a:t>
            </a:r>
            <a:endParaRPr lang="cs-CZ" dirty="0">
              <a:solidFill>
                <a:srgbClr val="002060"/>
              </a:solidFill>
            </a:endParaRPr>
          </a:p>
        </p:txBody>
      </p:sp>
      <p:sp>
        <p:nvSpPr>
          <p:cNvPr id="9" name="Rounded Rectangular Callout 8"/>
          <p:cNvSpPr/>
          <p:nvPr/>
        </p:nvSpPr>
        <p:spPr>
          <a:xfrm>
            <a:off x="5580112" y="5661248"/>
            <a:ext cx="2016224" cy="360040"/>
          </a:xfrm>
          <a:prstGeom prst="wedgeRoundRectCallout">
            <a:avLst>
              <a:gd name="adj1" fmla="val -64900"/>
              <a:gd name="adj2" fmla="val -54602"/>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dirty="0" smtClean="0">
                <a:solidFill>
                  <a:srgbClr val="002060"/>
                </a:solidFill>
              </a:rPr>
              <a:t>secondary index</a:t>
            </a:r>
            <a:endParaRPr lang="cs-CZ" dirty="0">
              <a:solidFill>
                <a:srgbClr val="002060"/>
              </a:solidFill>
            </a:endParaRPr>
          </a:p>
        </p:txBody>
      </p:sp>
      <p:cxnSp>
        <p:nvCxnSpPr>
          <p:cNvPr id="6" name="Straight Arrow Connector 5"/>
          <p:cNvCxnSpPr/>
          <p:nvPr/>
        </p:nvCxnSpPr>
        <p:spPr>
          <a:xfrm>
            <a:off x="1778438" y="3032956"/>
            <a:ext cx="1425410" cy="1044116"/>
          </a:xfrm>
          <a:prstGeom prst="straightConnector1">
            <a:avLst/>
          </a:prstGeom>
          <a:ln w="254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867407" y="2708920"/>
            <a:ext cx="1288769" cy="2790310"/>
          </a:xfrm>
          <a:prstGeom prst="straightConnector1">
            <a:avLst/>
          </a:prstGeom>
          <a:ln w="25400">
            <a:solidFill>
              <a:srgbClr val="0070C0"/>
            </a:solidFill>
            <a:headEnd type="oval"/>
            <a:tailEnd type="stealth" w="lg" len="lg"/>
          </a:ln>
        </p:spPr>
        <p:style>
          <a:lnRef idx="1">
            <a:schemeClr val="accent1"/>
          </a:lnRef>
          <a:fillRef idx="0">
            <a:schemeClr val="accent1"/>
          </a:fillRef>
          <a:effectRef idx="0">
            <a:schemeClr val="accent1"/>
          </a:effectRef>
          <a:fontRef idx="minor">
            <a:schemeClr val="tx1"/>
          </a:fontRef>
        </p:style>
      </p:cxnSp>
      <p:sp>
        <p:nvSpPr>
          <p:cNvPr id="11" name="Rounded Rectangular Callout 10"/>
          <p:cNvSpPr/>
          <p:nvPr/>
        </p:nvSpPr>
        <p:spPr>
          <a:xfrm>
            <a:off x="251520" y="6021288"/>
            <a:ext cx="1800200" cy="576064"/>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Index Table</a:t>
            </a:r>
          </a:p>
          <a:p>
            <a:pPr algn="ctr"/>
            <a:r>
              <a:rPr lang="en-US" sz="1600" dirty="0" smtClean="0">
                <a:solidFill>
                  <a:srgbClr val="002060"/>
                </a:solidFill>
              </a:rPr>
              <a:t>Materialized View</a:t>
            </a:r>
            <a:endParaRPr lang="cs-CZ" sz="1600" dirty="0">
              <a:solidFill>
                <a:srgbClr val="002060"/>
              </a:solidFill>
            </a:endParaRPr>
          </a:p>
        </p:txBody>
      </p:sp>
    </p:spTree>
    <p:extLst>
      <p:ext uri="{BB962C8B-B14F-4D97-AF65-F5344CB8AC3E}">
        <p14:creationId xmlns:p14="http://schemas.microsoft.com/office/powerpoint/2010/main" val="10383439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Document</a:t>
            </a:r>
            <a:r>
              <a:rPr lang="en-US" dirty="0" smtClean="0"/>
              <a:t> stores</a:t>
            </a:r>
            <a:endParaRPr lang="cs-CZ" dirty="0"/>
          </a:p>
        </p:txBody>
      </p:sp>
      <p:sp>
        <p:nvSpPr>
          <p:cNvPr id="4" name="Content Placeholder 4"/>
          <p:cNvSpPr>
            <a:spLocks noGrp="1"/>
          </p:cNvSpPr>
          <p:nvPr>
            <p:ph sz="quarter" idx="13"/>
          </p:nvPr>
        </p:nvSpPr>
        <p:spPr>
          <a:xfrm>
            <a:off x="107504" y="548680"/>
            <a:ext cx="8928992" cy="6192688"/>
          </a:xfrm>
        </p:spPr>
        <p:txBody>
          <a:bodyPr anchor="t">
            <a:normAutofit/>
          </a:bodyPr>
          <a:lstStyle/>
          <a:p>
            <a:r>
              <a:rPr lang="cs-CZ" b="1" dirty="0" smtClean="0"/>
              <a:t>Dokument</a:t>
            </a:r>
          </a:p>
          <a:p>
            <a:pPr lvl="1"/>
            <a:r>
              <a:rPr lang="cs-CZ" dirty="0" smtClean="0"/>
              <a:t>jednotka ukládání - store / retrieve</a:t>
            </a:r>
            <a:endParaRPr lang="en-US" dirty="0" smtClean="0"/>
          </a:p>
          <a:p>
            <a:pPr lvl="2"/>
            <a:r>
              <a:rPr lang="cs-CZ" dirty="0" smtClean="0"/>
              <a:t>XML, JSON, BSON, RDF, CSV, ..., ...</a:t>
            </a:r>
            <a:endParaRPr lang="en-US" dirty="0" smtClean="0"/>
          </a:p>
          <a:p>
            <a:pPr lvl="2"/>
            <a:r>
              <a:rPr lang="en-US" dirty="0" smtClean="0"/>
              <a:t>DB form</a:t>
            </a:r>
            <a:r>
              <a:rPr lang="cs-CZ" dirty="0" smtClean="0"/>
              <a:t>átu </a:t>
            </a:r>
            <a:r>
              <a:rPr lang="cs-CZ" b="1" dirty="0" smtClean="0"/>
              <a:t>rozumí</a:t>
            </a:r>
          </a:p>
          <a:p>
            <a:pPr lvl="1"/>
            <a:r>
              <a:rPr lang="cs-CZ" dirty="0" smtClean="0"/>
              <a:t>event logging, content management, RT analytics, ...</a:t>
            </a:r>
          </a:p>
          <a:p>
            <a:pPr lvl="1"/>
            <a:r>
              <a:rPr lang="en-US" dirty="0" err="1"/>
              <a:t>sharding</a:t>
            </a:r>
            <a:endParaRPr lang="cs-CZ" dirty="0"/>
          </a:p>
          <a:p>
            <a:pPr lvl="2"/>
            <a:r>
              <a:rPr lang="cs-CZ" dirty="0" smtClean="0"/>
              <a:t>range</a:t>
            </a:r>
            <a:r>
              <a:rPr lang="en-US" dirty="0" smtClean="0"/>
              <a:t>-</a:t>
            </a:r>
            <a:r>
              <a:rPr lang="cs-CZ" dirty="0" smtClean="0"/>
              <a:t>based / </a:t>
            </a:r>
            <a:r>
              <a:rPr lang="en-US" dirty="0" smtClean="0"/>
              <a:t>hash-based partitioning</a:t>
            </a:r>
          </a:p>
          <a:p>
            <a:pPr lvl="1"/>
            <a:r>
              <a:rPr lang="en-US" dirty="0" smtClean="0"/>
              <a:t>journaling</a:t>
            </a:r>
          </a:p>
          <a:p>
            <a:pPr lvl="2"/>
            <a:r>
              <a:rPr lang="en-US" dirty="0" smtClean="0"/>
              <a:t>append-only, write-ahead redo logs</a:t>
            </a:r>
          </a:p>
          <a:p>
            <a:r>
              <a:rPr lang="cs-CZ" b="1" dirty="0" smtClean="0"/>
              <a:t>Struktura</a:t>
            </a:r>
          </a:p>
          <a:p>
            <a:pPr lvl="1"/>
            <a:r>
              <a:rPr lang="cs-CZ" dirty="0" smtClean="0"/>
              <a:t>references</a:t>
            </a:r>
          </a:p>
          <a:p>
            <a:pPr lvl="2"/>
            <a:r>
              <a:rPr lang="cs-CZ" dirty="0" smtClean="0"/>
              <a:t>normalizovaný datový model</a:t>
            </a:r>
          </a:p>
          <a:p>
            <a:pPr lvl="2"/>
            <a:r>
              <a:rPr lang="cs-CZ" dirty="0" smtClean="0"/>
              <a:t>komplexnější m:n relace</a:t>
            </a:r>
          </a:p>
          <a:p>
            <a:pPr lvl="2"/>
            <a:r>
              <a:rPr lang="cs-CZ" dirty="0" smtClean="0"/>
              <a:t>náročnější na v</a:t>
            </a:r>
            <a:r>
              <a:rPr lang="en-US" dirty="0" err="1" smtClean="0"/>
              <a:t>yhodnocen</a:t>
            </a:r>
            <a:r>
              <a:rPr lang="cs-CZ" dirty="0" smtClean="0"/>
              <a:t>í</a:t>
            </a:r>
          </a:p>
          <a:p>
            <a:pPr lvl="1"/>
            <a:r>
              <a:rPr lang="cs-CZ" dirty="0" smtClean="0"/>
              <a:t>embedded document</a:t>
            </a:r>
          </a:p>
          <a:p>
            <a:pPr lvl="2"/>
            <a:r>
              <a:rPr lang="cs-CZ" dirty="0" smtClean="0"/>
              <a:t>denormalizovaný datový model</a:t>
            </a:r>
          </a:p>
          <a:p>
            <a:pPr lvl="2"/>
            <a:r>
              <a:rPr lang="cs-CZ" dirty="0" smtClean="0"/>
              <a:t>jednodušší, rychlejší</a:t>
            </a:r>
          </a:p>
        </p:txBody>
      </p:sp>
      <p:sp>
        <p:nvSpPr>
          <p:cNvPr id="5" name="Rounded Rectangular Callout 4"/>
          <p:cNvSpPr/>
          <p:nvPr/>
        </p:nvSpPr>
        <p:spPr>
          <a:xfrm>
            <a:off x="7524328" y="548680"/>
            <a:ext cx="1378235" cy="1013987"/>
          </a:xfrm>
          <a:prstGeom prst="wedgeRoundRectCallout">
            <a:avLst>
              <a:gd name="adj1" fmla="val -49340"/>
              <a:gd name="adj2" fmla="val -26452"/>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sz="1600" dirty="0" smtClean="0">
                <a:solidFill>
                  <a:srgbClr val="002060"/>
                </a:solidFill>
              </a:rPr>
              <a:t>MongoDB</a:t>
            </a:r>
          </a:p>
          <a:p>
            <a:pPr algn="ctr"/>
            <a:r>
              <a:rPr lang="cs-CZ" sz="1600" dirty="0" smtClean="0">
                <a:solidFill>
                  <a:srgbClr val="002060"/>
                </a:solidFill>
              </a:rPr>
              <a:t>RavenDB</a:t>
            </a:r>
          </a:p>
          <a:p>
            <a:pPr algn="ctr"/>
            <a:r>
              <a:rPr lang="cs-CZ" sz="1600" dirty="0" smtClean="0">
                <a:solidFill>
                  <a:srgbClr val="002060"/>
                </a:solidFill>
              </a:rPr>
              <a:t>TerraStore</a:t>
            </a:r>
            <a:br>
              <a:rPr lang="cs-CZ" sz="1600" dirty="0" smtClean="0">
                <a:solidFill>
                  <a:srgbClr val="002060"/>
                </a:solidFill>
              </a:rPr>
            </a:br>
            <a:r>
              <a:rPr lang="cs-CZ" sz="1600" dirty="0" smtClean="0">
                <a:solidFill>
                  <a:srgbClr val="002060"/>
                </a:solidFill>
              </a:rPr>
              <a:t>...</a:t>
            </a:r>
            <a:endParaRPr lang="cs-CZ" sz="1600" dirty="0">
              <a:solidFill>
                <a:srgbClr val="002060"/>
              </a:solidFill>
            </a:endParaRPr>
          </a:p>
        </p:txBody>
      </p:sp>
      <p:pic>
        <p:nvPicPr>
          <p:cNvPr id="11266" name="Picture 2" descr="http://docs.mongodb.org/v3.0/_images/data-model-normaliz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163" y="1946961"/>
            <a:ext cx="4142927" cy="252028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lh3.googleusercontent.com/-dCL-CouDAKQ/VUxx2kOvUkI/AAAAAAAABNk/K64TXuJnSIU/w720-h406/data-model-denormaliz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034" y="4365105"/>
            <a:ext cx="4153187" cy="2341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8990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Grafov</a:t>
            </a:r>
            <a:r>
              <a:rPr lang="cs-CZ" dirty="0" smtClean="0"/>
              <a:t>é databáze</a:t>
            </a:r>
            <a:endParaRPr lang="en-US" dirty="0"/>
          </a:p>
        </p:txBody>
      </p:sp>
      <p:sp>
        <p:nvSpPr>
          <p:cNvPr id="3" name="Content Placeholder 2"/>
          <p:cNvSpPr>
            <a:spLocks noGrp="1"/>
          </p:cNvSpPr>
          <p:nvPr>
            <p:ph sz="quarter" idx="13"/>
          </p:nvPr>
        </p:nvSpPr>
        <p:spPr/>
        <p:txBody>
          <a:bodyPr anchor="t">
            <a:normAutofit/>
          </a:bodyPr>
          <a:lstStyle/>
          <a:p>
            <a:r>
              <a:rPr lang="cs-CZ" b="1" dirty="0" smtClean="0"/>
              <a:t>Ukládání rozsáhlých grafů</a:t>
            </a:r>
          </a:p>
          <a:p>
            <a:pPr lvl="1"/>
            <a:r>
              <a:rPr lang="en-US" dirty="0" smtClean="0"/>
              <a:t>social networks - </a:t>
            </a:r>
            <a:r>
              <a:rPr lang="cs-CZ" dirty="0" smtClean="0"/>
              <a:t>relations</a:t>
            </a:r>
          </a:p>
          <a:p>
            <a:pPr lvl="1"/>
            <a:r>
              <a:rPr lang="en-US" dirty="0" smtClean="0"/>
              <a:t>recommender systems</a:t>
            </a:r>
            <a:r>
              <a:rPr lang="cs-CZ" dirty="0" smtClean="0"/>
              <a:t>, fraud detection, ...</a:t>
            </a:r>
            <a:endParaRPr lang="en-US" dirty="0" smtClean="0"/>
          </a:p>
          <a:p>
            <a:pPr lvl="1"/>
            <a:r>
              <a:rPr lang="cs-CZ" dirty="0" smtClean="0"/>
              <a:t>p</a:t>
            </a:r>
            <a:r>
              <a:rPr lang="en-US" dirty="0" err="1" smtClean="0"/>
              <a:t>robl</a:t>
            </a:r>
            <a:r>
              <a:rPr lang="cs-CZ" dirty="0" smtClean="0"/>
              <a:t>ém při reprezentaci v relačních db</a:t>
            </a:r>
          </a:p>
          <a:p>
            <a:pPr lvl="2"/>
            <a:r>
              <a:rPr lang="cs-CZ" dirty="0" smtClean="0"/>
              <a:t>velké množství drahých joinů</a:t>
            </a:r>
          </a:p>
          <a:p>
            <a:pPr lvl="1"/>
            <a:r>
              <a:rPr lang="cs-CZ" dirty="0" smtClean="0"/>
              <a:t>knihovny / REST API / grafové dotazovací jazyky</a:t>
            </a:r>
          </a:p>
          <a:p>
            <a:endParaRPr lang="en-US" b="1" dirty="0" smtClean="0"/>
          </a:p>
          <a:p>
            <a:r>
              <a:rPr lang="cs-CZ" b="1" dirty="0" smtClean="0"/>
              <a:t>Entity</a:t>
            </a:r>
          </a:p>
          <a:p>
            <a:pPr lvl="1"/>
            <a:r>
              <a:rPr lang="cs-CZ" dirty="0" smtClean="0"/>
              <a:t>uzly</a:t>
            </a:r>
          </a:p>
          <a:p>
            <a:pPr lvl="1"/>
            <a:r>
              <a:rPr lang="cs-CZ" dirty="0" smtClean="0"/>
              <a:t>vlastnosti (properties)</a:t>
            </a:r>
          </a:p>
          <a:p>
            <a:pPr lvl="1"/>
            <a:r>
              <a:rPr lang="cs-CZ" dirty="0" smtClean="0"/>
              <a:t>anotované orientované multihrany</a:t>
            </a:r>
          </a:p>
          <a:p>
            <a:r>
              <a:rPr lang="cs-CZ" b="1" dirty="0" smtClean="0"/>
              <a:t>Operace</a:t>
            </a:r>
          </a:p>
          <a:p>
            <a:pPr lvl="1"/>
            <a:r>
              <a:rPr lang="cs-CZ" dirty="0" smtClean="0"/>
              <a:t>prohledávání do šířky / hloubky</a:t>
            </a:r>
          </a:p>
          <a:p>
            <a:pPr lvl="1"/>
            <a:r>
              <a:rPr lang="cs-CZ" dirty="0" smtClean="0"/>
              <a:t>subgraph matching</a:t>
            </a:r>
            <a:r>
              <a:rPr lang="en-US" dirty="0" smtClean="0"/>
              <a:t> /</a:t>
            </a:r>
            <a:r>
              <a:rPr lang="cs-CZ" dirty="0" smtClean="0"/>
              <a:t> isomorphism</a:t>
            </a:r>
            <a:r>
              <a:rPr lang="en-US" dirty="0" smtClean="0"/>
              <a:t>, </a:t>
            </a:r>
            <a:r>
              <a:rPr lang="cs-CZ" dirty="0" smtClean="0"/>
              <a:t>wildcards</a:t>
            </a:r>
          </a:p>
          <a:p>
            <a:pPr lvl="1"/>
            <a:r>
              <a:rPr lang="cs-CZ" dirty="0" smtClean="0"/>
              <a:t>grafové vlastnosti: nejkratší cesta, průměr, ...</a:t>
            </a:r>
          </a:p>
          <a:p>
            <a:pPr lvl="1"/>
            <a:r>
              <a:rPr lang="cs-CZ" dirty="0" smtClean="0"/>
              <a:t>similarity queries</a:t>
            </a:r>
          </a:p>
        </p:txBody>
      </p:sp>
      <p:sp>
        <p:nvSpPr>
          <p:cNvPr id="4" name="Rounded Rectangular Callout 3"/>
          <p:cNvSpPr/>
          <p:nvPr/>
        </p:nvSpPr>
        <p:spPr>
          <a:xfrm>
            <a:off x="3995936" y="2996952"/>
            <a:ext cx="4939141" cy="864096"/>
          </a:xfrm>
          <a:prstGeom prst="wedgeRoundRectCallout">
            <a:avLst>
              <a:gd name="adj1" fmla="val -49340"/>
              <a:gd name="adj2" fmla="val -26452"/>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en-US" sz="1600" dirty="0" smtClean="0">
                <a:solidFill>
                  <a:srgbClr val="002060"/>
                </a:solidFill>
              </a:rPr>
              <a:t>MATCH </a:t>
            </a:r>
            <a:r>
              <a:rPr lang="en-US" altLang="en-US" sz="1600" dirty="0">
                <a:solidFill>
                  <a:srgbClr val="002060"/>
                </a:solidFill>
              </a:rPr>
              <a:t>(john {name: 'John'})-[:friend]-&gt;()-[:friend]-&gt;(</a:t>
            </a:r>
            <a:r>
              <a:rPr lang="en-US" altLang="en-US" sz="1600" dirty="0" err="1">
                <a:solidFill>
                  <a:srgbClr val="002060"/>
                </a:solidFill>
              </a:rPr>
              <a:t>fof</a:t>
            </a:r>
            <a:r>
              <a:rPr lang="en-US" altLang="en-US" sz="1600" dirty="0">
                <a:solidFill>
                  <a:srgbClr val="002060"/>
                </a:solidFill>
              </a:rPr>
              <a:t>)</a:t>
            </a:r>
            <a:endParaRPr lang="cs-CZ" altLang="en-US" sz="1600" dirty="0" smtClean="0">
              <a:solidFill>
                <a:srgbClr val="002060"/>
              </a:solidFill>
            </a:endParaRPr>
          </a:p>
          <a:p>
            <a:r>
              <a:rPr lang="en-US" altLang="en-US" sz="1600" dirty="0" smtClean="0">
                <a:solidFill>
                  <a:srgbClr val="002060"/>
                </a:solidFill>
              </a:rPr>
              <a:t>WHERE </a:t>
            </a:r>
            <a:r>
              <a:rPr lang="cs-CZ" altLang="en-US" sz="1600" dirty="0" smtClean="0">
                <a:solidFill>
                  <a:srgbClr val="002060"/>
                </a:solidFill>
              </a:rPr>
              <a:t>fof</a:t>
            </a:r>
            <a:r>
              <a:rPr lang="en-US" altLang="en-US" sz="1600" dirty="0" smtClean="0">
                <a:solidFill>
                  <a:srgbClr val="002060"/>
                </a:solidFill>
              </a:rPr>
              <a:t>.name </a:t>
            </a:r>
            <a:r>
              <a:rPr lang="en-US" altLang="en-US" sz="1600" dirty="0">
                <a:solidFill>
                  <a:srgbClr val="002060"/>
                </a:solidFill>
              </a:rPr>
              <a:t>=~ 'S</a:t>
            </a:r>
            <a:r>
              <a:rPr lang="en-US" altLang="en-US" sz="1600" dirty="0" smtClean="0">
                <a:solidFill>
                  <a:srgbClr val="002060"/>
                </a:solidFill>
              </a:rPr>
              <a:t>.*'</a:t>
            </a:r>
            <a:endParaRPr lang="cs-CZ" altLang="en-US" sz="1600" dirty="0" smtClean="0">
              <a:solidFill>
                <a:srgbClr val="002060"/>
              </a:solidFill>
            </a:endParaRPr>
          </a:p>
          <a:p>
            <a:r>
              <a:rPr lang="en-US" altLang="en-US" sz="1600" dirty="0" smtClean="0">
                <a:solidFill>
                  <a:srgbClr val="002060"/>
                </a:solidFill>
              </a:rPr>
              <a:t>RETURN </a:t>
            </a:r>
            <a:r>
              <a:rPr lang="cs-CZ" altLang="en-US" sz="1600" dirty="0" smtClean="0">
                <a:solidFill>
                  <a:srgbClr val="002060"/>
                </a:solidFill>
              </a:rPr>
              <a:t>fof</a:t>
            </a:r>
            <a:r>
              <a:rPr lang="en-US" altLang="en-US" sz="1600" dirty="0" smtClean="0">
                <a:solidFill>
                  <a:srgbClr val="002060"/>
                </a:solidFill>
              </a:rPr>
              <a:t>.name </a:t>
            </a:r>
            <a:endParaRPr lang="en-US" altLang="en-US" sz="1600" dirty="0">
              <a:solidFill>
                <a:srgbClr val="002060"/>
              </a:solidFill>
            </a:endParaRPr>
          </a:p>
        </p:txBody>
      </p:sp>
      <p:sp>
        <p:nvSpPr>
          <p:cNvPr id="9" name="Rounded Rectangular Callout 8"/>
          <p:cNvSpPr/>
          <p:nvPr/>
        </p:nvSpPr>
        <p:spPr>
          <a:xfrm>
            <a:off x="7452320" y="3573016"/>
            <a:ext cx="1482757" cy="288032"/>
          </a:xfrm>
          <a:prstGeom prst="wedgeRoundRectCallout">
            <a:avLst>
              <a:gd name="adj1" fmla="val -49340"/>
              <a:gd name="adj2" fmla="val -26452"/>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en-US" sz="1600" dirty="0" smtClean="0">
                <a:solidFill>
                  <a:srgbClr val="002060"/>
                </a:solidFill>
              </a:rPr>
              <a:t>Neo4j - </a:t>
            </a:r>
            <a:r>
              <a:rPr lang="cs-CZ" altLang="en-US" sz="1600" dirty="0" smtClean="0">
                <a:solidFill>
                  <a:srgbClr val="002060"/>
                </a:solidFill>
              </a:rPr>
              <a:t>Cypher</a:t>
            </a:r>
            <a:endParaRPr lang="en-US" altLang="en-US" sz="1600" dirty="0">
              <a:solidFill>
                <a:srgbClr val="002060"/>
              </a:solidFill>
            </a:endParaRPr>
          </a:p>
        </p:txBody>
      </p:sp>
      <p:sp>
        <p:nvSpPr>
          <p:cNvPr id="6" name="Rounded Rectangular Callout 5"/>
          <p:cNvSpPr/>
          <p:nvPr/>
        </p:nvSpPr>
        <p:spPr>
          <a:xfrm>
            <a:off x="7092280" y="548680"/>
            <a:ext cx="1810283" cy="1152128"/>
          </a:xfrm>
          <a:prstGeom prst="wedgeRoundRectCallout">
            <a:avLst>
              <a:gd name="adj1" fmla="val -49340"/>
              <a:gd name="adj2" fmla="val -26452"/>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sz="1600" dirty="0" smtClean="0">
                <a:solidFill>
                  <a:srgbClr val="002060"/>
                </a:solidFill>
              </a:rPr>
              <a:t>Neo4j</a:t>
            </a:r>
            <a:r>
              <a:rPr lang="cs-CZ" sz="1600" dirty="0">
                <a:solidFill>
                  <a:srgbClr val="002060"/>
                </a:solidFill>
              </a:rPr>
              <a:t>, </a:t>
            </a:r>
            <a:r>
              <a:rPr lang="en-US" sz="1600" dirty="0" smtClean="0">
                <a:solidFill>
                  <a:srgbClr val="002060"/>
                </a:solidFill>
              </a:rPr>
              <a:t> </a:t>
            </a:r>
            <a:r>
              <a:rPr lang="cs-CZ" sz="1600" dirty="0" smtClean="0">
                <a:solidFill>
                  <a:srgbClr val="002060"/>
                </a:solidFill>
              </a:rPr>
              <a:t>OrientDB Oracle Sp7 Graph Virtuoso</a:t>
            </a:r>
            <a:r>
              <a:rPr lang="cs-CZ" sz="1600" dirty="0">
                <a:solidFill>
                  <a:srgbClr val="002060"/>
                </a:solidFill>
              </a:rPr>
              <a:t>, </a:t>
            </a:r>
            <a:r>
              <a:rPr lang="en-US" sz="1600" dirty="0" smtClean="0">
                <a:solidFill>
                  <a:srgbClr val="002060"/>
                </a:solidFill>
              </a:rPr>
              <a:t> </a:t>
            </a:r>
            <a:r>
              <a:rPr lang="cs-CZ" sz="1600" dirty="0" smtClean="0">
                <a:solidFill>
                  <a:srgbClr val="002060"/>
                </a:solidFill>
              </a:rPr>
              <a:t>GraphX </a:t>
            </a:r>
            <a:r>
              <a:rPr lang="cs-CZ" sz="1600" dirty="0">
                <a:solidFill>
                  <a:srgbClr val="002060"/>
                </a:solidFill>
              </a:rPr>
              <a:t>AllegroGraph, </a:t>
            </a:r>
            <a:r>
              <a:rPr lang="en-US" sz="1600" dirty="0" smtClean="0">
                <a:solidFill>
                  <a:srgbClr val="002060"/>
                </a:solidFill>
              </a:rPr>
              <a:t> </a:t>
            </a:r>
            <a:r>
              <a:rPr lang="cs-CZ" sz="1600" dirty="0" smtClean="0">
                <a:solidFill>
                  <a:srgbClr val="002060"/>
                </a:solidFill>
              </a:rPr>
              <a:t>...</a:t>
            </a:r>
            <a:endParaRPr lang="cs-CZ" sz="1600" dirty="0">
              <a:solidFill>
                <a:srgbClr val="002060"/>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001" t="5167" r="11624" b="6629"/>
          <a:stretch/>
        </p:blipFill>
        <p:spPr>
          <a:xfrm>
            <a:off x="6413794" y="4002473"/>
            <a:ext cx="2445111" cy="1370744"/>
          </a:xfrm>
          <a:prstGeom prst="rect">
            <a:avLst/>
          </a:prstGeom>
        </p:spPr>
      </p:pic>
    </p:spTree>
    <p:extLst>
      <p:ext uri="{BB962C8B-B14F-4D97-AF65-F5344CB8AC3E}">
        <p14:creationId xmlns:p14="http://schemas.microsoft.com/office/powerpoint/2010/main" val="19671717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4394" y="1268760"/>
            <a:ext cx="5026372"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cs-CZ" dirty="0" smtClean="0"/>
              <a:t>BLOB</a:t>
            </a:r>
            <a:endParaRPr lang="cs-CZ" dirty="0"/>
          </a:p>
        </p:txBody>
      </p:sp>
      <p:sp>
        <p:nvSpPr>
          <p:cNvPr id="4" name="Content Placeholder 4"/>
          <p:cNvSpPr>
            <a:spLocks noGrp="1"/>
          </p:cNvSpPr>
          <p:nvPr>
            <p:ph sz="quarter" idx="13"/>
          </p:nvPr>
        </p:nvSpPr>
        <p:spPr>
          <a:xfrm>
            <a:off x="107504" y="548680"/>
            <a:ext cx="8928992" cy="5904656"/>
          </a:xfrm>
        </p:spPr>
        <p:txBody>
          <a:bodyPr>
            <a:normAutofit/>
          </a:bodyPr>
          <a:lstStyle/>
          <a:p>
            <a:r>
              <a:rPr lang="en-US" b="1" dirty="0" smtClean="0"/>
              <a:t>Binary Large Objects</a:t>
            </a:r>
            <a:endParaRPr lang="cs-CZ" b="1" dirty="0"/>
          </a:p>
          <a:p>
            <a:pPr lvl="1"/>
            <a:r>
              <a:rPr lang="cs-CZ" dirty="0"/>
              <a:t>nestrukturovaná velká (TB) binární data</a:t>
            </a:r>
          </a:p>
          <a:p>
            <a:pPr lvl="1"/>
            <a:r>
              <a:rPr lang="cs-CZ" dirty="0" smtClean="0"/>
              <a:t>sdružené v replikovaných </a:t>
            </a:r>
            <a:r>
              <a:rPr lang="en-US" i="1" dirty="0" smtClean="0"/>
              <a:t>BLOB-</a:t>
            </a:r>
            <a:r>
              <a:rPr lang="cs-CZ" b="1" dirty="0" smtClean="0"/>
              <a:t>kontejnerech</a:t>
            </a:r>
          </a:p>
          <a:p>
            <a:pPr lvl="2"/>
            <a:r>
              <a:rPr lang="cs-CZ" dirty="0" smtClean="0"/>
              <a:t>jméno kontejneru jako PartitionKey</a:t>
            </a:r>
          </a:p>
          <a:p>
            <a:pPr lvl="1"/>
            <a:r>
              <a:rPr lang="cs-CZ" dirty="0" smtClean="0"/>
              <a:t>integrace </a:t>
            </a:r>
            <a:r>
              <a:rPr lang="cs-CZ" dirty="0"/>
              <a:t>s filesystemem, </a:t>
            </a:r>
            <a:r>
              <a:rPr lang="cs-CZ" dirty="0" smtClean="0"/>
              <a:t>persistence</a:t>
            </a:r>
          </a:p>
          <a:p>
            <a:pPr lvl="1"/>
            <a:r>
              <a:rPr lang="cs-CZ" dirty="0" smtClean="0"/>
              <a:t>virtuání disky VM</a:t>
            </a:r>
            <a:endParaRPr lang="cs-CZ" dirty="0"/>
          </a:p>
          <a:p>
            <a:pPr lvl="1"/>
            <a:r>
              <a:rPr lang="cs-CZ" dirty="0"/>
              <a:t>video, backup - </a:t>
            </a:r>
            <a:r>
              <a:rPr lang="cs-CZ" dirty="0" smtClean="0"/>
              <a:t>levné</a:t>
            </a:r>
          </a:p>
          <a:p>
            <a:r>
              <a:rPr lang="cs-CZ" b="1" dirty="0" smtClean="0"/>
              <a:t>Typy blobů</a:t>
            </a:r>
          </a:p>
          <a:p>
            <a:pPr lvl="1"/>
            <a:r>
              <a:rPr lang="cs-CZ" dirty="0" smtClean="0"/>
              <a:t>Block Blob</a:t>
            </a:r>
          </a:p>
          <a:p>
            <a:pPr lvl="2"/>
            <a:r>
              <a:rPr lang="cs-CZ" dirty="0" smtClean="0"/>
              <a:t>sekvence bloků (řádově až </a:t>
            </a:r>
            <a:r>
              <a:rPr lang="en-US" dirty="0" err="1" smtClean="0"/>
              <a:t>miliony</a:t>
            </a:r>
            <a:r>
              <a:rPr lang="cs-CZ" dirty="0" smtClean="0"/>
              <a:t>)</a:t>
            </a:r>
          </a:p>
          <a:p>
            <a:pPr lvl="2"/>
            <a:r>
              <a:rPr lang="cs-CZ" dirty="0" smtClean="0"/>
              <a:t>optimalizováno pro </a:t>
            </a:r>
            <a:r>
              <a:rPr lang="cs-CZ" b="1" dirty="0" smtClean="0"/>
              <a:t>sekvenční přístup </a:t>
            </a:r>
            <a:r>
              <a:rPr lang="cs-CZ" dirty="0" smtClean="0"/>
              <a:t>- streamy</a:t>
            </a:r>
          </a:p>
          <a:p>
            <a:pPr lvl="2"/>
            <a:r>
              <a:rPr lang="cs-CZ" dirty="0" smtClean="0"/>
              <a:t>rychlý zápis (append) a sekvenční čtení</a:t>
            </a:r>
          </a:p>
          <a:p>
            <a:pPr lvl="1"/>
            <a:r>
              <a:rPr lang="cs-CZ" dirty="0" smtClean="0"/>
              <a:t>Page Blob</a:t>
            </a:r>
          </a:p>
          <a:p>
            <a:pPr lvl="2"/>
            <a:r>
              <a:rPr lang="cs-CZ" dirty="0" smtClean="0"/>
              <a:t>stránkově orientované</a:t>
            </a:r>
          </a:p>
          <a:p>
            <a:pPr lvl="2"/>
            <a:r>
              <a:rPr lang="cs-CZ" dirty="0" smtClean="0"/>
              <a:t>náhodný read/write přístup</a:t>
            </a:r>
          </a:p>
          <a:p>
            <a:pPr lvl="2"/>
            <a:r>
              <a:rPr lang="cs-CZ" dirty="0" smtClean="0"/>
              <a:t>vyšší režie</a:t>
            </a:r>
            <a:endParaRPr lang="cs-CZ" dirty="0"/>
          </a:p>
        </p:txBody>
      </p:sp>
      <p:sp>
        <p:nvSpPr>
          <p:cNvPr id="5" name="Rounded Rectangular Callout 4"/>
          <p:cNvSpPr/>
          <p:nvPr/>
        </p:nvSpPr>
        <p:spPr>
          <a:xfrm>
            <a:off x="6804248" y="6237312"/>
            <a:ext cx="2160240" cy="421551"/>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Static Content Hosting</a:t>
            </a:r>
            <a:endParaRPr lang="cs-CZ" sz="1600" dirty="0">
              <a:solidFill>
                <a:srgbClr val="002060"/>
              </a:solidFill>
            </a:endParaRPr>
          </a:p>
        </p:txBody>
      </p:sp>
    </p:spTree>
    <p:extLst>
      <p:ext uri="{BB962C8B-B14F-4D97-AF65-F5344CB8AC3E}">
        <p14:creationId xmlns:p14="http://schemas.microsoft.com/office/powerpoint/2010/main" val="22428208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Service-oriented Computing</a:t>
            </a:r>
            <a:endParaRPr lang="cs-CZ" dirty="0"/>
          </a:p>
        </p:txBody>
      </p:sp>
      <p:grpSp>
        <p:nvGrpSpPr>
          <p:cNvPr id="4" name="Group 3"/>
          <p:cNvGrpSpPr/>
          <p:nvPr/>
        </p:nvGrpSpPr>
        <p:grpSpPr>
          <a:xfrm>
            <a:off x="1619672" y="585453"/>
            <a:ext cx="7344816" cy="6008711"/>
            <a:chOff x="533400" y="1590500"/>
            <a:chExt cx="9520535" cy="4962700"/>
          </a:xfrm>
        </p:grpSpPr>
        <p:grpSp>
          <p:nvGrpSpPr>
            <p:cNvPr id="5" name="Group 5"/>
            <p:cNvGrpSpPr/>
            <p:nvPr/>
          </p:nvGrpSpPr>
          <p:grpSpPr>
            <a:xfrm>
              <a:off x="533400" y="1600200"/>
              <a:ext cx="1905000" cy="4953000"/>
              <a:chOff x="614065" y="1600200"/>
              <a:chExt cx="1905000" cy="4953000"/>
            </a:xfrm>
          </p:grpSpPr>
          <p:sp>
            <p:nvSpPr>
              <p:cNvPr id="49" name="Rounded Rectangle 48"/>
              <p:cNvSpPr/>
              <p:nvPr/>
            </p:nvSpPr>
            <p:spPr>
              <a:xfrm>
                <a:off x="614065" y="1600200"/>
                <a:ext cx="1905000" cy="49530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b="1" dirty="0" smtClean="0"/>
                  <a:t>Private</a:t>
                </a:r>
              </a:p>
              <a:p>
                <a:pPr algn="ctr"/>
                <a:endParaRPr lang="en-US" sz="1600" dirty="0" smtClean="0"/>
              </a:p>
            </p:txBody>
          </p:sp>
          <p:sp>
            <p:nvSpPr>
              <p:cNvPr id="50" name="Rounded Rectangle 49"/>
              <p:cNvSpPr/>
              <p:nvPr/>
            </p:nvSpPr>
            <p:spPr>
              <a:xfrm>
                <a:off x="690265" y="5572125"/>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Storage</a:t>
                </a:r>
              </a:p>
            </p:txBody>
          </p:sp>
          <p:sp>
            <p:nvSpPr>
              <p:cNvPr id="51" name="Rounded Rectangle 50"/>
              <p:cNvSpPr/>
              <p:nvPr/>
            </p:nvSpPr>
            <p:spPr>
              <a:xfrm>
                <a:off x="690265" y="5124450"/>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Server HW</a:t>
                </a:r>
              </a:p>
            </p:txBody>
          </p:sp>
          <p:sp>
            <p:nvSpPr>
              <p:cNvPr id="52" name="Rounded Rectangle 51"/>
              <p:cNvSpPr/>
              <p:nvPr/>
            </p:nvSpPr>
            <p:spPr>
              <a:xfrm>
                <a:off x="690265" y="6019800"/>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Networking</a:t>
                </a:r>
              </a:p>
            </p:txBody>
          </p:sp>
          <p:sp>
            <p:nvSpPr>
              <p:cNvPr id="53" name="Rounded Rectangle 52"/>
              <p:cNvSpPr/>
              <p:nvPr/>
            </p:nvSpPr>
            <p:spPr>
              <a:xfrm>
                <a:off x="690265" y="4200525"/>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Servers</a:t>
                </a:r>
              </a:p>
            </p:txBody>
          </p:sp>
          <p:sp>
            <p:nvSpPr>
              <p:cNvPr id="54" name="Rounded Rectangle 53"/>
              <p:cNvSpPr/>
              <p:nvPr/>
            </p:nvSpPr>
            <p:spPr>
              <a:xfrm>
                <a:off x="690265" y="3752850"/>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Databases</a:t>
                </a:r>
              </a:p>
            </p:txBody>
          </p:sp>
          <p:sp>
            <p:nvSpPr>
              <p:cNvPr id="55" name="Rounded Rectangle 54"/>
              <p:cNvSpPr/>
              <p:nvPr/>
            </p:nvSpPr>
            <p:spPr>
              <a:xfrm>
                <a:off x="690265" y="4648200"/>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Virtualization</a:t>
                </a:r>
              </a:p>
            </p:txBody>
          </p:sp>
          <p:sp>
            <p:nvSpPr>
              <p:cNvPr id="56" name="Rounded Rectangle 55"/>
              <p:cNvSpPr/>
              <p:nvPr/>
            </p:nvSpPr>
            <p:spPr>
              <a:xfrm>
                <a:off x="690265" y="2828925"/>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Runtimes</a:t>
                </a:r>
              </a:p>
            </p:txBody>
          </p:sp>
          <p:sp>
            <p:nvSpPr>
              <p:cNvPr id="57" name="Rounded Rectangle 56"/>
              <p:cNvSpPr/>
              <p:nvPr/>
            </p:nvSpPr>
            <p:spPr>
              <a:xfrm>
                <a:off x="690265" y="2381250"/>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Applications</a:t>
                </a:r>
              </a:p>
            </p:txBody>
          </p:sp>
          <p:sp>
            <p:nvSpPr>
              <p:cNvPr id="58" name="Rounded Rectangle 57"/>
              <p:cNvSpPr/>
              <p:nvPr/>
            </p:nvSpPr>
            <p:spPr>
              <a:xfrm>
                <a:off x="690265" y="3276600"/>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100" dirty="0" smtClean="0"/>
                  <a:t>Security &amp; Integration</a:t>
                </a:r>
              </a:p>
            </p:txBody>
          </p:sp>
        </p:grpSp>
        <p:grpSp>
          <p:nvGrpSpPr>
            <p:cNvPr id="6" name="Group 5"/>
            <p:cNvGrpSpPr/>
            <p:nvPr/>
          </p:nvGrpSpPr>
          <p:grpSpPr>
            <a:xfrm>
              <a:off x="2438400" y="1600200"/>
              <a:ext cx="3128665" cy="4953000"/>
              <a:chOff x="2519065" y="1600200"/>
              <a:chExt cx="3128665" cy="4953000"/>
            </a:xfrm>
          </p:grpSpPr>
          <p:sp>
            <p:nvSpPr>
              <p:cNvPr id="35" name="Rounded Rectangle 34"/>
              <p:cNvSpPr/>
              <p:nvPr/>
            </p:nvSpPr>
            <p:spPr>
              <a:xfrm>
                <a:off x="3128665" y="1600200"/>
                <a:ext cx="1905001" cy="4953000"/>
              </a:xfrm>
              <a:prstGeom prst="roundRect">
                <a:avLst/>
              </a:prstGeom>
              <a:ln/>
            </p:spPr>
            <p:style>
              <a:lnRef idx="1">
                <a:schemeClr val="accent2"/>
              </a:lnRef>
              <a:fillRef idx="3">
                <a:schemeClr val="accent2"/>
              </a:fillRef>
              <a:effectRef idx="2">
                <a:schemeClr val="accent2"/>
              </a:effectRef>
              <a:fontRef idx="minor">
                <a:schemeClr val="lt1"/>
              </a:fontRef>
            </p:style>
            <p:txBody>
              <a:bodyPr lIns="0" rIns="0" rtlCol="0" anchor="t" anchorCtr="0"/>
              <a:lstStyle/>
              <a:p>
                <a:pPr algn="ctr"/>
                <a:r>
                  <a:rPr lang="en-US" sz="1700" b="1" dirty="0" smtClean="0"/>
                  <a:t>Infrastructure</a:t>
                </a:r>
              </a:p>
              <a:p>
                <a:pPr algn="ctr"/>
                <a:r>
                  <a:rPr lang="en-US" sz="1600" dirty="0" smtClean="0"/>
                  <a:t>as a Service</a:t>
                </a:r>
              </a:p>
            </p:txBody>
          </p:sp>
          <p:sp>
            <p:nvSpPr>
              <p:cNvPr id="36" name="Rounded Rectangle 35"/>
              <p:cNvSpPr/>
              <p:nvPr/>
            </p:nvSpPr>
            <p:spPr>
              <a:xfrm>
                <a:off x="3204865" y="5572125"/>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Storage</a:t>
                </a:r>
              </a:p>
            </p:txBody>
          </p:sp>
          <p:sp>
            <p:nvSpPr>
              <p:cNvPr id="37" name="Rounded Rectangle 36"/>
              <p:cNvSpPr/>
              <p:nvPr/>
            </p:nvSpPr>
            <p:spPr>
              <a:xfrm>
                <a:off x="3204865" y="512445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Server HW</a:t>
                </a:r>
              </a:p>
            </p:txBody>
          </p:sp>
          <p:sp>
            <p:nvSpPr>
              <p:cNvPr id="38" name="Rounded Rectangle 37"/>
              <p:cNvSpPr/>
              <p:nvPr/>
            </p:nvSpPr>
            <p:spPr>
              <a:xfrm>
                <a:off x="3204865" y="601980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Networking</a:t>
                </a:r>
              </a:p>
            </p:txBody>
          </p:sp>
          <p:sp>
            <p:nvSpPr>
              <p:cNvPr id="39" name="Rounded Rectangle 38"/>
              <p:cNvSpPr/>
              <p:nvPr/>
            </p:nvSpPr>
            <p:spPr>
              <a:xfrm>
                <a:off x="3204865" y="4200525"/>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Servers</a:t>
                </a:r>
              </a:p>
            </p:txBody>
          </p:sp>
          <p:sp>
            <p:nvSpPr>
              <p:cNvPr id="40" name="Rounded Rectangle 39"/>
              <p:cNvSpPr/>
              <p:nvPr/>
            </p:nvSpPr>
            <p:spPr>
              <a:xfrm>
                <a:off x="3204865" y="3752850"/>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Databases</a:t>
                </a:r>
              </a:p>
            </p:txBody>
          </p:sp>
          <p:sp>
            <p:nvSpPr>
              <p:cNvPr id="41" name="Rounded Rectangle 40"/>
              <p:cNvSpPr/>
              <p:nvPr/>
            </p:nvSpPr>
            <p:spPr>
              <a:xfrm>
                <a:off x="3204865" y="464820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Virtualization</a:t>
                </a:r>
              </a:p>
            </p:txBody>
          </p:sp>
          <p:sp>
            <p:nvSpPr>
              <p:cNvPr id="42" name="Rounded Rectangle 41"/>
              <p:cNvSpPr/>
              <p:nvPr/>
            </p:nvSpPr>
            <p:spPr>
              <a:xfrm>
                <a:off x="3204865" y="2828925"/>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Runtimes</a:t>
                </a:r>
              </a:p>
            </p:txBody>
          </p:sp>
          <p:sp>
            <p:nvSpPr>
              <p:cNvPr id="43" name="Rounded Rectangle 42"/>
              <p:cNvSpPr/>
              <p:nvPr/>
            </p:nvSpPr>
            <p:spPr>
              <a:xfrm>
                <a:off x="3204865" y="2381250"/>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Applications</a:t>
                </a:r>
              </a:p>
            </p:txBody>
          </p:sp>
          <p:sp>
            <p:nvSpPr>
              <p:cNvPr id="44" name="Rounded Rectangle 43"/>
              <p:cNvSpPr/>
              <p:nvPr/>
            </p:nvSpPr>
            <p:spPr>
              <a:xfrm>
                <a:off x="3204865" y="3276600"/>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100" dirty="0"/>
                  <a:t>Security &amp; Integration</a:t>
                </a:r>
              </a:p>
            </p:txBody>
          </p:sp>
          <p:sp>
            <p:nvSpPr>
              <p:cNvPr id="45" name="Left Brace 44"/>
              <p:cNvSpPr/>
              <p:nvPr/>
            </p:nvSpPr>
            <p:spPr>
              <a:xfrm flipH="1">
                <a:off x="5033665" y="4200525"/>
                <a:ext cx="266700" cy="2190750"/>
              </a:xfrm>
              <a:prstGeom prst="leftBrace">
                <a:avLst>
                  <a:gd name="adj1" fmla="val 7373"/>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sz="1600" dirty="0"/>
              </a:p>
            </p:txBody>
          </p:sp>
          <p:sp>
            <p:nvSpPr>
              <p:cNvPr id="46" name="TextBox 45"/>
              <p:cNvSpPr txBox="1"/>
              <p:nvPr/>
            </p:nvSpPr>
            <p:spPr>
              <a:xfrm flipH="1">
                <a:off x="5126458" y="4269447"/>
                <a:ext cx="521272" cy="1932465"/>
              </a:xfrm>
              <a:prstGeom prst="rect">
                <a:avLst/>
              </a:prstGeom>
              <a:noFill/>
            </p:spPr>
            <p:txBody>
              <a:bodyPr vert="eaVert" wrap="none" rtlCol="0">
                <a:spAutoFit/>
              </a:bodyPr>
              <a:lstStyle/>
              <a:p>
                <a:r>
                  <a:rPr lang="en-US" sz="1600" dirty="0" smtClean="0"/>
                  <a:t>Managed by vendor</a:t>
                </a:r>
                <a:endParaRPr lang="en-US" sz="1600" dirty="0"/>
              </a:p>
            </p:txBody>
          </p:sp>
          <p:sp>
            <p:nvSpPr>
              <p:cNvPr id="47" name="Left Brace 46"/>
              <p:cNvSpPr/>
              <p:nvPr/>
            </p:nvSpPr>
            <p:spPr>
              <a:xfrm>
                <a:off x="2866430" y="2381250"/>
                <a:ext cx="266700" cy="1752600"/>
              </a:xfrm>
              <a:prstGeom prst="leftBrace">
                <a:avLst>
                  <a:gd name="adj1" fmla="val 3687"/>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sz="1600" dirty="0"/>
              </a:p>
            </p:txBody>
          </p:sp>
          <p:sp>
            <p:nvSpPr>
              <p:cNvPr id="48" name="TextBox 47"/>
              <p:cNvSpPr txBox="1"/>
              <p:nvPr/>
            </p:nvSpPr>
            <p:spPr>
              <a:xfrm>
                <a:off x="2519065" y="2571749"/>
                <a:ext cx="521272" cy="1398274"/>
              </a:xfrm>
              <a:prstGeom prst="rect">
                <a:avLst/>
              </a:prstGeom>
              <a:noFill/>
            </p:spPr>
            <p:txBody>
              <a:bodyPr vert="vert270" wrap="square" rtlCol="0">
                <a:spAutoFit/>
              </a:bodyPr>
              <a:lstStyle/>
              <a:p>
                <a:r>
                  <a:rPr lang="en-US" sz="1600" dirty="0" smtClean="0"/>
                  <a:t>You manage</a:t>
                </a:r>
                <a:endParaRPr lang="en-US" sz="1600" dirty="0"/>
              </a:p>
            </p:txBody>
          </p:sp>
        </p:grpSp>
        <p:grpSp>
          <p:nvGrpSpPr>
            <p:cNvPr id="8" name="Group 2"/>
            <p:cNvGrpSpPr/>
            <p:nvPr/>
          </p:nvGrpSpPr>
          <p:grpSpPr>
            <a:xfrm>
              <a:off x="5300365" y="1600200"/>
              <a:ext cx="2167235" cy="4953000"/>
              <a:chOff x="5381030" y="1600200"/>
              <a:chExt cx="2167235" cy="4953000"/>
            </a:xfrm>
          </p:grpSpPr>
          <p:sp>
            <p:nvSpPr>
              <p:cNvPr id="23" name="Left Brace 22"/>
              <p:cNvSpPr/>
              <p:nvPr/>
            </p:nvSpPr>
            <p:spPr>
              <a:xfrm>
                <a:off x="5381030" y="2362200"/>
                <a:ext cx="266700" cy="400050"/>
              </a:xfrm>
              <a:prstGeom prst="leftBrace">
                <a:avLst>
                  <a:gd name="adj1" fmla="val 7373"/>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sz="1600" dirty="0"/>
              </a:p>
            </p:txBody>
          </p:sp>
          <p:sp>
            <p:nvSpPr>
              <p:cNvPr id="24" name="Rounded Rectangle 23"/>
              <p:cNvSpPr/>
              <p:nvPr/>
            </p:nvSpPr>
            <p:spPr>
              <a:xfrm>
                <a:off x="5643265" y="1600200"/>
                <a:ext cx="1905000" cy="49530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b="1" dirty="0" smtClean="0"/>
                  <a:t>Platform</a:t>
                </a:r>
                <a:endParaRPr lang="en-US" sz="1600" b="1" dirty="0" smtClean="0"/>
              </a:p>
              <a:p>
                <a:pPr algn="ctr"/>
                <a:r>
                  <a:rPr lang="en-US" sz="1600" dirty="0" smtClean="0"/>
                  <a:t>as a Service</a:t>
                </a:r>
              </a:p>
            </p:txBody>
          </p:sp>
          <p:sp>
            <p:nvSpPr>
              <p:cNvPr id="25" name="Rounded Rectangle 24"/>
              <p:cNvSpPr/>
              <p:nvPr/>
            </p:nvSpPr>
            <p:spPr>
              <a:xfrm>
                <a:off x="5719465" y="5572125"/>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Storage</a:t>
                </a:r>
              </a:p>
            </p:txBody>
          </p:sp>
          <p:sp>
            <p:nvSpPr>
              <p:cNvPr id="26" name="Rounded Rectangle 25"/>
              <p:cNvSpPr/>
              <p:nvPr/>
            </p:nvSpPr>
            <p:spPr>
              <a:xfrm>
                <a:off x="5719465" y="512445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Server HW</a:t>
                </a:r>
              </a:p>
            </p:txBody>
          </p:sp>
          <p:sp>
            <p:nvSpPr>
              <p:cNvPr id="27" name="Rounded Rectangle 26"/>
              <p:cNvSpPr/>
              <p:nvPr/>
            </p:nvSpPr>
            <p:spPr>
              <a:xfrm>
                <a:off x="5719465" y="601980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Networking</a:t>
                </a:r>
              </a:p>
            </p:txBody>
          </p:sp>
          <p:sp>
            <p:nvSpPr>
              <p:cNvPr id="28" name="Rounded Rectangle 27"/>
              <p:cNvSpPr/>
              <p:nvPr/>
            </p:nvSpPr>
            <p:spPr>
              <a:xfrm>
                <a:off x="5719465" y="4200525"/>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Servers</a:t>
                </a:r>
              </a:p>
            </p:txBody>
          </p:sp>
          <p:sp>
            <p:nvSpPr>
              <p:cNvPr id="29" name="Rounded Rectangle 28"/>
              <p:cNvSpPr/>
              <p:nvPr/>
            </p:nvSpPr>
            <p:spPr>
              <a:xfrm>
                <a:off x="5719465" y="375285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Databases</a:t>
                </a:r>
              </a:p>
            </p:txBody>
          </p:sp>
          <p:sp>
            <p:nvSpPr>
              <p:cNvPr id="30" name="Rounded Rectangle 29"/>
              <p:cNvSpPr/>
              <p:nvPr/>
            </p:nvSpPr>
            <p:spPr>
              <a:xfrm>
                <a:off x="5719465" y="464820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Virtualization</a:t>
                </a:r>
              </a:p>
            </p:txBody>
          </p:sp>
          <p:sp>
            <p:nvSpPr>
              <p:cNvPr id="31" name="Rounded Rectangle 30"/>
              <p:cNvSpPr/>
              <p:nvPr/>
            </p:nvSpPr>
            <p:spPr>
              <a:xfrm>
                <a:off x="5719465" y="2828925"/>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Runtimes</a:t>
                </a:r>
              </a:p>
            </p:txBody>
          </p:sp>
          <p:sp>
            <p:nvSpPr>
              <p:cNvPr id="32" name="Rounded Rectangle 31"/>
              <p:cNvSpPr/>
              <p:nvPr/>
            </p:nvSpPr>
            <p:spPr>
              <a:xfrm>
                <a:off x="5719465" y="2381250"/>
                <a:ext cx="1752600" cy="3810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t" anchorCtr="0"/>
              <a:lstStyle/>
              <a:p>
                <a:pPr algn="ctr"/>
                <a:r>
                  <a:rPr lang="en-US" sz="1200" dirty="0" smtClean="0"/>
                  <a:t>Applications</a:t>
                </a:r>
              </a:p>
            </p:txBody>
          </p:sp>
          <p:sp>
            <p:nvSpPr>
              <p:cNvPr id="33" name="Rounded Rectangle 32"/>
              <p:cNvSpPr/>
              <p:nvPr/>
            </p:nvSpPr>
            <p:spPr>
              <a:xfrm>
                <a:off x="5719465" y="327660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100" dirty="0"/>
                  <a:t>Security &amp; Integration</a:t>
                </a:r>
              </a:p>
            </p:txBody>
          </p:sp>
        </p:grpSp>
        <p:grpSp>
          <p:nvGrpSpPr>
            <p:cNvPr id="10" name="Group 1"/>
            <p:cNvGrpSpPr/>
            <p:nvPr/>
          </p:nvGrpSpPr>
          <p:grpSpPr>
            <a:xfrm>
              <a:off x="8148935" y="1590500"/>
              <a:ext cx="1905000" cy="4953000"/>
              <a:chOff x="8347981" y="1657350"/>
              <a:chExt cx="1905000" cy="4953000"/>
            </a:xfrm>
          </p:grpSpPr>
          <p:sp>
            <p:nvSpPr>
              <p:cNvPr id="11" name="Rounded Rectangle 10"/>
              <p:cNvSpPr/>
              <p:nvPr/>
            </p:nvSpPr>
            <p:spPr>
              <a:xfrm>
                <a:off x="8347981" y="1657350"/>
                <a:ext cx="1905000" cy="49530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b="1" dirty="0" smtClean="0"/>
                  <a:t>Software</a:t>
                </a:r>
                <a:endParaRPr lang="en-US" sz="1600" b="1" dirty="0" smtClean="0"/>
              </a:p>
              <a:p>
                <a:pPr algn="ctr"/>
                <a:r>
                  <a:rPr lang="en-US" sz="1600" dirty="0" smtClean="0"/>
                  <a:t>as a Service</a:t>
                </a:r>
              </a:p>
            </p:txBody>
          </p:sp>
          <p:sp>
            <p:nvSpPr>
              <p:cNvPr id="12" name="Rounded Rectangle 11"/>
              <p:cNvSpPr/>
              <p:nvPr/>
            </p:nvSpPr>
            <p:spPr>
              <a:xfrm>
                <a:off x="8424181" y="5629275"/>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Storage</a:t>
                </a:r>
              </a:p>
            </p:txBody>
          </p:sp>
          <p:sp>
            <p:nvSpPr>
              <p:cNvPr id="13" name="Rounded Rectangle 12"/>
              <p:cNvSpPr/>
              <p:nvPr/>
            </p:nvSpPr>
            <p:spPr>
              <a:xfrm>
                <a:off x="8424181" y="518160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Server HW</a:t>
                </a:r>
              </a:p>
            </p:txBody>
          </p:sp>
          <p:sp>
            <p:nvSpPr>
              <p:cNvPr id="14" name="Rounded Rectangle 13"/>
              <p:cNvSpPr/>
              <p:nvPr/>
            </p:nvSpPr>
            <p:spPr>
              <a:xfrm>
                <a:off x="8424181" y="607695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Networking</a:t>
                </a:r>
              </a:p>
            </p:txBody>
          </p:sp>
          <p:sp>
            <p:nvSpPr>
              <p:cNvPr id="15" name="Rounded Rectangle 14"/>
              <p:cNvSpPr/>
              <p:nvPr/>
            </p:nvSpPr>
            <p:spPr>
              <a:xfrm>
                <a:off x="8424181" y="4257675"/>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Servers</a:t>
                </a:r>
              </a:p>
            </p:txBody>
          </p:sp>
          <p:sp>
            <p:nvSpPr>
              <p:cNvPr id="16" name="Rounded Rectangle 15"/>
              <p:cNvSpPr/>
              <p:nvPr/>
            </p:nvSpPr>
            <p:spPr>
              <a:xfrm>
                <a:off x="8424181" y="381000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Databases</a:t>
                </a:r>
              </a:p>
            </p:txBody>
          </p:sp>
          <p:sp>
            <p:nvSpPr>
              <p:cNvPr id="17" name="Rounded Rectangle 16"/>
              <p:cNvSpPr/>
              <p:nvPr/>
            </p:nvSpPr>
            <p:spPr>
              <a:xfrm>
                <a:off x="8424181" y="470535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Virtualization</a:t>
                </a:r>
              </a:p>
            </p:txBody>
          </p:sp>
          <p:sp>
            <p:nvSpPr>
              <p:cNvPr id="18" name="Rounded Rectangle 17"/>
              <p:cNvSpPr/>
              <p:nvPr/>
            </p:nvSpPr>
            <p:spPr>
              <a:xfrm>
                <a:off x="8424181" y="2886075"/>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smtClean="0"/>
                  <a:t>Runtimes</a:t>
                </a:r>
              </a:p>
            </p:txBody>
          </p:sp>
          <p:sp>
            <p:nvSpPr>
              <p:cNvPr id="19" name="Rounded Rectangle 18"/>
              <p:cNvSpPr/>
              <p:nvPr/>
            </p:nvSpPr>
            <p:spPr>
              <a:xfrm>
                <a:off x="8424181" y="243840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200" dirty="0"/>
                  <a:t>Applications</a:t>
                </a:r>
              </a:p>
            </p:txBody>
          </p:sp>
          <p:sp>
            <p:nvSpPr>
              <p:cNvPr id="20" name="Rounded Rectangle 19"/>
              <p:cNvSpPr/>
              <p:nvPr/>
            </p:nvSpPr>
            <p:spPr>
              <a:xfrm>
                <a:off x="8424181" y="3333750"/>
                <a:ext cx="1752600" cy="381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en-US" sz="1100" dirty="0"/>
                  <a:t>Security &amp; Integration</a:t>
                </a:r>
              </a:p>
            </p:txBody>
          </p:sp>
        </p:grpSp>
      </p:grpSp>
      <p:sp>
        <p:nvSpPr>
          <p:cNvPr id="61" name="Rounded Rectangular Callout 60"/>
          <p:cNvSpPr/>
          <p:nvPr/>
        </p:nvSpPr>
        <p:spPr>
          <a:xfrm>
            <a:off x="251520" y="4852737"/>
            <a:ext cx="933598" cy="1545372"/>
          </a:xfrm>
          <a:prstGeom prst="wedgeRoundRectCallout">
            <a:avLst>
              <a:gd name="adj1" fmla="val 77909"/>
              <a:gd name="adj2" fmla="val -17409"/>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dirty="0" smtClean="0">
                <a:solidFill>
                  <a:srgbClr val="002060"/>
                </a:solidFill>
              </a:rPr>
              <a:t>HW</a:t>
            </a:r>
            <a:endParaRPr lang="cs-CZ" dirty="0">
              <a:solidFill>
                <a:srgbClr val="002060"/>
              </a:solidFill>
            </a:endParaRPr>
          </a:p>
        </p:txBody>
      </p:sp>
      <p:sp>
        <p:nvSpPr>
          <p:cNvPr id="62" name="Rounded Rectangular Callout 61"/>
          <p:cNvSpPr/>
          <p:nvPr/>
        </p:nvSpPr>
        <p:spPr>
          <a:xfrm>
            <a:off x="251520" y="4287638"/>
            <a:ext cx="933598" cy="461305"/>
          </a:xfrm>
          <a:prstGeom prst="wedgeRoundRectCallout">
            <a:avLst>
              <a:gd name="adj1" fmla="val 68726"/>
              <a:gd name="adj2" fmla="val -8596"/>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dirty="0" smtClean="0">
                <a:solidFill>
                  <a:srgbClr val="002060"/>
                </a:solidFill>
              </a:rPr>
              <a:t>virtual</a:t>
            </a:r>
            <a:endParaRPr lang="cs-CZ" dirty="0">
              <a:solidFill>
                <a:srgbClr val="002060"/>
              </a:solidFill>
            </a:endParaRPr>
          </a:p>
        </p:txBody>
      </p:sp>
      <p:sp>
        <p:nvSpPr>
          <p:cNvPr id="63" name="Rounded Rectangular Callout 62"/>
          <p:cNvSpPr/>
          <p:nvPr/>
        </p:nvSpPr>
        <p:spPr>
          <a:xfrm>
            <a:off x="251520" y="3744774"/>
            <a:ext cx="933598" cy="461305"/>
          </a:xfrm>
          <a:prstGeom prst="wedgeRoundRectCallout">
            <a:avLst>
              <a:gd name="adj1" fmla="val 70767"/>
              <a:gd name="adj2" fmla="val -12725"/>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dirty="0" smtClean="0">
                <a:solidFill>
                  <a:srgbClr val="002060"/>
                </a:solidFill>
              </a:rPr>
              <a:t>DC</a:t>
            </a:r>
            <a:endParaRPr lang="cs-CZ" dirty="0">
              <a:solidFill>
                <a:srgbClr val="002060"/>
              </a:solidFill>
            </a:endParaRPr>
          </a:p>
        </p:txBody>
      </p:sp>
      <p:sp>
        <p:nvSpPr>
          <p:cNvPr id="64" name="Rounded Rectangular Callout 63"/>
          <p:cNvSpPr/>
          <p:nvPr/>
        </p:nvSpPr>
        <p:spPr>
          <a:xfrm>
            <a:off x="251520" y="1542873"/>
            <a:ext cx="933598" cy="2110259"/>
          </a:xfrm>
          <a:prstGeom prst="wedgeRoundRectCallout">
            <a:avLst>
              <a:gd name="adj1" fmla="val 84030"/>
              <a:gd name="adj2" fmla="val -6579"/>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dirty="0" smtClean="0">
                <a:solidFill>
                  <a:srgbClr val="002060"/>
                </a:solidFill>
              </a:rPr>
              <a:t>cloud</a:t>
            </a:r>
            <a:endParaRPr lang="cs-CZ" dirty="0">
              <a:solidFill>
                <a:srgbClr val="002060"/>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a:t>
            </a:r>
            <a:endParaRPr lang="cs-CZ" dirty="0"/>
          </a:p>
        </p:txBody>
      </p:sp>
      <p:grpSp>
        <p:nvGrpSpPr>
          <p:cNvPr id="53" name="Group 52"/>
          <p:cNvGrpSpPr/>
          <p:nvPr/>
        </p:nvGrpSpPr>
        <p:grpSpPr>
          <a:xfrm>
            <a:off x="798523" y="992797"/>
            <a:ext cx="7748529" cy="3720277"/>
            <a:chOff x="519113" y="1136378"/>
            <a:chExt cx="9791004" cy="4964702"/>
          </a:xfrm>
        </p:grpSpPr>
        <p:sp>
          <p:nvSpPr>
            <p:cNvPr id="30" name="Rounded Rectangle 65"/>
            <p:cNvSpPr/>
            <p:nvPr/>
          </p:nvSpPr>
          <p:spPr>
            <a:xfrm>
              <a:off x="559759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31" name="Rounded Rectangle 68"/>
            <p:cNvSpPr/>
            <p:nvPr/>
          </p:nvSpPr>
          <p:spPr>
            <a:xfrm>
              <a:off x="302428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32" name="Rounded Rectangle 71"/>
            <p:cNvSpPr/>
            <p:nvPr/>
          </p:nvSpPr>
          <p:spPr>
            <a:xfrm>
              <a:off x="51911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lvl="0"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33" name="Rectangle 32"/>
            <p:cNvSpPr/>
            <p:nvPr/>
          </p:nvSpPr>
          <p:spPr bwMode="auto">
            <a:xfrm>
              <a:off x="519113" y="1136378"/>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smtClean="0">
                  <a:solidFill>
                    <a:srgbClr val="FFFFFF">
                      <a:alpha val="99000"/>
                    </a:srgbClr>
                  </a:solidFill>
                  <a:latin typeface="Consolas" pitchFamily="49" charset="0"/>
                  <a:cs typeface="Consolas" pitchFamily="49" charset="0"/>
                </a:rPr>
                <a:t>http://&lt;account&gt;.</a:t>
              </a:r>
              <a:r>
                <a:rPr lang="en-US" sz="2000" b="1" dirty="0" smtClean="0">
                  <a:solidFill>
                    <a:srgbClr val="FFFFFF">
                      <a:alpha val="99000"/>
                    </a:srgbClr>
                  </a:solidFill>
                  <a:latin typeface="Consolas" pitchFamily="49" charset="0"/>
                  <a:cs typeface="Consolas" pitchFamily="49" charset="0"/>
                </a:rPr>
                <a:t>blob</a:t>
              </a:r>
              <a:r>
                <a:rPr lang="en-US" sz="2000" dirty="0" smtClean="0">
                  <a:solidFill>
                    <a:srgbClr val="FFFFFF">
                      <a:alpha val="99000"/>
                    </a:srgbClr>
                  </a:solidFill>
                  <a:latin typeface="Consolas" pitchFamily="49" charset="0"/>
                  <a:cs typeface="Consolas" pitchFamily="49" charset="0"/>
                </a:rPr>
                <a:t>.mycloud/&lt;container&gt;/&lt;blobname&gt;</a:t>
              </a:r>
            </a:p>
          </p:txBody>
        </p:sp>
        <p:sp>
          <p:nvSpPr>
            <p:cNvPr id="36" name="Rounded Rectangle 104"/>
            <p:cNvSpPr/>
            <p:nvPr/>
          </p:nvSpPr>
          <p:spPr>
            <a:xfrm>
              <a:off x="7929368" y="1803399"/>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cxnSp>
          <p:nvCxnSpPr>
            <p:cNvPr id="38" name="Straight Connector 37"/>
            <p:cNvCxnSpPr/>
            <p:nvPr/>
          </p:nvCxnSpPr>
          <p:spPr>
            <a:xfrm>
              <a:off x="2295959" y="4551218"/>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285568"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37812" y="4230654"/>
              <a:ext cx="170485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smtClean="0">
                  <a:solidFill>
                    <a:schemeClr val="lt1">
                      <a:alpha val="99000"/>
                    </a:schemeClr>
                  </a:solidFill>
                </a:rPr>
                <a:t>myaccount</a:t>
              </a:r>
              <a:endParaRPr lang="en-US" sz="2000" dirty="0">
                <a:solidFill>
                  <a:schemeClr val="lt1">
                    <a:alpha val="99000"/>
                  </a:schemeClr>
                </a:solidFill>
              </a:endParaRPr>
            </a:p>
          </p:txBody>
        </p:sp>
        <p:cxnSp>
          <p:nvCxnSpPr>
            <p:cNvPr id="41" name="Straight Connector 40"/>
            <p:cNvCxnSpPr/>
            <p:nvPr/>
          </p:nvCxnSpPr>
          <p:spPr>
            <a:xfrm>
              <a:off x="489368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820950" y="3709554"/>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82095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325159"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47" idx="1"/>
            </p:cNvCxnSpPr>
            <p:nvPr/>
          </p:nvCxnSpPr>
          <p:spPr>
            <a:xfrm flipV="1">
              <a:off x="7314768" y="3737076"/>
              <a:ext cx="1011020" cy="6686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590500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pic01.jpg</a:t>
              </a:r>
              <a:endParaRPr lang="en-US" sz="2000" dirty="0">
                <a:solidFill>
                  <a:schemeClr val="lt1">
                    <a:alpha val="99000"/>
                  </a:schemeClr>
                </a:solidFill>
              </a:endParaRPr>
            </a:p>
          </p:txBody>
        </p:sp>
        <p:sp>
          <p:nvSpPr>
            <p:cNvPr id="47" name="Rounded Rectangle 18"/>
            <p:cNvSpPr/>
            <p:nvPr/>
          </p:nvSpPr>
          <p:spPr>
            <a:xfrm>
              <a:off x="8325789" y="3385646"/>
              <a:ext cx="1692898" cy="70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48" name="Rectangle 47"/>
            <p:cNvSpPr/>
            <p:nvPr/>
          </p:nvSpPr>
          <p:spPr>
            <a:xfrm>
              <a:off x="8325579" y="4520876"/>
              <a:ext cx="1693108"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49" name="Rectangle 48"/>
            <p:cNvSpPr/>
            <p:nvPr/>
          </p:nvSpPr>
          <p:spPr>
            <a:xfrm>
              <a:off x="590500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pic02.jpg</a:t>
              </a:r>
              <a:endParaRPr lang="en-US" sz="2000" dirty="0">
                <a:solidFill>
                  <a:schemeClr val="lt1">
                    <a:alpha val="99000"/>
                  </a:schemeClr>
                </a:solidFill>
              </a:endParaRPr>
            </a:p>
          </p:txBody>
        </p:sp>
        <p:sp>
          <p:nvSpPr>
            <p:cNvPr id="50" name="Rectangle 49"/>
            <p:cNvSpPr/>
            <p:nvPr/>
          </p:nvSpPr>
          <p:spPr>
            <a:xfrm>
              <a:off x="352022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51" name="Rounded Rectangle 97"/>
            <p:cNvSpPr/>
            <p:nvPr/>
          </p:nvSpPr>
          <p:spPr>
            <a:xfrm>
              <a:off x="590500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vid1.avi</a:t>
              </a:r>
              <a:endParaRPr lang="en-US" sz="2000" dirty="0">
                <a:solidFill>
                  <a:schemeClr val="lt1">
                    <a:alpha val="99000"/>
                  </a:schemeClr>
                </a:solidFill>
              </a:endParaRPr>
            </a:p>
          </p:txBody>
        </p:sp>
        <p:sp>
          <p:nvSpPr>
            <p:cNvPr id="52" name="Rectangle 51"/>
            <p:cNvSpPr/>
            <p:nvPr/>
          </p:nvSpPr>
          <p:spPr>
            <a:xfrm>
              <a:off x="3520220"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grpSp>
      <p:cxnSp>
        <p:nvCxnSpPr>
          <p:cNvPr id="55" name="Straight Arrow Connector 54"/>
          <p:cNvCxnSpPr/>
          <p:nvPr/>
        </p:nvCxnSpPr>
        <p:spPr>
          <a:xfrm flipV="1">
            <a:off x="1691680" y="1305429"/>
            <a:ext cx="594286" cy="50904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0" name="Content Placeholder 4"/>
          <p:cNvSpPr>
            <a:spLocks noGrp="1"/>
          </p:cNvSpPr>
          <p:nvPr>
            <p:ph sz="quarter" idx="13"/>
          </p:nvPr>
        </p:nvSpPr>
        <p:spPr>
          <a:xfrm>
            <a:off x="107504" y="5301208"/>
            <a:ext cx="8928992" cy="1152128"/>
          </a:xfrm>
        </p:spPr>
        <p:txBody>
          <a:bodyPr>
            <a:normAutofit/>
          </a:bodyPr>
          <a:lstStyle/>
          <a:p>
            <a:r>
              <a:rPr lang="en-US" b="1" dirty="0" err="1" smtClean="0"/>
              <a:t>RESTful</a:t>
            </a:r>
            <a:r>
              <a:rPr lang="en-US" b="1" dirty="0" smtClean="0"/>
              <a:t> API</a:t>
            </a:r>
          </a:p>
          <a:p>
            <a:pPr lvl="1"/>
            <a:r>
              <a:rPr lang="cs-CZ" dirty="0" smtClean="0"/>
              <a:t>PutBlob</a:t>
            </a:r>
            <a:r>
              <a:rPr lang="en-US" dirty="0" smtClean="0"/>
              <a:t>, </a:t>
            </a:r>
            <a:r>
              <a:rPr lang="cs-CZ" dirty="0" smtClean="0"/>
              <a:t>GetBlob</a:t>
            </a:r>
            <a:r>
              <a:rPr lang="en-US" dirty="0" smtClean="0"/>
              <a:t>, </a:t>
            </a:r>
            <a:r>
              <a:rPr lang="cs-CZ" dirty="0" smtClean="0"/>
              <a:t>DeleteBlob</a:t>
            </a:r>
            <a:r>
              <a:rPr lang="en-US" dirty="0" smtClean="0"/>
              <a:t>, </a:t>
            </a:r>
            <a:r>
              <a:rPr lang="cs-CZ" dirty="0" smtClean="0"/>
              <a:t>CopyBlob</a:t>
            </a:r>
            <a:r>
              <a:rPr lang="en-US" dirty="0" smtClean="0"/>
              <a:t>, </a:t>
            </a:r>
            <a:r>
              <a:rPr lang="cs-CZ" dirty="0" smtClean="0"/>
              <a:t>SnapshotBlob</a:t>
            </a:r>
            <a:r>
              <a:rPr lang="en-US" dirty="0" smtClean="0"/>
              <a:t>, </a:t>
            </a:r>
            <a:r>
              <a:rPr lang="cs-CZ" dirty="0" smtClean="0"/>
              <a:t>LeaseBlob</a:t>
            </a:r>
          </a:p>
        </p:txBody>
      </p:sp>
      <p:cxnSp>
        <p:nvCxnSpPr>
          <p:cNvPr id="29" name="Straight Arrow Connector 28"/>
          <p:cNvCxnSpPr/>
          <p:nvPr/>
        </p:nvCxnSpPr>
        <p:spPr>
          <a:xfrm flipV="1">
            <a:off x="3987112" y="1344453"/>
            <a:ext cx="1487443" cy="45651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432833" y="1310837"/>
            <a:ext cx="1487443" cy="45651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3768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www.windowsazure.com/media/devcenter/shared/data_05_sqlreporting.png"/>
          <p:cNvPicPr>
            <a:picLocks noChangeAspect="1" noChangeArrowheads="1"/>
          </p:cNvPicPr>
          <p:nvPr/>
        </p:nvPicPr>
        <p:blipFill rotWithShape="1">
          <a:blip r:embed="rId3" cstate="print"/>
          <a:srcRect l="932" t="6731" r="678" b="4819"/>
          <a:stretch/>
        </p:blipFill>
        <p:spPr bwMode="auto">
          <a:xfrm>
            <a:off x="179512" y="3717032"/>
            <a:ext cx="7992888" cy="3140968"/>
          </a:xfrm>
          <a:prstGeom prst="rect">
            <a:avLst/>
          </a:prstGeom>
          <a:noFill/>
        </p:spPr>
      </p:pic>
      <p:sp>
        <p:nvSpPr>
          <p:cNvPr id="2" name="Title 1"/>
          <p:cNvSpPr>
            <a:spLocks noGrp="1"/>
          </p:cNvSpPr>
          <p:nvPr>
            <p:ph type="title"/>
          </p:nvPr>
        </p:nvSpPr>
        <p:spPr/>
        <p:txBody>
          <a:bodyPr/>
          <a:lstStyle/>
          <a:p>
            <a:r>
              <a:rPr lang="en-US" dirty="0" smtClean="0"/>
              <a:t>Business Analytics</a:t>
            </a:r>
            <a:endParaRPr lang="cs-CZ" dirty="0"/>
          </a:p>
        </p:txBody>
      </p:sp>
      <p:sp>
        <p:nvSpPr>
          <p:cNvPr id="4" name="Content Placeholder 4"/>
          <p:cNvSpPr>
            <a:spLocks noGrp="1"/>
          </p:cNvSpPr>
          <p:nvPr>
            <p:ph sz="quarter" idx="13"/>
          </p:nvPr>
        </p:nvSpPr>
        <p:spPr>
          <a:xfrm>
            <a:off x="5004048" y="590203"/>
            <a:ext cx="3960440" cy="4422973"/>
          </a:xfrm>
        </p:spPr>
        <p:txBody>
          <a:bodyPr anchor="t">
            <a:normAutofit/>
          </a:bodyPr>
          <a:lstStyle/>
          <a:p>
            <a:r>
              <a:rPr lang="cs-CZ" b="1" dirty="0" smtClean="0"/>
              <a:t>SQL Reporting</a:t>
            </a:r>
            <a:endParaRPr lang="cs-CZ" dirty="0" smtClean="0"/>
          </a:p>
          <a:p>
            <a:pPr lvl="1"/>
            <a:r>
              <a:rPr lang="cs-CZ" dirty="0" smtClean="0"/>
              <a:t>reporting, business analytic</a:t>
            </a:r>
            <a:r>
              <a:rPr lang="en-US" dirty="0" smtClean="0"/>
              <a:t>s</a:t>
            </a:r>
            <a:endParaRPr lang="cs-CZ" dirty="0" smtClean="0"/>
          </a:p>
          <a:p>
            <a:pPr lvl="2"/>
            <a:r>
              <a:rPr lang="cs-CZ" dirty="0" smtClean="0"/>
              <a:t>RDL</a:t>
            </a:r>
            <a:endParaRPr lang="cs-CZ" dirty="0"/>
          </a:p>
          <a:p>
            <a:pPr lvl="1"/>
            <a:r>
              <a:rPr lang="cs-CZ" dirty="0" smtClean="0"/>
              <a:t>data mining</a:t>
            </a:r>
            <a:r>
              <a:rPr lang="en-US" dirty="0" smtClean="0"/>
              <a:t> </a:t>
            </a:r>
            <a:r>
              <a:rPr lang="cs-CZ" dirty="0" smtClean="0"/>
              <a:t>nad SQL</a:t>
            </a:r>
            <a:r>
              <a:rPr lang="en-US" dirty="0" smtClean="0"/>
              <a:t> </a:t>
            </a:r>
            <a:r>
              <a:rPr lang="cs-CZ" dirty="0" smtClean="0"/>
              <a:t>/ NoSQL</a:t>
            </a:r>
            <a:endParaRPr lang="en-US" dirty="0" smtClean="0"/>
          </a:p>
          <a:p>
            <a:pPr lvl="2"/>
            <a:r>
              <a:rPr lang="en-US" dirty="0" err="1" smtClean="0"/>
              <a:t>rozhodovac</a:t>
            </a:r>
            <a:r>
              <a:rPr lang="cs-CZ" dirty="0" smtClean="0"/>
              <a:t>í stromy, lesy</a:t>
            </a:r>
          </a:p>
          <a:p>
            <a:pPr lvl="2"/>
            <a:r>
              <a:rPr lang="cs-CZ" dirty="0" smtClean="0"/>
              <a:t>regresní analýza</a:t>
            </a:r>
          </a:p>
          <a:p>
            <a:pPr lvl="2"/>
            <a:r>
              <a:rPr lang="cs-CZ" dirty="0" smtClean="0"/>
              <a:t>clustering, ...</a:t>
            </a:r>
          </a:p>
          <a:p>
            <a:pPr lvl="1"/>
            <a:r>
              <a:rPr lang="en-US" dirty="0" smtClean="0"/>
              <a:t>r</a:t>
            </a:r>
            <a:r>
              <a:rPr lang="cs-CZ" dirty="0" smtClean="0"/>
              <a:t>ůzné typy výstupů</a:t>
            </a:r>
          </a:p>
          <a:p>
            <a:pPr lvl="2"/>
            <a:r>
              <a:rPr lang="en-US" dirty="0" err="1" smtClean="0"/>
              <a:t>grafy</a:t>
            </a:r>
            <a:r>
              <a:rPr lang="en-US" dirty="0" smtClean="0"/>
              <a:t>, </a:t>
            </a:r>
            <a:r>
              <a:rPr lang="cs-CZ" dirty="0" smtClean="0"/>
              <a:t>sestavy, agragace</a:t>
            </a:r>
            <a:endParaRPr lang="en-US" dirty="0" smtClean="0"/>
          </a:p>
          <a:p>
            <a:pPr lvl="2"/>
            <a:r>
              <a:rPr lang="cs-CZ" dirty="0" smtClean="0"/>
              <a:t>různé formáty (XML, PDF, ...)</a:t>
            </a:r>
          </a:p>
        </p:txBody>
      </p:sp>
      <p:pic>
        <p:nvPicPr>
          <p:cNvPr id="3074" name="Picture 2" descr="http://social.technet.microsoft.com/wiki/cfs-filesystemfile.ashx/__key/communityserver-components-imagefileviewer/CommunityServer-Wikis-Components-Files-00-00-00-00-05/5684.ReportViewerSamples.jpg_2D00_550x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546819"/>
            <a:ext cx="4752528" cy="29541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RDL example</a:t>
            </a:r>
            <a:endParaRPr lang="cs-CZ" dirty="0"/>
          </a:p>
        </p:txBody>
      </p:sp>
      <p:sp>
        <p:nvSpPr>
          <p:cNvPr id="6" name="Rectangle 5"/>
          <p:cNvSpPr/>
          <p:nvPr/>
        </p:nvSpPr>
        <p:spPr>
          <a:xfrm>
            <a:off x="23986" y="476672"/>
            <a:ext cx="9012510" cy="5893921"/>
          </a:xfrm>
          <a:prstGeom prst="rect">
            <a:avLst/>
          </a:prstGeom>
        </p:spPr>
        <p:txBody>
          <a:bodyPr wrap="square">
            <a:spAutoFit/>
          </a:bodyPr>
          <a:lstStyle/>
          <a:p>
            <a:r>
              <a:rPr lang="cs-CZ" sz="1300" dirty="0" smtClean="0"/>
              <a:t>&lt;</a:t>
            </a:r>
            <a:r>
              <a:rPr lang="cs-CZ" sz="1300" dirty="0"/>
              <a:t>ReportItems&gt;</a:t>
            </a:r>
          </a:p>
          <a:p>
            <a:r>
              <a:rPr lang="cs-CZ" sz="1300" dirty="0"/>
              <a:t>     &lt;Matrix&gt;</a:t>
            </a:r>
          </a:p>
          <a:p>
            <a:r>
              <a:rPr lang="cs-CZ" sz="1300" dirty="0" smtClean="0"/>
              <a:t>       </a:t>
            </a:r>
            <a:r>
              <a:rPr lang="cs-CZ" sz="1300" dirty="0"/>
              <a:t>&lt;Corner</a:t>
            </a:r>
            <a:r>
              <a:rPr lang="cs-CZ" sz="1300" dirty="0" smtClean="0"/>
              <a:t>&gt;</a:t>
            </a:r>
            <a:endParaRPr lang="cs-CZ" sz="1300" dirty="0"/>
          </a:p>
          <a:p>
            <a:r>
              <a:rPr lang="cs-CZ" sz="1300" dirty="0" smtClean="0"/>
              <a:t>        &lt;</a:t>
            </a:r>
            <a:r>
              <a:rPr lang="cs-CZ" sz="1300" dirty="0"/>
              <a:t>ReportItems&gt;</a:t>
            </a:r>
          </a:p>
          <a:p>
            <a:r>
              <a:rPr lang="cs-CZ" sz="1300" dirty="0" smtClean="0"/>
              <a:t>          </a:t>
            </a:r>
            <a:r>
              <a:rPr lang="cs-CZ" sz="1300" dirty="0" smtClean="0">
                <a:solidFill>
                  <a:srgbClr val="CC00CC"/>
                </a:solidFill>
              </a:rPr>
              <a:t>&lt;</a:t>
            </a:r>
            <a:r>
              <a:rPr lang="cs-CZ" sz="1300" dirty="0">
                <a:solidFill>
                  <a:srgbClr val="CC00CC"/>
                </a:solidFill>
              </a:rPr>
              <a:t>Textbox Name='Corner'&gt;&lt;Value&gt;Year\Category&lt;/Value&gt;</a:t>
            </a:r>
            <a:r>
              <a:rPr lang="cs-CZ" sz="1300" dirty="0"/>
              <a:t>&lt;Style&gt;&lt;BorderStyle&gt;&lt;Default&gt;Solid&lt;/Default&gt;&lt;/BorderStyle</a:t>
            </a:r>
            <a:r>
              <a:rPr lang="cs-CZ" sz="1300" dirty="0" smtClean="0"/>
              <a:t>&gt;</a:t>
            </a:r>
          </a:p>
          <a:p>
            <a:r>
              <a:rPr lang="cs-CZ" sz="1300" dirty="0" smtClean="0"/>
              <a:t>	</a:t>
            </a:r>
            <a:r>
              <a:rPr lang="cs-CZ" sz="1300" dirty="0" smtClean="0">
                <a:solidFill>
                  <a:srgbClr val="3366FF"/>
                </a:solidFill>
              </a:rPr>
              <a:t>&lt;</a:t>
            </a:r>
            <a:r>
              <a:rPr lang="cs-CZ" sz="1300" dirty="0">
                <a:solidFill>
                  <a:srgbClr val="3366FF"/>
                </a:solidFill>
              </a:rPr>
              <a:t>BorderWidth&gt;&lt;Left&gt;1pt&lt;/Left&gt;&lt;Right&gt;1pt&lt;/Right&gt;&lt;Top&gt;1pt&lt;/Top&gt;&lt;Bottom&gt;1pt&lt;/Bottom&gt;&lt;/BorderWidth</a:t>
            </a:r>
            <a:r>
              <a:rPr lang="cs-CZ" sz="1300" dirty="0" smtClean="0">
                <a:solidFill>
                  <a:srgbClr val="3366FF"/>
                </a:solidFill>
              </a:rPr>
              <a:t>&gt;</a:t>
            </a:r>
          </a:p>
          <a:p>
            <a:r>
              <a:rPr lang="cs-CZ" sz="1300" dirty="0" smtClean="0"/>
              <a:t>	&lt;</a:t>
            </a:r>
            <a:r>
              <a:rPr lang="cs-CZ" sz="1300" dirty="0"/>
              <a:t>FontWeight&gt;bold&lt;/FontWeight&gt;&lt;/Style&gt;&lt;/Textbox&gt;</a:t>
            </a:r>
          </a:p>
          <a:p>
            <a:r>
              <a:rPr lang="cs-CZ" sz="1300" dirty="0" smtClean="0"/>
              <a:t>        </a:t>
            </a:r>
            <a:r>
              <a:rPr lang="cs-CZ" sz="1300" dirty="0"/>
              <a:t>&lt;/ReportItems&gt;</a:t>
            </a:r>
          </a:p>
          <a:p>
            <a:r>
              <a:rPr lang="cs-CZ" sz="1300" dirty="0" smtClean="0"/>
              <a:t>       </a:t>
            </a:r>
            <a:r>
              <a:rPr lang="cs-CZ" sz="1300" dirty="0"/>
              <a:t>&lt;/Corner&gt;</a:t>
            </a:r>
          </a:p>
          <a:p>
            <a:r>
              <a:rPr lang="cs-CZ" sz="1300" dirty="0" smtClean="0"/>
              <a:t>           &lt;</a:t>
            </a:r>
            <a:r>
              <a:rPr lang="cs-CZ" sz="1300" dirty="0"/>
              <a:t>ColumnGrouping&gt;</a:t>
            </a:r>
          </a:p>
          <a:p>
            <a:r>
              <a:rPr lang="cs-CZ" sz="1300" dirty="0"/>
              <a:t>               &lt;Height&gt;0.25in&lt;/Height&gt;</a:t>
            </a:r>
          </a:p>
          <a:p>
            <a:r>
              <a:rPr lang="cs-CZ" sz="1300" dirty="0"/>
              <a:t>               &lt;DynamicColumns&gt;</a:t>
            </a:r>
          </a:p>
          <a:p>
            <a:r>
              <a:rPr lang="cs-CZ" sz="1300" dirty="0"/>
              <a:t>                   &lt;Grouping&gt;</a:t>
            </a:r>
          </a:p>
          <a:p>
            <a:r>
              <a:rPr lang="cs-CZ" sz="1300" dirty="0"/>
              <a:t>                          &lt;GroupExpressions&gt;&lt;GroupExpression&gt;</a:t>
            </a:r>
            <a:r>
              <a:rPr lang="cs-CZ" sz="1300" dirty="0">
                <a:solidFill>
                  <a:srgbClr val="00B050"/>
                </a:solidFill>
              </a:rPr>
              <a:t>=Fields!Category.Value</a:t>
            </a:r>
            <a:r>
              <a:rPr lang="cs-CZ" sz="1300" dirty="0"/>
              <a:t>&lt;/GroupExpression&gt;&lt;/GroupExpressions&gt;</a:t>
            </a:r>
          </a:p>
          <a:p>
            <a:r>
              <a:rPr lang="cs-CZ" sz="1300" dirty="0"/>
              <a:t>                   &lt;/Grouping&gt;</a:t>
            </a:r>
          </a:p>
          <a:p>
            <a:r>
              <a:rPr lang="cs-CZ" sz="1300" dirty="0"/>
              <a:t>                   &lt;ReportItems&gt;</a:t>
            </a:r>
          </a:p>
          <a:p>
            <a:r>
              <a:rPr lang="cs-CZ" sz="1300" dirty="0"/>
              <a:t>                          &lt;Textbox Name='Category'&gt;</a:t>
            </a:r>
            <a:r>
              <a:rPr lang="cs-CZ" sz="1300" dirty="0">
                <a:solidFill>
                  <a:srgbClr val="FF0000"/>
                </a:solidFill>
              </a:rPr>
              <a:t>&lt;Value&gt;="" + Fields!Category.Value + " = </a:t>
            </a:r>
            <a:r>
              <a:rPr lang="cs-CZ" sz="1300" dirty="0" smtClean="0">
                <a:solidFill>
                  <a:srgbClr val="FF0000"/>
                </a:solidFill>
              </a:rPr>
              <a:t>"+Sum(Fields!Sales.Value</a:t>
            </a:r>
            <a:r>
              <a:rPr lang="cs-CZ" sz="1300" dirty="0">
                <a:solidFill>
                  <a:srgbClr val="FF0000"/>
                </a:solidFill>
              </a:rPr>
              <a:t>)&lt;/Value&gt;</a:t>
            </a:r>
            <a:r>
              <a:rPr lang="cs-CZ" sz="1300" dirty="0"/>
              <a:t>&lt;Style</a:t>
            </a:r>
            <a:r>
              <a:rPr lang="cs-CZ" sz="1300" dirty="0" smtClean="0"/>
              <a:t>&gt;</a:t>
            </a:r>
          </a:p>
          <a:p>
            <a:r>
              <a:rPr lang="cs-CZ" sz="1300" dirty="0" smtClean="0"/>
              <a:t>	&lt;</a:t>
            </a:r>
            <a:r>
              <a:rPr lang="cs-CZ" sz="1300" dirty="0"/>
              <a:t>BorderStyle&gt;&lt;Default&gt;Solid&lt;/Default&gt;&lt;/BorderStyle</a:t>
            </a:r>
            <a:r>
              <a:rPr lang="cs-CZ" sz="1300" dirty="0" smtClean="0"/>
              <a:t>&gt;</a:t>
            </a:r>
          </a:p>
          <a:p>
            <a:r>
              <a:rPr lang="cs-CZ" sz="1300" dirty="0" smtClean="0"/>
              <a:t>	&lt;</a:t>
            </a:r>
            <a:r>
              <a:rPr lang="cs-CZ" sz="1300" dirty="0"/>
              <a:t>BorderWidth&gt;&lt;Left&gt;1pt&lt;/Left&gt;&lt;Right&gt;1pt&lt;/Right&gt;&lt;Top&gt;1pt&lt;/Top&gt;&lt;Bottom&gt;1pt&lt;/Bottom&gt;&lt;/BorderWidth</a:t>
            </a:r>
            <a:r>
              <a:rPr lang="cs-CZ" sz="1300" dirty="0" smtClean="0"/>
              <a:t>&gt;</a:t>
            </a:r>
          </a:p>
          <a:p>
            <a:r>
              <a:rPr lang="cs-CZ" sz="1300" dirty="0" smtClean="0"/>
              <a:t>	&lt;</a:t>
            </a:r>
            <a:r>
              <a:rPr lang="cs-CZ" sz="1300" dirty="0"/>
              <a:t>FontWeight&gt;bold&lt;/FontWeight&gt;&lt;/Style&gt;&lt;/Textbox&gt;</a:t>
            </a:r>
          </a:p>
          <a:p>
            <a:r>
              <a:rPr lang="cs-CZ" sz="1300" dirty="0"/>
              <a:t>                   &lt;/ReportItems&gt;</a:t>
            </a:r>
          </a:p>
          <a:p>
            <a:r>
              <a:rPr lang="cs-CZ" sz="1300" dirty="0"/>
              <a:t>                   &lt;Subtotal&gt;</a:t>
            </a:r>
          </a:p>
          <a:p>
            <a:r>
              <a:rPr lang="cs-CZ" sz="1300" dirty="0" smtClean="0"/>
              <a:t>                       &lt;</a:t>
            </a:r>
            <a:r>
              <a:rPr lang="cs-CZ" sz="1300" dirty="0"/>
              <a:t>ReportItems&gt;</a:t>
            </a:r>
          </a:p>
          <a:p>
            <a:r>
              <a:rPr lang="cs-CZ" sz="1300" dirty="0"/>
              <a:t>                          &lt;Textbox&gt;&lt;Value&gt;Grand Total&lt;/Value&gt;&lt;Style</a:t>
            </a:r>
            <a:r>
              <a:rPr lang="cs-CZ" sz="1300" dirty="0" smtClean="0"/>
              <a:t>&gt;</a:t>
            </a:r>
          </a:p>
          <a:p>
            <a:r>
              <a:rPr lang="cs-CZ" sz="1300" dirty="0"/>
              <a:t> </a:t>
            </a:r>
            <a:r>
              <a:rPr lang="cs-CZ" sz="1300" dirty="0" smtClean="0"/>
              <a:t>                      &lt;/ReportItems&gt;</a:t>
            </a:r>
          </a:p>
          <a:p>
            <a:r>
              <a:rPr lang="cs-CZ" sz="1300" dirty="0" smtClean="0"/>
              <a:t>                   </a:t>
            </a:r>
            <a:r>
              <a:rPr lang="cs-CZ" sz="1300" dirty="0"/>
              <a:t>&lt;/Subtotal&gt;</a:t>
            </a:r>
          </a:p>
          <a:p>
            <a:r>
              <a:rPr lang="cs-CZ" sz="1300" dirty="0"/>
              <a:t>               &lt;/DynamicColumns&gt;</a:t>
            </a:r>
          </a:p>
          <a:p>
            <a:r>
              <a:rPr lang="cs-CZ" sz="1300" dirty="0"/>
              <a:t>            &lt;/ColumnGrouping&gt;</a:t>
            </a:r>
          </a:p>
          <a:p>
            <a:r>
              <a:rPr lang="cs-CZ" sz="1300" dirty="0" smtClean="0"/>
              <a:t>. . .</a:t>
            </a:r>
            <a:endParaRPr lang="cs-CZ" sz="1300" dirty="0"/>
          </a:p>
        </p:txBody>
      </p:sp>
      <p:sp>
        <p:nvSpPr>
          <p:cNvPr id="4" name="Rounded Rectangular Callout 3"/>
          <p:cNvSpPr/>
          <p:nvPr/>
        </p:nvSpPr>
        <p:spPr>
          <a:xfrm>
            <a:off x="6516216" y="1844824"/>
            <a:ext cx="1584176" cy="360040"/>
          </a:xfrm>
          <a:prstGeom prst="wedgeRoundRectCallout">
            <a:avLst>
              <a:gd name="adj1" fmla="val -66738"/>
              <a:gd name="adj2" fmla="val -66304"/>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dirty="0" smtClean="0">
                <a:solidFill>
                  <a:srgbClr val="002060"/>
                </a:solidFill>
              </a:rPr>
              <a:t>formátování</a:t>
            </a:r>
            <a:endParaRPr lang="cs-CZ" dirty="0">
              <a:solidFill>
                <a:srgbClr val="002060"/>
              </a:solidFill>
            </a:endParaRPr>
          </a:p>
        </p:txBody>
      </p:sp>
      <p:sp>
        <p:nvSpPr>
          <p:cNvPr id="5" name="Rounded Rectangular Callout 4"/>
          <p:cNvSpPr/>
          <p:nvPr/>
        </p:nvSpPr>
        <p:spPr>
          <a:xfrm>
            <a:off x="6948264" y="3212976"/>
            <a:ext cx="1584176" cy="360040"/>
          </a:xfrm>
          <a:prstGeom prst="wedgeRoundRectCallout">
            <a:avLst>
              <a:gd name="adj1" fmla="val -81431"/>
              <a:gd name="adj2" fmla="val 72226"/>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2060"/>
                </a:solidFill>
              </a:rPr>
              <a:t>"</a:t>
            </a:r>
            <a:r>
              <a:rPr lang="cs-CZ" dirty="0" smtClean="0">
                <a:solidFill>
                  <a:srgbClr val="002060"/>
                </a:solidFill>
              </a:rPr>
              <a:t>výpočty</a:t>
            </a:r>
            <a:r>
              <a:rPr lang="en-US" dirty="0" smtClean="0">
                <a:solidFill>
                  <a:srgbClr val="002060"/>
                </a:solidFill>
              </a:rPr>
              <a:t>"</a:t>
            </a:r>
            <a:endParaRPr lang="cs-CZ" dirty="0">
              <a:solidFill>
                <a:srgbClr val="002060"/>
              </a:solidFill>
            </a:endParaRPr>
          </a:p>
        </p:txBody>
      </p:sp>
      <p:sp>
        <p:nvSpPr>
          <p:cNvPr id="7" name="Rounded Rectangular Callout 6"/>
          <p:cNvSpPr/>
          <p:nvPr/>
        </p:nvSpPr>
        <p:spPr>
          <a:xfrm>
            <a:off x="2771800" y="2636912"/>
            <a:ext cx="1584176" cy="360040"/>
          </a:xfrm>
          <a:prstGeom prst="wedgeRoundRectCallout">
            <a:avLst>
              <a:gd name="adj1" fmla="val 63746"/>
              <a:gd name="adj2" fmla="val 59913"/>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dirty="0" smtClean="0">
                <a:solidFill>
                  <a:srgbClr val="002060"/>
                </a:solidFill>
              </a:rPr>
              <a:t>data</a:t>
            </a:r>
            <a:endParaRPr lang="cs-CZ" dirty="0">
              <a:solidFill>
                <a:srgbClr val="002060"/>
              </a:solidFill>
            </a:endParaRPr>
          </a:p>
        </p:txBody>
      </p:sp>
      <p:sp>
        <p:nvSpPr>
          <p:cNvPr id="8" name="Rounded Rectangular Callout 7"/>
          <p:cNvSpPr/>
          <p:nvPr/>
        </p:nvSpPr>
        <p:spPr>
          <a:xfrm>
            <a:off x="3347864" y="836712"/>
            <a:ext cx="1584176" cy="360040"/>
          </a:xfrm>
          <a:prstGeom prst="wedgeRoundRectCallout">
            <a:avLst>
              <a:gd name="adj1" fmla="val -64770"/>
              <a:gd name="adj2" fmla="val 60682"/>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smtClean="0">
                <a:solidFill>
                  <a:srgbClr val="002060"/>
                </a:solidFill>
              </a:rPr>
              <a:t>struktura</a:t>
            </a:r>
            <a:endParaRPr lang="cs-CZ" dirty="0">
              <a:solidFill>
                <a:srgbClr val="002060"/>
              </a:solidFill>
            </a:endParaRPr>
          </a:p>
        </p:txBody>
      </p:sp>
    </p:spTree>
    <p:extLst>
      <p:ext uri="{BB962C8B-B14F-4D97-AF65-F5344CB8AC3E}">
        <p14:creationId xmlns:p14="http://schemas.microsoft.com/office/powerpoint/2010/main" val="41107655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&amp; Map/Reduce</a:t>
            </a:r>
            <a:endParaRPr lang="cs-CZ" dirty="0"/>
          </a:p>
        </p:txBody>
      </p:sp>
      <p:sp>
        <p:nvSpPr>
          <p:cNvPr id="4" name="Content Placeholder 4"/>
          <p:cNvSpPr>
            <a:spLocks noGrp="1"/>
          </p:cNvSpPr>
          <p:nvPr>
            <p:ph sz="quarter" idx="13"/>
          </p:nvPr>
        </p:nvSpPr>
        <p:spPr>
          <a:xfrm>
            <a:off x="107504" y="1124744"/>
            <a:ext cx="8928992" cy="5616624"/>
          </a:xfrm>
        </p:spPr>
        <p:txBody>
          <a:bodyPr anchor="t">
            <a:normAutofit/>
          </a:bodyPr>
          <a:lstStyle/>
          <a:p>
            <a:r>
              <a:rPr lang="cs-CZ" b="1" dirty="0" smtClean="0"/>
              <a:t>Distributed Data Processing</a:t>
            </a:r>
          </a:p>
          <a:p>
            <a:pPr lvl="1"/>
            <a:r>
              <a:rPr lang="cs-CZ" dirty="0" smtClean="0"/>
              <a:t>BigData, nezpracovatelná </a:t>
            </a:r>
            <a:r>
              <a:rPr lang="cs-CZ" sz="1800" dirty="0" smtClean="0">
                <a:solidFill>
                  <a:schemeClr val="tx1">
                    <a:lumMod val="50000"/>
                    <a:lumOff val="50000"/>
                  </a:schemeClr>
                </a:solidFill>
              </a:rPr>
              <a:t>rozumně</a:t>
            </a:r>
            <a:r>
              <a:rPr lang="cs-CZ" dirty="0" smtClean="0"/>
              <a:t> jedním DBMS</a:t>
            </a:r>
          </a:p>
          <a:p>
            <a:pPr lvl="2"/>
            <a:r>
              <a:rPr lang="cs-CZ" dirty="0" smtClean="0"/>
              <a:t>low</a:t>
            </a:r>
            <a:r>
              <a:rPr lang="en-US" dirty="0" smtClean="0"/>
              <a:t>-</a:t>
            </a:r>
            <a:r>
              <a:rPr lang="cs-CZ" dirty="0" smtClean="0"/>
              <a:t>cost hardware</a:t>
            </a:r>
          </a:p>
          <a:p>
            <a:pPr lvl="2"/>
            <a:r>
              <a:rPr lang="en-US" dirty="0" smtClean="0"/>
              <a:t>fault-tolerance, </a:t>
            </a:r>
            <a:r>
              <a:rPr lang="en-US" dirty="0" err="1" smtClean="0"/>
              <a:t>replikace</a:t>
            </a:r>
            <a:endParaRPr lang="cs-CZ" dirty="0" smtClean="0"/>
          </a:p>
          <a:p>
            <a:pPr lvl="1"/>
            <a:r>
              <a:rPr lang="cs-CZ" b="1" dirty="0" smtClean="0"/>
              <a:t>Map / Reduce </a:t>
            </a:r>
            <a:r>
              <a:rPr lang="cs-CZ" dirty="0" smtClean="0"/>
              <a:t>paradigma</a:t>
            </a:r>
            <a:endParaRPr lang="en-US" dirty="0" smtClean="0"/>
          </a:p>
          <a:p>
            <a:pPr lvl="2"/>
            <a:r>
              <a:rPr lang="it-IT" dirty="0" smtClean="0"/>
              <a:t>pro masivn</a:t>
            </a:r>
            <a:r>
              <a:rPr lang="cs-CZ" dirty="0" smtClean="0"/>
              <a:t>í </a:t>
            </a:r>
            <a:r>
              <a:rPr lang="it-IT" dirty="0" smtClean="0"/>
              <a:t>paralelizaci </a:t>
            </a:r>
            <a:r>
              <a:rPr lang="it-IT" dirty="0"/>
              <a:t>a </a:t>
            </a:r>
            <a:r>
              <a:rPr lang="it-IT" dirty="0" smtClean="0"/>
              <a:t>distribuovanost </a:t>
            </a:r>
            <a:r>
              <a:rPr lang="cs-CZ" dirty="0" smtClean="0"/>
              <a:t>výpočtů</a:t>
            </a:r>
          </a:p>
          <a:p>
            <a:pPr lvl="2"/>
            <a:r>
              <a:rPr lang="cs-CZ" dirty="0" smtClean="0"/>
              <a:t>implementace: Hadoop, Spark, MR-MPI, Marissa, ...</a:t>
            </a:r>
          </a:p>
          <a:p>
            <a:pPr lvl="1"/>
            <a:r>
              <a:rPr lang="cs-CZ" dirty="0"/>
              <a:t>d</a:t>
            </a:r>
            <a:r>
              <a:rPr lang="cs-CZ" dirty="0" smtClean="0"/>
              <a:t>alší součásti a související moduly</a:t>
            </a:r>
          </a:p>
          <a:p>
            <a:pPr lvl="2"/>
            <a:r>
              <a:rPr lang="cs-CZ" dirty="0" smtClean="0"/>
              <a:t>HDFS - distribuovaný FS</a:t>
            </a:r>
          </a:p>
          <a:p>
            <a:pPr lvl="2"/>
            <a:r>
              <a:rPr lang="cs-CZ" dirty="0"/>
              <a:t>Pig</a:t>
            </a:r>
            <a:r>
              <a:rPr lang="en-US" dirty="0"/>
              <a:t>, </a:t>
            </a:r>
            <a:r>
              <a:rPr lang="en-US" dirty="0" err="1"/>
              <a:t>PigLatin</a:t>
            </a:r>
            <a:r>
              <a:rPr lang="cs-CZ" dirty="0"/>
              <a:t> - parallelization platform</a:t>
            </a:r>
            <a:r>
              <a:rPr lang="en-US" dirty="0"/>
              <a:t>, high-level language</a:t>
            </a:r>
            <a:endParaRPr lang="cs-CZ" dirty="0"/>
          </a:p>
          <a:p>
            <a:pPr lvl="2"/>
            <a:r>
              <a:rPr lang="cs-CZ" dirty="0" smtClean="0"/>
              <a:t>Hive, HiveQL - data warehouse </a:t>
            </a:r>
            <a:r>
              <a:rPr lang="en-US" dirty="0" smtClean="0"/>
              <a:t>&amp;</a:t>
            </a:r>
            <a:r>
              <a:rPr lang="cs-CZ" dirty="0" smtClean="0"/>
              <a:t> querying, data analysis</a:t>
            </a:r>
          </a:p>
          <a:p>
            <a:pPr lvl="2"/>
            <a:r>
              <a:rPr lang="cs-CZ" dirty="0" smtClean="0"/>
              <a:t>... ... ...</a:t>
            </a:r>
            <a:endParaRPr lang="en-US" dirty="0" smtClean="0"/>
          </a:p>
          <a:p>
            <a:pPr lvl="1"/>
            <a:r>
              <a:rPr lang="cs-CZ" dirty="0" smtClean="0"/>
              <a:t>související BigData technologie</a:t>
            </a:r>
          </a:p>
          <a:p>
            <a:pPr lvl="2"/>
            <a:r>
              <a:rPr lang="cs-CZ" dirty="0" smtClean="0"/>
              <a:t>Spark, Flink, Presto</a:t>
            </a:r>
            <a:endParaRPr lang="en-US"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Map/Reduce</a:t>
            </a:r>
            <a:endParaRPr lang="cs-CZ" dirty="0"/>
          </a:p>
        </p:txBody>
      </p:sp>
      <p:sp>
        <p:nvSpPr>
          <p:cNvPr id="5" name="Rectangle 4"/>
          <p:cNvSpPr/>
          <p:nvPr/>
        </p:nvSpPr>
        <p:spPr>
          <a:xfrm>
            <a:off x="3491880" y="3113934"/>
            <a:ext cx="360040" cy="99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9" name="Rectangle 8"/>
          <p:cNvSpPr/>
          <p:nvPr/>
        </p:nvSpPr>
        <p:spPr>
          <a:xfrm>
            <a:off x="5040052" y="3113934"/>
            <a:ext cx="360040" cy="99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414153"/>
            <a:ext cx="7478495" cy="3780420"/>
          </a:xfrm>
          <a:prstGeom prst="rect">
            <a:avLst/>
          </a:prstGeom>
        </p:spPr>
      </p:pic>
      <p:sp>
        <p:nvSpPr>
          <p:cNvPr id="11" name="Content Placeholder 4"/>
          <p:cNvSpPr>
            <a:spLocks noGrp="1"/>
          </p:cNvSpPr>
          <p:nvPr>
            <p:ph sz="quarter" idx="13"/>
          </p:nvPr>
        </p:nvSpPr>
        <p:spPr>
          <a:xfrm>
            <a:off x="539552" y="6453336"/>
            <a:ext cx="8640960" cy="300692"/>
          </a:xfrm>
        </p:spPr>
        <p:txBody>
          <a:bodyPr anchor="t">
            <a:normAutofit fontScale="92500" lnSpcReduction="10000"/>
          </a:bodyPr>
          <a:lstStyle/>
          <a:p>
            <a:pPr marL="274320" lvl="1" indent="0">
              <a:buNone/>
            </a:pPr>
            <a:r>
              <a:rPr lang="cs-CZ" sz="1600" dirty="0" smtClean="0">
                <a:latin typeface="Lucida Console" panose="020B0609040504020204" pitchFamily="49" charset="0"/>
              </a:rPr>
              <a:t>https</a:t>
            </a:r>
            <a:r>
              <a:rPr lang="cs-CZ" sz="1600" dirty="0">
                <a:latin typeface="Lucida Console" panose="020B0609040504020204" pitchFamily="49" charset="0"/>
              </a:rPr>
              <a:t>://0x0fff.com/wp-content/uploads/2014/12/MapReduce-v3.png</a:t>
            </a:r>
          </a:p>
          <a:p>
            <a:pPr marL="274320" lvl="1" indent="0">
              <a:buNone/>
            </a:pPr>
            <a:endParaRPr lang="cs-CZ" b="1"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4653136"/>
            <a:ext cx="7175561" cy="1711166"/>
          </a:xfrm>
          <a:prstGeom prst="rect">
            <a:avLst/>
          </a:prstGeom>
        </p:spPr>
      </p:pic>
      <p:cxnSp>
        <p:nvCxnSpPr>
          <p:cNvPr id="6" name="Straight Connector 5"/>
          <p:cNvCxnSpPr/>
          <p:nvPr/>
        </p:nvCxnSpPr>
        <p:spPr>
          <a:xfrm flipH="1">
            <a:off x="1691680" y="3861048"/>
            <a:ext cx="1440160" cy="77883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5796136" y="3861048"/>
            <a:ext cx="1368152" cy="7920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p:cNvSpPr/>
          <p:nvPr/>
        </p:nvSpPr>
        <p:spPr>
          <a:xfrm>
            <a:off x="5652119" y="2564904"/>
            <a:ext cx="3261531" cy="1425302"/>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en-US" sz="1600" b="1" dirty="0">
                <a:solidFill>
                  <a:srgbClr val="002060"/>
                </a:solidFill>
              </a:rPr>
              <a:t>map</a:t>
            </a:r>
            <a:r>
              <a:rPr lang="en-US" sz="1600" dirty="0">
                <a:solidFill>
                  <a:srgbClr val="002060"/>
                </a:solidFill>
              </a:rPr>
              <a:t>(String key, String value):</a:t>
            </a:r>
          </a:p>
          <a:p>
            <a:r>
              <a:rPr lang="en-US" sz="1600" dirty="0">
                <a:solidFill>
                  <a:schemeClr val="bg1">
                    <a:lumMod val="50000"/>
                  </a:schemeClr>
                </a:solidFill>
              </a:rPr>
              <a:t>// key: document name</a:t>
            </a:r>
          </a:p>
          <a:p>
            <a:r>
              <a:rPr lang="en-US" sz="1600" dirty="0">
                <a:solidFill>
                  <a:schemeClr val="bg1">
                    <a:lumMod val="50000"/>
                  </a:schemeClr>
                </a:solidFill>
              </a:rPr>
              <a:t>// value: document contents</a:t>
            </a:r>
          </a:p>
          <a:p>
            <a:r>
              <a:rPr lang="en-US" sz="1600" dirty="0" smtClean="0">
                <a:solidFill>
                  <a:srgbClr val="002060"/>
                </a:solidFill>
              </a:rPr>
              <a:t>  for </a:t>
            </a:r>
            <a:r>
              <a:rPr lang="en-US" sz="1600" dirty="0">
                <a:solidFill>
                  <a:srgbClr val="002060"/>
                </a:solidFill>
              </a:rPr>
              <a:t>each word w in value:</a:t>
            </a:r>
          </a:p>
          <a:p>
            <a:r>
              <a:rPr lang="cs-CZ" sz="1600" dirty="0" smtClean="0">
                <a:solidFill>
                  <a:srgbClr val="002060"/>
                </a:solidFill>
              </a:rPr>
              <a:t>  </a:t>
            </a:r>
            <a:r>
              <a:rPr lang="en-US" sz="1600" dirty="0" smtClean="0">
                <a:solidFill>
                  <a:srgbClr val="002060"/>
                </a:solidFill>
              </a:rPr>
              <a:t>   </a:t>
            </a:r>
            <a:r>
              <a:rPr lang="en-US" sz="1600" dirty="0" err="1" smtClean="0">
                <a:solidFill>
                  <a:srgbClr val="002060"/>
                </a:solidFill>
              </a:rPr>
              <a:t>EmitIntermediate</a:t>
            </a:r>
            <a:r>
              <a:rPr lang="en-US" sz="1600" dirty="0" smtClean="0">
                <a:solidFill>
                  <a:srgbClr val="002060"/>
                </a:solidFill>
              </a:rPr>
              <a:t>(</a:t>
            </a:r>
            <a:r>
              <a:rPr lang="cs-CZ" sz="1600" dirty="0" smtClean="0">
                <a:solidFill>
                  <a:srgbClr val="002060"/>
                </a:solidFill>
              </a:rPr>
              <a:t> </a:t>
            </a:r>
            <a:r>
              <a:rPr lang="en-US" sz="1600" dirty="0" smtClean="0">
                <a:solidFill>
                  <a:srgbClr val="002060"/>
                </a:solidFill>
              </a:rPr>
              <a:t>w</a:t>
            </a:r>
            <a:r>
              <a:rPr lang="en-US" sz="1600" dirty="0">
                <a:solidFill>
                  <a:srgbClr val="002060"/>
                </a:solidFill>
              </a:rPr>
              <a:t>, </a:t>
            </a:r>
            <a:r>
              <a:rPr lang="cs-CZ" sz="1600" dirty="0" smtClean="0">
                <a:solidFill>
                  <a:srgbClr val="002060"/>
                </a:solidFill>
              </a:rPr>
              <a:t>count(w)</a:t>
            </a:r>
            <a:r>
              <a:rPr lang="en-US" sz="1600" dirty="0" smtClean="0">
                <a:solidFill>
                  <a:srgbClr val="002060"/>
                </a:solidFill>
              </a:rPr>
              <a:t>);</a:t>
            </a:r>
            <a:endParaRPr lang="cs-CZ" sz="1600" dirty="0">
              <a:solidFill>
                <a:srgbClr val="002060"/>
              </a:solidFill>
            </a:endParaRPr>
          </a:p>
        </p:txBody>
      </p:sp>
      <p:sp>
        <p:nvSpPr>
          <p:cNvPr id="2" name="Title 1"/>
          <p:cNvSpPr>
            <a:spLocks noGrp="1"/>
          </p:cNvSpPr>
          <p:nvPr>
            <p:ph type="title"/>
          </p:nvPr>
        </p:nvSpPr>
        <p:spPr/>
        <p:txBody>
          <a:bodyPr/>
          <a:lstStyle/>
          <a:p>
            <a:r>
              <a:rPr lang="cs-CZ" dirty="0" smtClean="0"/>
              <a:t>Map/Reduce</a:t>
            </a:r>
            <a:endParaRPr lang="en-US" dirty="0"/>
          </a:p>
        </p:txBody>
      </p:sp>
      <p:sp>
        <p:nvSpPr>
          <p:cNvPr id="5" name="Content Placeholder 4"/>
          <p:cNvSpPr>
            <a:spLocks noGrp="1"/>
          </p:cNvSpPr>
          <p:nvPr>
            <p:ph sz="quarter" idx="13"/>
          </p:nvPr>
        </p:nvSpPr>
        <p:spPr>
          <a:xfrm>
            <a:off x="107504" y="548680"/>
            <a:ext cx="5328592" cy="5904656"/>
          </a:xfrm>
        </p:spPr>
        <p:txBody>
          <a:bodyPr/>
          <a:lstStyle/>
          <a:p>
            <a:r>
              <a:rPr lang="cs-CZ" b="1" dirty="0" smtClean="0"/>
              <a:t>Map/Reduce</a:t>
            </a:r>
          </a:p>
          <a:p>
            <a:pPr lvl="1"/>
            <a:r>
              <a:rPr lang="cs-CZ" b="1" dirty="0" smtClean="0"/>
              <a:t>map</a:t>
            </a:r>
          </a:p>
          <a:p>
            <a:pPr lvl="2"/>
            <a:r>
              <a:rPr lang="en-US" dirty="0" err="1" smtClean="0"/>
              <a:t>ka</a:t>
            </a:r>
            <a:r>
              <a:rPr lang="cs-CZ" dirty="0" smtClean="0"/>
              <a:t>ž</a:t>
            </a:r>
            <a:r>
              <a:rPr lang="en-US" dirty="0" smtClean="0"/>
              <a:t>d</a:t>
            </a:r>
            <a:r>
              <a:rPr lang="cs-CZ" dirty="0" smtClean="0"/>
              <a:t>ý</a:t>
            </a:r>
            <a:r>
              <a:rPr lang="en-US" dirty="0" smtClean="0"/>
              <a:t> </a:t>
            </a:r>
            <a:r>
              <a:rPr lang="en-US" dirty="0" err="1" smtClean="0"/>
              <a:t>uzel</a:t>
            </a:r>
            <a:r>
              <a:rPr lang="en-US" dirty="0" smtClean="0"/>
              <a:t> </a:t>
            </a:r>
            <a:r>
              <a:rPr lang="en-US" dirty="0" err="1" smtClean="0"/>
              <a:t>nez</a:t>
            </a:r>
            <a:r>
              <a:rPr lang="cs-CZ" dirty="0" smtClean="0"/>
              <a:t>á</a:t>
            </a:r>
            <a:r>
              <a:rPr lang="en-US" dirty="0" err="1" smtClean="0"/>
              <a:t>visle</a:t>
            </a:r>
            <a:endParaRPr lang="en-US" dirty="0" smtClean="0"/>
          </a:p>
          <a:p>
            <a:pPr lvl="2"/>
            <a:r>
              <a:rPr lang="en-US" dirty="0" smtClean="0"/>
              <a:t>input </a:t>
            </a:r>
            <a:r>
              <a:rPr lang="en-US" dirty="0" smtClean="0">
                <a:sym typeface="Wingdings"/>
              </a:rPr>
              <a:t> </a:t>
            </a:r>
            <a:r>
              <a:rPr lang="en-US" sz="2000" b="1" dirty="0" smtClean="0">
                <a:latin typeface="Arial Unicode MS"/>
                <a:ea typeface="Arial Unicode MS"/>
                <a:cs typeface="Arial Unicode MS"/>
                <a:sym typeface="Wingdings"/>
              </a:rPr>
              <a:t>→</a:t>
            </a:r>
            <a:r>
              <a:rPr lang="en-US" dirty="0" smtClean="0">
                <a:latin typeface="Arial Unicode MS"/>
                <a:ea typeface="Arial Unicode MS"/>
                <a:cs typeface="Arial Unicode MS"/>
                <a:sym typeface="Wingdings"/>
              </a:rPr>
              <a:t> </a:t>
            </a:r>
            <a:r>
              <a:rPr lang="en-US" dirty="0" smtClean="0">
                <a:sym typeface="Wingdings"/>
              </a:rPr>
              <a:t> (k</a:t>
            </a:r>
            <a:r>
              <a:rPr lang="cs-CZ" dirty="0" smtClean="0">
                <a:sym typeface="Wingdings"/>
              </a:rPr>
              <a:t>ey, value)</a:t>
            </a:r>
          </a:p>
          <a:p>
            <a:pPr lvl="1"/>
            <a:r>
              <a:rPr lang="cs-CZ" b="1" dirty="0" smtClean="0">
                <a:sym typeface="Wingdings"/>
              </a:rPr>
              <a:t>reduce</a:t>
            </a:r>
          </a:p>
          <a:p>
            <a:pPr lvl="2"/>
            <a:r>
              <a:rPr lang="en-US" dirty="0">
                <a:sym typeface="Wingdings"/>
              </a:rPr>
              <a:t>(k</a:t>
            </a:r>
            <a:r>
              <a:rPr lang="cs-CZ" dirty="0">
                <a:sym typeface="Wingdings"/>
              </a:rPr>
              <a:t>ey, </a:t>
            </a:r>
            <a:r>
              <a:rPr lang="en-US" dirty="0" smtClean="0">
                <a:sym typeface="Wingdings"/>
              </a:rPr>
              <a:t>list of </a:t>
            </a:r>
            <a:r>
              <a:rPr lang="cs-CZ" dirty="0" smtClean="0">
                <a:sym typeface="Wingdings"/>
              </a:rPr>
              <a:t>value</a:t>
            </a:r>
            <a:r>
              <a:rPr lang="en-US" dirty="0" smtClean="0">
                <a:sym typeface="Wingdings"/>
              </a:rPr>
              <a:t>s[]</a:t>
            </a:r>
            <a:r>
              <a:rPr lang="cs-CZ" dirty="0" smtClean="0">
                <a:sym typeface="Wingdings"/>
              </a:rPr>
              <a:t>)</a:t>
            </a:r>
            <a:r>
              <a:rPr lang="en-US" dirty="0" smtClean="0">
                <a:sym typeface="Wingdings"/>
              </a:rPr>
              <a:t> </a:t>
            </a:r>
            <a:r>
              <a:rPr lang="en-US" b="1" dirty="0">
                <a:latin typeface="Arial Unicode MS"/>
                <a:ea typeface="Arial Unicode MS"/>
                <a:cs typeface="Arial Unicode MS"/>
                <a:sym typeface="Wingdings"/>
              </a:rPr>
              <a:t>→</a:t>
            </a:r>
            <a:r>
              <a:rPr lang="en-US" dirty="0" smtClean="0">
                <a:sym typeface="Wingdings"/>
              </a:rPr>
              <a:t>  output</a:t>
            </a:r>
            <a:endParaRPr lang="cs-CZ" dirty="0" smtClean="0">
              <a:sym typeface="Wingdings"/>
            </a:endParaRPr>
          </a:p>
          <a:p>
            <a:pPr lvl="2"/>
            <a:r>
              <a:rPr lang="cs-CZ" dirty="0" smtClean="0">
                <a:sym typeface="Wingdings"/>
              </a:rPr>
              <a:t>sjednocení hodnot pro každý klíč</a:t>
            </a:r>
          </a:p>
          <a:p>
            <a:pPr lvl="2"/>
            <a:r>
              <a:rPr lang="cs-CZ" dirty="0" smtClean="0">
                <a:sym typeface="Wingdings"/>
              </a:rPr>
              <a:t>zpracování, výsledek</a:t>
            </a:r>
          </a:p>
          <a:p>
            <a:pPr lvl="1"/>
            <a:r>
              <a:rPr lang="cs-CZ" dirty="0" smtClean="0">
                <a:sym typeface="Wingdings"/>
              </a:rPr>
              <a:t>mezivýsledky mohou být duplicitní</a:t>
            </a:r>
          </a:p>
          <a:p>
            <a:pPr lvl="2"/>
            <a:r>
              <a:rPr lang="cs-CZ" dirty="0" smtClean="0">
                <a:sym typeface="Wingdings"/>
              </a:rPr>
              <a:t>zpracování velmi velkých objemů dat</a:t>
            </a:r>
          </a:p>
          <a:p>
            <a:pPr lvl="2"/>
            <a:r>
              <a:rPr lang="cs-CZ" dirty="0" smtClean="0">
                <a:sym typeface="Wingdings"/>
              </a:rPr>
              <a:t>fault tolerance</a:t>
            </a:r>
            <a:endParaRPr lang="cs-CZ" dirty="0" smtClean="0"/>
          </a:p>
          <a:p>
            <a:r>
              <a:rPr lang="cs-CZ" b="1" dirty="0" smtClean="0"/>
              <a:t>Frekvence slov</a:t>
            </a:r>
            <a:endParaRPr lang="en-US" b="1" dirty="0" smtClean="0"/>
          </a:p>
          <a:p>
            <a:pPr lvl="1"/>
            <a:r>
              <a:rPr lang="cs-CZ" dirty="0" smtClean="0"/>
              <a:t>spočítat četnost slov v mnoha dokumentech</a:t>
            </a:r>
          </a:p>
          <a:p>
            <a:pPr lvl="1"/>
            <a:r>
              <a:rPr lang="cs-CZ" dirty="0"/>
              <a:t>map( file, text</a:t>
            </a:r>
            <a:r>
              <a:rPr lang="cs-CZ" dirty="0" smtClean="0"/>
              <a:t>)</a:t>
            </a:r>
            <a:r>
              <a:rPr lang="en-US" dirty="0" smtClean="0"/>
              <a:t> </a:t>
            </a:r>
            <a:r>
              <a:rPr lang="cs-CZ" dirty="0" smtClean="0"/>
              <a:t> </a:t>
            </a:r>
            <a:r>
              <a:rPr lang="en-US" b="1" dirty="0">
                <a:latin typeface="Arial Unicode MS"/>
                <a:ea typeface="Arial Unicode MS"/>
                <a:cs typeface="Arial Unicode MS"/>
                <a:sym typeface="Wingdings"/>
              </a:rPr>
              <a:t>→ </a:t>
            </a:r>
            <a:r>
              <a:rPr lang="cs-CZ" dirty="0" smtClean="0">
                <a:sym typeface="Wingdings"/>
              </a:rPr>
              <a:t> </a:t>
            </a:r>
            <a:r>
              <a:rPr lang="cs-CZ" dirty="0"/>
              <a:t>( word, </a:t>
            </a:r>
            <a:r>
              <a:rPr lang="cs-CZ" dirty="0" smtClean="0"/>
              <a:t>count)</a:t>
            </a:r>
          </a:p>
          <a:p>
            <a:pPr lvl="1"/>
            <a:r>
              <a:rPr lang="cs-CZ" dirty="0" smtClean="0"/>
              <a:t>reduce( word, list of counts)</a:t>
            </a:r>
            <a:r>
              <a:rPr lang="en-US" dirty="0" smtClean="0"/>
              <a:t> </a:t>
            </a:r>
            <a:r>
              <a:rPr lang="cs-CZ" dirty="0" smtClean="0"/>
              <a:t> </a:t>
            </a:r>
            <a:r>
              <a:rPr lang="en-US" b="1" dirty="0" smtClean="0">
                <a:latin typeface="Arial Unicode MS"/>
                <a:ea typeface="Arial Unicode MS"/>
                <a:cs typeface="Arial Unicode MS"/>
                <a:sym typeface="Wingdings"/>
              </a:rPr>
              <a:t>→ </a:t>
            </a:r>
            <a:r>
              <a:rPr lang="cs-CZ" dirty="0" smtClean="0">
                <a:sym typeface="Wingdings"/>
              </a:rPr>
              <a:t> </a:t>
            </a:r>
            <a:r>
              <a:rPr lang="cs-CZ" dirty="0" smtClean="0"/>
              <a:t>count</a:t>
            </a:r>
            <a:endParaRPr lang="en-US" dirty="0"/>
          </a:p>
          <a:p>
            <a:pPr lvl="1"/>
            <a:endParaRPr lang="en-US" dirty="0"/>
          </a:p>
        </p:txBody>
      </p:sp>
      <p:sp>
        <p:nvSpPr>
          <p:cNvPr id="8" name="Rounded Rectangular Callout 7"/>
          <p:cNvSpPr/>
          <p:nvPr/>
        </p:nvSpPr>
        <p:spPr>
          <a:xfrm>
            <a:off x="5652120" y="4293096"/>
            <a:ext cx="3261531" cy="1944216"/>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en-US" sz="1600" b="1" dirty="0">
                <a:solidFill>
                  <a:srgbClr val="002060"/>
                </a:solidFill>
              </a:rPr>
              <a:t>reduce</a:t>
            </a:r>
            <a:r>
              <a:rPr lang="en-US" sz="1600" dirty="0">
                <a:solidFill>
                  <a:srgbClr val="002060"/>
                </a:solidFill>
              </a:rPr>
              <a:t>(String key, </a:t>
            </a:r>
            <a:r>
              <a:rPr lang="cs-CZ" sz="1600" dirty="0" smtClean="0">
                <a:solidFill>
                  <a:srgbClr val="002060"/>
                </a:solidFill>
              </a:rPr>
              <a:t>List </a:t>
            </a:r>
            <a:r>
              <a:rPr lang="en-US" sz="1600" dirty="0" smtClean="0">
                <a:solidFill>
                  <a:srgbClr val="002060"/>
                </a:solidFill>
              </a:rPr>
              <a:t>values</a:t>
            </a:r>
            <a:r>
              <a:rPr lang="en-US" sz="1600" dirty="0">
                <a:solidFill>
                  <a:srgbClr val="002060"/>
                </a:solidFill>
              </a:rPr>
              <a:t>):</a:t>
            </a:r>
          </a:p>
          <a:p>
            <a:r>
              <a:rPr lang="en-US" sz="1600" dirty="0">
                <a:solidFill>
                  <a:schemeClr val="bg1">
                    <a:lumMod val="50000"/>
                  </a:schemeClr>
                </a:solidFill>
              </a:rPr>
              <a:t>// key: a word</a:t>
            </a:r>
          </a:p>
          <a:p>
            <a:r>
              <a:rPr lang="en-US" sz="1600" dirty="0">
                <a:solidFill>
                  <a:schemeClr val="bg1">
                    <a:lumMod val="50000"/>
                  </a:schemeClr>
                </a:solidFill>
              </a:rPr>
              <a:t>// values: a list of counts</a:t>
            </a:r>
          </a:p>
          <a:p>
            <a:r>
              <a:rPr lang="cs-CZ" sz="1600" dirty="0" smtClean="0">
                <a:solidFill>
                  <a:srgbClr val="002060"/>
                </a:solidFill>
              </a:rPr>
              <a:t>  </a:t>
            </a:r>
            <a:r>
              <a:rPr lang="en-US" sz="1600" dirty="0" err="1" smtClean="0">
                <a:solidFill>
                  <a:srgbClr val="002060"/>
                </a:solidFill>
              </a:rPr>
              <a:t>int</a:t>
            </a:r>
            <a:r>
              <a:rPr lang="en-US" sz="1600" dirty="0" smtClean="0">
                <a:solidFill>
                  <a:srgbClr val="002060"/>
                </a:solidFill>
              </a:rPr>
              <a:t> </a:t>
            </a:r>
            <a:r>
              <a:rPr lang="en-US" sz="1600" dirty="0">
                <a:solidFill>
                  <a:srgbClr val="002060"/>
                </a:solidFill>
              </a:rPr>
              <a:t>result = 0;</a:t>
            </a:r>
          </a:p>
          <a:p>
            <a:r>
              <a:rPr lang="cs-CZ" sz="1600" dirty="0" smtClean="0">
                <a:solidFill>
                  <a:srgbClr val="002060"/>
                </a:solidFill>
              </a:rPr>
              <a:t>  </a:t>
            </a:r>
            <a:r>
              <a:rPr lang="en-US" sz="1600" dirty="0" smtClean="0">
                <a:solidFill>
                  <a:srgbClr val="002060"/>
                </a:solidFill>
              </a:rPr>
              <a:t>for </a:t>
            </a:r>
            <a:r>
              <a:rPr lang="en-US" sz="1600" dirty="0">
                <a:solidFill>
                  <a:srgbClr val="002060"/>
                </a:solidFill>
              </a:rPr>
              <a:t>each v in values:</a:t>
            </a:r>
          </a:p>
          <a:p>
            <a:r>
              <a:rPr lang="cs-CZ" sz="1600" dirty="0" smtClean="0">
                <a:solidFill>
                  <a:srgbClr val="002060"/>
                </a:solidFill>
              </a:rPr>
              <a:t>      </a:t>
            </a:r>
            <a:r>
              <a:rPr lang="en-US" sz="1600" dirty="0" smtClean="0">
                <a:solidFill>
                  <a:srgbClr val="002060"/>
                </a:solidFill>
              </a:rPr>
              <a:t>result </a:t>
            </a:r>
            <a:r>
              <a:rPr lang="en-US" sz="1600" dirty="0">
                <a:solidFill>
                  <a:srgbClr val="002060"/>
                </a:solidFill>
              </a:rPr>
              <a:t>+= </a:t>
            </a:r>
            <a:r>
              <a:rPr lang="en-US" sz="1600" dirty="0" smtClean="0">
                <a:solidFill>
                  <a:srgbClr val="002060"/>
                </a:solidFill>
              </a:rPr>
              <a:t>v;</a:t>
            </a:r>
            <a:endParaRPr lang="en-US" sz="1600" dirty="0">
              <a:solidFill>
                <a:srgbClr val="002060"/>
              </a:solidFill>
            </a:endParaRPr>
          </a:p>
          <a:p>
            <a:r>
              <a:rPr lang="cs-CZ" sz="1600" dirty="0" smtClean="0">
                <a:solidFill>
                  <a:srgbClr val="002060"/>
                </a:solidFill>
              </a:rPr>
              <a:t>  </a:t>
            </a:r>
            <a:r>
              <a:rPr lang="en-US" sz="1600" dirty="0" smtClean="0">
                <a:solidFill>
                  <a:srgbClr val="002060"/>
                </a:solidFill>
              </a:rPr>
              <a:t>Emit(</a:t>
            </a:r>
            <a:r>
              <a:rPr lang="cs-CZ" sz="1600" dirty="0" smtClean="0">
                <a:solidFill>
                  <a:srgbClr val="002060"/>
                </a:solidFill>
              </a:rPr>
              <a:t> </a:t>
            </a:r>
            <a:r>
              <a:rPr lang="en-US" sz="1600" dirty="0" smtClean="0">
                <a:solidFill>
                  <a:srgbClr val="002060"/>
                </a:solidFill>
              </a:rPr>
              <a:t>result);</a:t>
            </a:r>
            <a:endParaRPr lang="cs-CZ" sz="1600" dirty="0">
              <a:solidFill>
                <a:srgbClr val="002060"/>
              </a:solidFill>
            </a:endParaRPr>
          </a:p>
        </p:txBody>
      </p:sp>
    </p:spTree>
    <p:extLst>
      <p:ext uri="{BB962C8B-B14F-4D97-AF65-F5344CB8AC3E}">
        <p14:creationId xmlns:p14="http://schemas.microsoft.com/office/powerpoint/2010/main" val="12238117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Map/Reduce</a:t>
            </a:r>
            <a:r>
              <a:rPr lang="en-US" dirty="0" smtClean="0"/>
              <a:t> - </a:t>
            </a:r>
            <a:r>
              <a:rPr lang="cs-CZ" dirty="0" smtClean="0"/>
              <a:t>Frekvence slov</a:t>
            </a:r>
            <a:endParaRPr lang="en-US" dirty="0"/>
          </a:p>
        </p:txBody>
      </p:sp>
      <p:pic>
        <p:nvPicPr>
          <p:cNvPr id="3074" name="Picture 2" descr="http://www.rabidgremlin.com/data20/MapReduceWordCountOverview1.png"/>
          <p:cNvPicPr>
            <a:picLocks noChangeAspect="1" noChangeArrowheads="1"/>
          </p:cNvPicPr>
          <p:nvPr/>
        </p:nvPicPr>
        <p:blipFill rotWithShape="1">
          <a:blip r:embed="rId2">
            <a:extLst>
              <a:ext uri="{28A0092B-C50C-407E-A947-70E740481C1C}">
                <a14:useLocalDpi xmlns:a14="http://schemas.microsoft.com/office/drawing/2010/main" val="0"/>
              </a:ext>
            </a:extLst>
          </a:blip>
          <a:srcRect l="2546" t="10683" r="3772" b="8413"/>
          <a:stretch/>
        </p:blipFill>
        <p:spPr bwMode="auto">
          <a:xfrm>
            <a:off x="120711" y="2708920"/>
            <a:ext cx="8856985" cy="35507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p:cNvSpPr>
            <a:spLocks noGrp="1"/>
          </p:cNvSpPr>
          <p:nvPr>
            <p:ph sz="quarter" idx="13"/>
          </p:nvPr>
        </p:nvSpPr>
        <p:spPr>
          <a:xfrm>
            <a:off x="107504" y="548680"/>
            <a:ext cx="8712968" cy="2232248"/>
          </a:xfrm>
        </p:spPr>
        <p:txBody>
          <a:bodyPr anchor="t">
            <a:normAutofit/>
          </a:bodyPr>
          <a:lstStyle/>
          <a:p>
            <a:r>
              <a:rPr lang="cs-CZ" b="1" dirty="0"/>
              <a:t>Frekvence slov</a:t>
            </a:r>
            <a:endParaRPr lang="en-US" b="1" dirty="0"/>
          </a:p>
          <a:p>
            <a:pPr lvl="1"/>
            <a:r>
              <a:rPr lang="cs-CZ" dirty="0"/>
              <a:t>spočítat četnost slov v mnoha dokumentech</a:t>
            </a:r>
          </a:p>
          <a:p>
            <a:pPr lvl="1"/>
            <a:r>
              <a:rPr lang="cs-CZ" dirty="0"/>
              <a:t>map( file, text</a:t>
            </a:r>
            <a:r>
              <a:rPr lang="cs-CZ" dirty="0" smtClean="0"/>
              <a:t>)</a:t>
            </a:r>
            <a:r>
              <a:rPr lang="en-US" dirty="0" smtClean="0"/>
              <a:t> </a:t>
            </a:r>
            <a:r>
              <a:rPr lang="cs-CZ" dirty="0" smtClean="0"/>
              <a:t> </a:t>
            </a:r>
            <a:r>
              <a:rPr lang="en-US" b="1" dirty="0">
                <a:latin typeface="Arial Unicode MS"/>
                <a:ea typeface="Arial Unicode MS"/>
                <a:cs typeface="Arial Unicode MS"/>
                <a:sym typeface="Wingdings"/>
              </a:rPr>
              <a:t>→ </a:t>
            </a:r>
            <a:r>
              <a:rPr lang="cs-CZ" dirty="0" smtClean="0">
                <a:sym typeface="Wingdings"/>
              </a:rPr>
              <a:t> </a:t>
            </a:r>
            <a:r>
              <a:rPr lang="cs-CZ" dirty="0"/>
              <a:t>( word, count)</a:t>
            </a:r>
          </a:p>
          <a:p>
            <a:pPr lvl="1"/>
            <a:r>
              <a:rPr lang="cs-CZ" dirty="0"/>
              <a:t>reduce( word, list of counts) </a:t>
            </a:r>
            <a:r>
              <a:rPr lang="en-US" b="1" dirty="0">
                <a:latin typeface="Arial Unicode MS"/>
                <a:ea typeface="Arial Unicode MS"/>
                <a:cs typeface="Arial Unicode MS"/>
                <a:sym typeface="Wingdings"/>
              </a:rPr>
              <a:t>→</a:t>
            </a:r>
            <a:r>
              <a:rPr lang="en-US" dirty="0" smtClean="0"/>
              <a:t>  </a:t>
            </a:r>
            <a:r>
              <a:rPr lang="cs-CZ" dirty="0" smtClean="0"/>
              <a:t>count</a:t>
            </a:r>
            <a:endParaRPr lang="en-US" dirty="0"/>
          </a:p>
        </p:txBody>
      </p:sp>
      <p:sp>
        <p:nvSpPr>
          <p:cNvPr id="6" name="Rounded Rectangle 5"/>
          <p:cNvSpPr/>
          <p:nvPr/>
        </p:nvSpPr>
        <p:spPr>
          <a:xfrm>
            <a:off x="3577095" y="3356992"/>
            <a:ext cx="1224136" cy="2952328"/>
          </a:xfrm>
          <a:prstGeom prst="roundRect">
            <a:avLst/>
          </a:prstGeom>
          <a:solidFill>
            <a:srgbClr val="33ED52">
              <a:alpha val="17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1" name="Rounded Rectangle 10"/>
          <p:cNvSpPr/>
          <p:nvPr/>
        </p:nvSpPr>
        <p:spPr>
          <a:xfrm>
            <a:off x="6457415" y="3326018"/>
            <a:ext cx="1224136" cy="2952328"/>
          </a:xfrm>
          <a:prstGeom prst="roundRect">
            <a:avLst/>
          </a:prstGeom>
          <a:solidFill>
            <a:srgbClr val="33ED52">
              <a:alpha val="17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2631866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Map/Reduce</a:t>
            </a:r>
            <a:r>
              <a:rPr lang="en-US" dirty="0" smtClean="0"/>
              <a:t> - P</a:t>
            </a:r>
            <a:r>
              <a:rPr lang="cs-CZ" dirty="0" smtClean="0"/>
              <a:t>řátelé</a:t>
            </a:r>
            <a:endParaRPr lang="en-US" dirty="0"/>
          </a:p>
        </p:txBody>
      </p:sp>
      <p:sp>
        <p:nvSpPr>
          <p:cNvPr id="9" name="Content Placeholder 4"/>
          <p:cNvSpPr>
            <a:spLocks noGrp="1"/>
          </p:cNvSpPr>
          <p:nvPr>
            <p:ph sz="quarter" idx="13"/>
          </p:nvPr>
        </p:nvSpPr>
        <p:spPr>
          <a:xfrm>
            <a:off x="107504" y="548680"/>
            <a:ext cx="8712968" cy="1872208"/>
          </a:xfrm>
        </p:spPr>
        <p:txBody>
          <a:bodyPr anchor="t">
            <a:normAutofit/>
          </a:bodyPr>
          <a:lstStyle/>
          <a:p>
            <a:r>
              <a:rPr lang="en-US" b="1" dirty="0" smtClean="0"/>
              <a:t>Common friends</a:t>
            </a:r>
            <a:endParaRPr lang="en-US" b="1" dirty="0"/>
          </a:p>
          <a:p>
            <a:pPr lvl="1"/>
            <a:r>
              <a:rPr lang="en-US" dirty="0" smtClean="0"/>
              <a:t>p</a:t>
            </a:r>
            <a:r>
              <a:rPr lang="cs-CZ" dirty="0" smtClean="0"/>
              <a:t>erson </a:t>
            </a:r>
            <a:r>
              <a:rPr lang="en-US" b="1" dirty="0">
                <a:latin typeface="Arial Unicode MS"/>
                <a:ea typeface="Arial Unicode MS"/>
                <a:cs typeface="Arial Unicode MS"/>
                <a:sym typeface="Wingdings"/>
              </a:rPr>
              <a:t>→ </a:t>
            </a:r>
            <a:r>
              <a:rPr lang="en-US" dirty="0" smtClean="0">
                <a:sym typeface="Wingdings"/>
              </a:rPr>
              <a:t>list </a:t>
            </a:r>
            <a:r>
              <a:rPr lang="en-US" dirty="0">
                <a:sym typeface="Wingdings"/>
              </a:rPr>
              <a:t>of </a:t>
            </a:r>
            <a:r>
              <a:rPr lang="en-US" dirty="0" smtClean="0">
                <a:sym typeface="Wingdings"/>
              </a:rPr>
              <a:t>friends</a:t>
            </a:r>
          </a:p>
          <a:p>
            <a:pPr lvl="1"/>
            <a:r>
              <a:rPr lang="cs-CZ" dirty="0" smtClean="0"/>
              <a:t>map</a:t>
            </a:r>
            <a:r>
              <a:rPr lang="cs-CZ" dirty="0"/>
              <a:t>( </a:t>
            </a:r>
            <a:r>
              <a:rPr lang="en-US" dirty="0" smtClean="0"/>
              <a:t>person</a:t>
            </a:r>
            <a:r>
              <a:rPr lang="cs-CZ" dirty="0" smtClean="0"/>
              <a:t>, </a:t>
            </a:r>
            <a:r>
              <a:rPr lang="en-US" dirty="0" smtClean="0"/>
              <a:t>[friends]</a:t>
            </a:r>
            <a:r>
              <a:rPr lang="cs-CZ" dirty="0" smtClean="0"/>
              <a:t>)</a:t>
            </a:r>
            <a:r>
              <a:rPr lang="en-US" dirty="0" smtClean="0"/>
              <a:t> </a:t>
            </a:r>
            <a:r>
              <a:rPr lang="cs-CZ" dirty="0" smtClean="0"/>
              <a:t> </a:t>
            </a:r>
            <a:r>
              <a:rPr lang="en-US" b="1" dirty="0">
                <a:latin typeface="Arial Unicode MS"/>
                <a:ea typeface="Arial Unicode MS"/>
                <a:cs typeface="Arial Unicode MS"/>
                <a:sym typeface="Wingdings"/>
              </a:rPr>
              <a:t>→ </a:t>
            </a:r>
            <a:r>
              <a:rPr lang="cs-CZ" dirty="0" smtClean="0">
                <a:sym typeface="Wingdings"/>
              </a:rPr>
              <a:t> </a:t>
            </a:r>
            <a:r>
              <a:rPr lang="cs-CZ" dirty="0"/>
              <a:t>( </a:t>
            </a:r>
            <a:r>
              <a:rPr lang="en-US" dirty="0" smtClean="0"/>
              <a:t>[person1,</a:t>
            </a:r>
            <a:r>
              <a:rPr lang="cs-CZ" dirty="0" smtClean="0"/>
              <a:t> </a:t>
            </a:r>
            <a:r>
              <a:rPr lang="en-US" dirty="0" smtClean="0"/>
              <a:t>person2], [friends]</a:t>
            </a:r>
            <a:r>
              <a:rPr lang="cs-CZ" dirty="0" smtClean="0"/>
              <a:t>)</a:t>
            </a:r>
            <a:endParaRPr lang="cs-CZ" dirty="0"/>
          </a:p>
          <a:p>
            <a:pPr lvl="1"/>
            <a:r>
              <a:rPr lang="cs-CZ" dirty="0" smtClean="0"/>
              <a:t>reduce(</a:t>
            </a:r>
            <a:r>
              <a:rPr lang="en-US" dirty="0" smtClean="0"/>
              <a:t> [</a:t>
            </a:r>
            <a:r>
              <a:rPr lang="en-US" dirty="0"/>
              <a:t>person1,</a:t>
            </a:r>
            <a:r>
              <a:rPr lang="cs-CZ" dirty="0"/>
              <a:t> </a:t>
            </a:r>
            <a:r>
              <a:rPr lang="en-US" dirty="0"/>
              <a:t>person2], </a:t>
            </a:r>
            <a:r>
              <a:rPr lang="en-US" dirty="0" smtClean="0"/>
              <a:t>[list of [friends]]</a:t>
            </a:r>
            <a:r>
              <a:rPr lang="cs-CZ" dirty="0" smtClean="0"/>
              <a:t>) </a:t>
            </a:r>
            <a:r>
              <a:rPr lang="en-US" dirty="0"/>
              <a:t/>
            </a:r>
            <a:br>
              <a:rPr lang="en-US" dirty="0"/>
            </a:br>
            <a:r>
              <a:rPr lang="en-US" dirty="0" smtClean="0"/>
              <a:t>	</a:t>
            </a:r>
            <a:r>
              <a:rPr lang="en-US" b="1" dirty="0" smtClean="0">
                <a:latin typeface="Arial Unicode MS"/>
                <a:ea typeface="Arial Unicode MS"/>
                <a:cs typeface="Arial Unicode MS"/>
                <a:sym typeface="Wingdings"/>
              </a:rPr>
              <a:t>→</a:t>
            </a:r>
            <a:r>
              <a:rPr lang="en-US" dirty="0" smtClean="0"/>
              <a:t> </a:t>
            </a:r>
            <a:r>
              <a:rPr lang="en-US" dirty="0"/>
              <a:t>[person1,</a:t>
            </a:r>
            <a:r>
              <a:rPr lang="cs-CZ" dirty="0"/>
              <a:t> </a:t>
            </a:r>
            <a:r>
              <a:rPr lang="en-US" dirty="0"/>
              <a:t>person2], </a:t>
            </a:r>
            <a:r>
              <a:rPr lang="en-US" dirty="0" smtClean="0"/>
              <a:t>[common friends]</a:t>
            </a:r>
            <a:endParaRPr lang="en-US" dirty="0"/>
          </a:p>
        </p:txBody>
      </p:sp>
      <p:sp>
        <p:nvSpPr>
          <p:cNvPr id="8" name="Rounded Rectangular Callout 7"/>
          <p:cNvSpPr/>
          <p:nvPr/>
        </p:nvSpPr>
        <p:spPr>
          <a:xfrm>
            <a:off x="2816294" y="3425386"/>
            <a:ext cx="1152128" cy="1443774"/>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pt-BR" sz="1600" dirty="0">
                <a:solidFill>
                  <a:srgbClr val="002060"/>
                </a:solidFill>
              </a:rPr>
              <a:t>A </a:t>
            </a:r>
            <a:r>
              <a:rPr lang="pt-BR" sz="16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dirty="0" smtClean="0">
                <a:solidFill>
                  <a:srgbClr val="002060"/>
                </a:solidFill>
              </a:rPr>
              <a:t> B ...</a:t>
            </a:r>
            <a:endParaRPr lang="pt-BR" sz="1600" dirty="0">
              <a:solidFill>
                <a:srgbClr val="002060"/>
              </a:solidFill>
            </a:endParaRPr>
          </a:p>
          <a:p>
            <a:r>
              <a:rPr lang="pt-BR" sz="1600" b="1" dirty="0">
                <a:solidFill>
                  <a:srgbClr val="002060"/>
                </a:solidFill>
              </a:rPr>
              <a:t>B</a:t>
            </a:r>
            <a:r>
              <a:rPr lang="pt-BR" sz="1600" dirty="0">
                <a:solidFill>
                  <a:srgbClr val="002060"/>
                </a:solidFill>
              </a:rPr>
              <a:t> </a:t>
            </a:r>
            <a:r>
              <a:rPr lang="pt-BR" sz="16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dirty="0" smtClean="0">
                <a:solidFill>
                  <a:srgbClr val="002060"/>
                </a:solidFill>
              </a:rPr>
              <a:t> </a:t>
            </a:r>
            <a:r>
              <a:rPr lang="pt-BR" sz="1600" dirty="0">
                <a:solidFill>
                  <a:srgbClr val="002060"/>
                </a:solidFill>
              </a:rPr>
              <a:t>A C </a:t>
            </a:r>
            <a:r>
              <a:rPr lang="pt-BR" sz="1600" dirty="0" smtClean="0">
                <a:solidFill>
                  <a:srgbClr val="002060"/>
                </a:solidFill>
              </a:rPr>
              <a:t>D</a:t>
            </a:r>
            <a:endParaRPr lang="pt-BR" sz="1600" dirty="0">
              <a:solidFill>
                <a:srgbClr val="002060"/>
              </a:solidFill>
            </a:endParaRPr>
          </a:p>
          <a:p>
            <a:r>
              <a:rPr lang="pt-BR" sz="1600" dirty="0">
                <a:solidFill>
                  <a:srgbClr val="002060"/>
                </a:solidFill>
              </a:rPr>
              <a:t>C </a:t>
            </a:r>
            <a:r>
              <a:rPr lang="pt-BR" sz="16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dirty="0" smtClean="0">
                <a:solidFill>
                  <a:srgbClr val="002060"/>
                </a:solidFill>
              </a:rPr>
              <a:t> </a:t>
            </a:r>
            <a:r>
              <a:rPr lang="pt-BR" sz="1600" b="1" dirty="0" smtClean="0">
                <a:solidFill>
                  <a:srgbClr val="002060"/>
                </a:solidFill>
              </a:rPr>
              <a:t>B </a:t>
            </a:r>
            <a:r>
              <a:rPr lang="pt-BR" sz="1600" b="1" dirty="0">
                <a:solidFill>
                  <a:srgbClr val="002060"/>
                </a:solidFill>
              </a:rPr>
              <a:t>D</a:t>
            </a:r>
            <a:r>
              <a:rPr lang="pt-BR" sz="1600" dirty="0">
                <a:solidFill>
                  <a:srgbClr val="002060"/>
                </a:solidFill>
              </a:rPr>
              <a:t> </a:t>
            </a:r>
            <a:r>
              <a:rPr lang="pt-BR" sz="1600" dirty="0" smtClean="0">
                <a:solidFill>
                  <a:srgbClr val="002060"/>
                </a:solidFill>
              </a:rPr>
              <a:t>...</a:t>
            </a:r>
            <a:endParaRPr lang="pt-BR" sz="1600" dirty="0">
              <a:solidFill>
                <a:srgbClr val="002060"/>
              </a:solidFill>
            </a:endParaRPr>
          </a:p>
          <a:p>
            <a:r>
              <a:rPr lang="pt-BR" sz="1600" b="1" dirty="0">
                <a:solidFill>
                  <a:srgbClr val="002060"/>
                </a:solidFill>
              </a:rPr>
              <a:t>D</a:t>
            </a:r>
            <a:r>
              <a:rPr lang="pt-BR" sz="1600" dirty="0">
                <a:solidFill>
                  <a:srgbClr val="002060"/>
                </a:solidFill>
              </a:rPr>
              <a:t> </a:t>
            </a:r>
            <a:r>
              <a:rPr lang="pt-BR" sz="16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dirty="0" smtClean="0">
                <a:solidFill>
                  <a:srgbClr val="002060"/>
                </a:solidFill>
              </a:rPr>
              <a:t> B </a:t>
            </a:r>
            <a:r>
              <a:rPr lang="pt-BR" sz="1600" dirty="0">
                <a:solidFill>
                  <a:srgbClr val="002060"/>
                </a:solidFill>
              </a:rPr>
              <a:t>C E</a:t>
            </a:r>
          </a:p>
          <a:p>
            <a:r>
              <a:rPr lang="pt-BR" sz="1600" dirty="0">
                <a:solidFill>
                  <a:srgbClr val="002060"/>
                </a:solidFill>
              </a:rPr>
              <a:t>E </a:t>
            </a:r>
            <a:r>
              <a:rPr lang="pt-BR" sz="16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dirty="0" smtClean="0">
                <a:solidFill>
                  <a:srgbClr val="002060"/>
                </a:solidFill>
              </a:rPr>
              <a:t> D ...</a:t>
            </a:r>
            <a:endParaRPr lang="cs-CZ" sz="1600" dirty="0">
              <a:solidFill>
                <a:srgbClr val="002060"/>
              </a:solidFill>
            </a:endParaRPr>
          </a:p>
        </p:txBody>
      </p:sp>
      <p:sp>
        <p:nvSpPr>
          <p:cNvPr id="12" name="Rounded Rectangular Callout 11"/>
          <p:cNvSpPr/>
          <p:nvPr/>
        </p:nvSpPr>
        <p:spPr>
          <a:xfrm>
            <a:off x="4777440" y="2782288"/>
            <a:ext cx="1584176" cy="1294784"/>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pt-BR" sz="1600" dirty="0" smtClean="0">
                <a:solidFill>
                  <a:srgbClr val="CC00CC"/>
                </a:solidFill>
              </a:rPr>
              <a:t>map( </a:t>
            </a:r>
            <a:r>
              <a:rPr lang="pt-BR" sz="1600" b="1" dirty="0" smtClean="0">
                <a:solidFill>
                  <a:srgbClr val="CC00CC"/>
                </a:solidFill>
              </a:rPr>
              <a:t>B</a:t>
            </a:r>
            <a:r>
              <a:rPr lang="pt-BR" sz="1600" dirty="0" smtClean="0">
                <a:solidFill>
                  <a:srgbClr val="CC00CC"/>
                </a:solidFill>
              </a:rPr>
              <a:t>, A </a:t>
            </a:r>
            <a:r>
              <a:rPr lang="pt-BR" sz="1600" dirty="0">
                <a:solidFill>
                  <a:srgbClr val="CC00CC"/>
                </a:solidFill>
              </a:rPr>
              <a:t>C </a:t>
            </a:r>
            <a:r>
              <a:rPr lang="pt-BR" sz="1600" dirty="0" smtClean="0">
                <a:solidFill>
                  <a:srgbClr val="CC00CC"/>
                </a:solidFill>
              </a:rPr>
              <a:t>D):</a:t>
            </a:r>
            <a:endParaRPr lang="pt-BR" sz="1600" dirty="0">
              <a:solidFill>
                <a:srgbClr val="CC00CC"/>
              </a:solidFill>
            </a:endParaRPr>
          </a:p>
          <a:p>
            <a:endParaRPr lang="pt-BR" sz="800" dirty="0">
              <a:solidFill>
                <a:srgbClr val="002060"/>
              </a:solidFill>
            </a:endParaRPr>
          </a:p>
          <a:p>
            <a:r>
              <a:rPr lang="pt-BR" sz="1600" dirty="0" smtClean="0">
                <a:solidFill>
                  <a:srgbClr val="002060"/>
                </a:solidFill>
              </a:rPr>
              <a:t>[A B] </a:t>
            </a:r>
            <a:r>
              <a:rPr lang="pt-BR" sz="16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dirty="0" smtClean="0">
                <a:solidFill>
                  <a:srgbClr val="002060"/>
                </a:solidFill>
              </a:rPr>
              <a:t> </a:t>
            </a:r>
            <a:r>
              <a:rPr lang="pt-BR" sz="1600" dirty="0">
                <a:solidFill>
                  <a:srgbClr val="002060"/>
                </a:solidFill>
              </a:rPr>
              <a:t>A C </a:t>
            </a:r>
            <a:r>
              <a:rPr lang="pt-BR" sz="1600" dirty="0" smtClean="0">
                <a:solidFill>
                  <a:srgbClr val="002060"/>
                </a:solidFill>
              </a:rPr>
              <a:t>D</a:t>
            </a:r>
            <a:endParaRPr lang="pt-BR" sz="1600" dirty="0">
              <a:solidFill>
                <a:srgbClr val="002060"/>
              </a:solidFill>
            </a:endParaRPr>
          </a:p>
          <a:p>
            <a:r>
              <a:rPr lang="pt-BR" sz="1600" dirty="0" smtClean="0">
                <a:solidFill>
                  <a:srgbClr val="002060"/>
                </a:solidFill>
              </a:rPr>
              <a:t>[B C] </a:t>
            </a:r>
            <a:r>
              <a:rPr lang="pt-BR" sz="16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dirty="0" smtClean="0">
                <a:solidFill>
                  <a:srgbClr val="002060"/>
                </a:solidFill>
              </a:rPr>
              <a:t> </a:t>
            </a:r>
            <a:r>
              <a:rPr lang="pt-BR" sz="1600" dirty="0">
                <a:solidFill>
                  <a:srgbClr val="002060"/>
                </a:solidFill>
              </a:rPr>
              <a:t>A C </a:t>
            </a:r>
            <a:r>
              <a:rPr lang="pt-BR" sz="1600" dirty="0" smtClean="0">
                <a:solidFill>
                  <a:srgbClr val="002060"/>
                </a:solidFill>
              </a:rPr>
              <a:t>D</a:t>
            </a:r>
            <a:endParaRPr lang="pt-BR" sz="1600" dirty="0">
              <a:solidFill>
                <a:srgbClr val="002060"/>
              </a:solidFill>
            </a:endParaRPr>
          </a:p>
          <a:p>
            <a:r>
              <a:rPr lang="pt-BR" sz="1600" b="1" dirty="0" smtClean="0">
                <a:solidFill>
                  <a:srgbClr val="002060"/>
                </a:solidFill>
              </a:rPr>
              <a:t>[B D] </a:t>
            </a:r>
            <a:r>
              <a:rPr lang="pt-BR" sz="16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b="1" dirty="0" smtClean="0">
                <a:solidFill>
                  <a:srgbClr val="002060"/>
                </a:solidFill>
              </a:rPr>
              <a:t> </a:t>
            </a:r>
            <a:r>
              <a:rPr lang="pt-BR" sz="1600" b="1" dirty="0">
                <a:solidFill>
                  <a:srgbClr val="002060"/>
                </a:solidFill>
              </a:rPr>
              <a:t>A C </a:t>
            </a:r>
            <a:r>
              <a:rPr lang="pt-BR" sz="1600" b="1" dirty="0" smtClean="0">
                <a:solidFill>
                  <a:srgbClr val="002060"/>
                </a:solidFill>
              </a:rPr>
              <a:t>D</a:t>
            </a:r>
            <a:endParaRPr lang="pt-BR" sz="1600" b="1" dirty="0">
              <a:solidFill>
                <a:srgbClr val="002060"/>
              </a:solidFill>
            </a:endParaRPr>
          </a:p>
        </p:txBody>
      </p:sp>
      <p:sp>
        <p:nvSpPr>
          <p:cNvPr id="14" name="Rounded Rectangular Callout 13"/>
          <p:cNvSpPr/>
          <p:nvPr/>
        </p:nvSpPr>
        <p:spPr>
          <a:xfrm>
            <a:off x="4777440" y="5085184"/>
            <a:ext cx="3466968" cy="1008112"/>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pt-BR" sz="1600" dirty="0" smtClean="0">
                <a:solidFill>
                  <a:srgbClr val="CC00CC"/>
                </a:solidFill>
              </a:rPr>
              <a:t>reduce( </a:t>
            </a:r>
            <a:r>
              <a:rPr lang="pt-BR" sz="1600" b="1" dirty="0" smtClean="0">
                <a:solidFill>
                  <a:srgbClr val="CC00CC"/>
                </a:solidFill>
              </a:rPr>
              <a:t>[B D]</a:t>
            </a:r>
            <a:r>
              <a:rPr lang="pt-BR" sz="1600" dirty="0" smtClean="0">
                <a:solidFill>
                  <a:srgbClr val="CC00CC"/>
                </a:solidFill>
              </a:rPr>
              <a:t>, [A C D] [B C E]):</a:t>
            </a:r>
            <a:endParaRPr lang="pt-BR" sz="1600" dirty="0">
              <a:solidFill>
                <a:srgbClr val="CC00CC"/>
              </a:solidFill>
            </a:endParaRPr>
          </a:p>
          <a:p>
            <a:endParaRPr lang="pt-BR" sz="800" dirty="0">
              <a:solidFill>
                <a:srgbClr val="002060"/>
              </a:solidFill>
            </a:endParaRPr>
          </a:p>
          <a:p>
            <a:r>
              <a:rPr lang="pt-BR" sz="1600" dirty="0" smtClean="0">
                <a:solidFill>
                  <a:srgbClr val="002060"/>
                </a:solidFill>
              </a:rPr>
              <a:t>intersection of the lists</a:t>
            </a:r>
          </a:p>
          <a:p>
            <a:r>
              <a:rPr lang="pt-BR" sz="1600" dirty="0" smtClean="0">
                <a:solidFill>
                  <a:srgbClr val="002060"/>
                </a:solidFill>
              </a:rPr>
              <a:t>[B D] </a:t>
            </a:r>
            <a:r>
              <a:rPr lang="pt-BR" sz="16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dirty="0" smtClean="0">
                <a:solidFill>
                  <a:srgbClr val="002060"/>
                </a:solidFill>
              </a:rPr>
              <a:t> C</a:t>
            </a:r>
            <a:endParaRPr lang="pt-BR" sz="1600" dirty="0">
              <a:solidFill>
                <a:srgbClr val="002060"/>
              </a:solidFill>
            </a:endParaRPr>
          </a:p>
        </p:txBody>
      </p:sp>
      <p:sp>
        <p:nvSpPr>
          <p:cNvPr id="15" name="Rounded Rectangular Callout 14"/>
          <p:cNvSpPr/>
          <p:nvPr/>
        </p:nvSpPr>
        <p:spPr>
          <a:xfrm>
            <a:off x="6660232" y="2780928"/>
            <a:ext cx="1584176" cy="1296144"/>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pt-BR" sz="1600" dirty="0" smtClean="0">
                <a:solidFill>
                  <a:srgbClr val="CC00CC"/>
                </a:solidFill>
              </a:rPr>
              <a:t>map( </a:t>
            </a:r>
            <a:r>
              <a:rPr lang="pt-BR" sz="1600" b="1" dirty="0" smtClean="0">
                <a:solidFill>
                  <a:srgbClr val="CC00CC"/>
                </a:solidFill>
              </a:rPr>
              <a:t>D</a:t>
            </a:r>
            <a:r>
              <a:rPr lang="pt-BR" sz="1600" dirty="0" smtClean="0">
                <a:solidFill>
                  <a:srgbClr val="CC00CC"/>
                </a:solidFill>
              </a:rPr>
              <a:t>, B </a:t>
            </a:r>
            <a:r>
              <a:rPr lang="pt-BR" sz="1600" dirty="0">
                <a:solidFill>
                  <a:srgbClr val="CC00CC"/>
                </a:solidFill>
              </a:rPr>
              <a:t>C E):</a:t>
            </a:r>
          </a:p>
          <a:p>
            <a:endParaRPr lang="pt-BR" sz="800" dirty="0">
              <a:solidFill>
                <a:srgbClr val="002060"/>
              </a:solidFill>
            </a:endParaRPr>
          </a:p>
          <a:p>
            <a:r>
              <a:rPr lang="pt-BR" sz="1600" b="1" dirty="0">
                <a:solidFill>
                  <a:srgbClr val="002060"/>
                </a:solidFill>
              </a:rPr>
              <a:t>[</a:t>
            </a:r>
            <a:r>
              <a:rPr lang="pt-BR" sz="1600" b="1" dirty="0" smtClean="0">
                <a:solidFill>
                  <a:srgbClr val="002060"/>
                </a:solidFill>
              </a:rPr>
              <a:t>B D] </a:t>
            </a:r>
            <a:r>
              <a:rPr lang="pt-BR" sz="16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b="1" dirty="0" smtClean="0">
                <a:solidFill>
                  <a:srgbClr val="002060"/>
                </a:solidFill>
              </a:rPr>
              <a:t> B </a:t>
            </a:r>
            <a:r>
              <a:rPr lang="pt-BR" sz="1600" b="1" dirty="0">
                <a:solidFill>
                  <a:srgbClr val="002060"/>
                </a:solidFill>
              </a:rPr>
              <a:t>C E</a:t>
            </a:r>
          </a:p>
          <a:p>
            <a:r>
              <a:rPr lang="pt-BR" sz="1600" dirty="0" smtClean="0">
                <a:solidFill>
                  <a:srgbClr val="002060"/>
                </a:solidFill>
              </a:rPr>
              <a:t>[C D] </a:t>
            </a:r>
            <a:r>
              <a:rPr lang="pt-BR" sz="16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dirty="0" smtClean="0">
                <a:solidFill>
                  <a:srgbClr val="002060"/>
                </a:solidFill>
              </a:rPr>
              <a:t> B </a:t>
            </a:r>
            <a:r>
              <a:rPr lang="pt-BR" sz="1600" dirty="0">
                <a:solidFill>
                  <a:srgbClr val="002060"/>
                </a:solidFill>
              </a:rPr>
              <a:t>C E</a:t>
            </a:r>
          </a:p>
          <a:p>
            <a:r>
              <a:rPr lang="pt-BR" sz="1600" dirty="0" smtClean="0">
                <a:solidFill>
                  <a:srgbClr val="002060"/>
                </a:solidFill>
              </a:rPr>
              <a:t>[D E] </a:t>
            </a:r>
            <a:r>
              <a:rPr lang="pt-BR" sz="16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pt-BR" sz="1600" dirty="0" smtClean="0">
                <a:solidFill>
                  <a:srgbClr val="002060"/>
                </a:solidFill>
              </a:rPr>
              <a:t> B </a:t>
            </a:r>
            <a:r>
              <a:rPr lang="pt-BR" sz="1600" dirty="0">
                <a:solidFill>
                  <a:srgbClr val="002060"/>
                </a:solidFill>
              </a:rPr>
              <a:t>C E</a:t>
            </a:r>
          </a:p>
        </p:txBody>
      </p:sp>
      <p:sp>
        <p:nvSpPr>
          <p:cNvPr id="16" name="Lightning Bolt 15"/>
          <p:cNvSpPr/>
          <p:nvPr/>
        </p:nvSpPr>
        <p:spPr>
          <a:xfrm rot="2906663">
            <a:off x="6180958" y="4473115"/>
            <a:ext cx="659930" cy="216024"/>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p:cNvSpPr txBox="1"/>
          <p:nvPr/>
        </p:nvSpPr>
        <p:spPr>
          <a:xfrm>
            <a:off x="1169640" y="2487922"/>
            <a:ext cx="837636" cy="3939540"/>
          </a:xfrm>
          <a:prstGeom prst="rect">
            <a:avLst/>
          </a:prstGeom>
          <a:noFill/>
        </p:spPr>
        <p:txBody>
          <a:bodyPr wrap="square" rtlCol="0">
            <a:spAutoFit/>
          </a:bodyPr>
          <a:lstStyle/>
          <a:p>
            <a:pPr>
              <a:lnSpc>
                <a:spcPts val="6000"/>
              </a:lnSpc>
            </a:pPr>
            <a:r>
              <a:rPr lang="pt-BR" sz="3600" dirty="0"/>
              <a:t>A</a:t>
            </a:r>
          </a:p>
          <a:p>
            <a:pPr>
              <a:lnSpc>
                <a:spcPts val="6000"/>
              </a:lnSpc>
            </a:pPr>
            <a:r>
              <a:rPr lang="pt-BR" sz="3600" b="1" dirty="0">
                <a:solidFill>
                  <a:srgbClr val="FF0000"/>
                </a:solidFill>
              </a:rPr>
              <a:t>B</a:t>
            </a:r>
          </a:p>
          <a:p>
            <a:pPr>
              <a:lnSpc>
                <a:spcPts val="6000"/>
              </a:lnSpc>
            </a:pPr>
            <a:r>
              <a:rPr lang="pt-BR" sz="3600" dirty="0"/>
              <a:t>C</a:t>
            </a:r>
          </a:p>
          <a:p>
            <a:pPr>
              <a:lnSpc>
                <a:spcPts val="6000"/>
              </a:lnSpc>
            </a:pPr>
            <a:r>
              <a:rPr lang="pt-BR" sz="3600" b="1" dirty="0">
                <a:solidFill>
                  <a:srgbClr val="00B050"/>
                </a:solidFill>
              </a:rPr>
              <a:t>D</a:t>
            </a:r>
          </a:p>
          <a:p>
            <a:pPr>
              <a:lnSpc>
                <a:spcPts val="6000"/>
              </a:lnSpc>
            </a:pPr>
            <a:r>
              <a:rPr lang="pt-BR" sz="3600" dirty="0"/>
              <a:t>E</a:t>
            </a:r>
          </a:p>
        </p:txBody>
      </p:sp>
      <p:sp>
        <p:nvSpPr>
          <p:cNvPr id="18" name="Oval 17"/>
          <p:cNvSpPr/>
          <p:nvPr/>
        </p:nvSpPr>
        <p:spPr>
          <a:xfrm>
            <a:off x="927702" y="2643154"/>
            <a:ext cx="950887" cy="3024336"/>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27702" y="3387526"/>
            <a:ext cx="950887" cy="302433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4001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Map/Reduce</a:t>
            </a:r>
            <a:r>
              <a:rPr lang="en-US" dirty="0" smtClean="0"/>
              <a:t> - </a:t>
            </a:r>
            <a:r>
              <a:rPr lang="cs-CZ" dirty="0" smtClean="0"/>
              <a:t>architektura</a:t>
            </a:r>
            <a:endParaRPr lang="en-US" dirty="0"/>
          </a:p>
        </p:txBody>
      </p:sp>
      <p:sp>
        <p:nvSpPr>
          <p:cNvPr id="9" name="Content Placeholder 4"/>
          <p:cNvSpPr>
            <a:spLocks noGrp="1"/>
          </p:cNvSpPr>
          <p:nvPr>
            <p:ph sz="quarter" idx="13"/>
          </p:nvPr>
        </p:nvSpPr>
        <p:spPr>
          <a:xfrm>
            <a:off x="107504" y="548680"/>
            <a:ext cx="8712968" cy="6192688"/>
          </a:xfrm>
        </p:spPr>
        <p:txBody>
          <a:bodyPr anchor="t">
            <a:normAutofit fontScale="92500" lnSpcReduction="10000"/>
          </a:bodyPr>
          <a:lstStyle/>
          <a:p>
            <a:r>
              <a:rPr lang="en-US" b="1" dirty="0"/>
              <a:t>M</a:t>
            </a:r>
            <a:r>
              <a:rPr lang="en-US" b="1" dirty="0" smtClean="0"/>
              <a:t>aster/slave </a:t>
            </a:r>
            <a:r>
              <a:rPr lang="en-US" b="1" dirty="0" err="1" smtClean="0"/>
              <a:t>architektura</a:t>
            </a:r>
            <a:endParaRPr lang="en-US" b="1" dirty="0" smtClean="0"/>
          </a:p>
          <a:p>
            <a:pPr lvl="1"/>
            <a:r>
              <a:rPr lang="en-US" dirty="0" err="1"/>
              <a:t>jobtracker</a:t>
            </a:r>
            <a:r>
              <a:rPr lang="en-US" dirty="0"/>
              <a:t> </a:t>
            </a:r>
            <a:r>
              <a:rPr lang="en-US" dirty="0" smtClean="0"/>
              <a:t>- single </a:t>
            </a:r>
            <a:r>
              <a:rPr lang="en-US" dirty="0"/>
              <a:t>master </a:t>
            </a:r>
            <a:r>
              <a:rPr lang="en-US" dirty="0" smtClean="0"/>
              <a:t>server</a:t>
            </a:r>
          </a:p>
          <a:p>
            <a:pPr lvl="2"/>
            <a:r>
              <a:rPr lang="en-US" dirty="0" err="1" smtClean="0"/>
              <a:t>rozhran</a:t>
            </a:r>
            <a:r>
              <a:rPr lang="cs-CZ" dirty="0" smtClean="0"/>
              <a:t>í</a:t>
            </a:r>
            <a:r>
              <a:rPr lang="en-US" dirty="0" smtClean="0"/>
              <a:t> pro </a:t>
            </a:r>
            <a:r>
              <a:rPr lang="en-US" dirty="0" err="1" smtClean="0"/>
              <a:t>klienty</a:t>
            </a:r>
            <a:endParaRPr lang="en-US" dirty="0" smtClean="0"/>
          </a:p>
          <a:p>
            <a:pPr lvl="2"/>
            <a:r>
              <a:rPr lang="cs-CZ" dirty="0" smtClean="0"/>
              <a:t>fronta jobů, zpracování FIFO, přiřazení jobů tasktrackerům</a:t>
            </a:r>
          </a:p>
          <a:p>
            <a:pPr lvl="1"/>
            <a:r>
              <a:rPr lang="en-US" dirty="0" err="1" smtClean="0"/>
              <a:t>tasktrackers</a:t>
            </a:r>
            <a:r>
              <a:rPr lang="en-US" dirty="0" smtClean="0"/>
              <a:t> - slave servers, </a:t>
            </a:r>
            <a:r>
              <a:rPr lang="cs-CZ" dirty="0" smtClean="0"/>
              <a:t>jeden </a:t>
            </a:r>
            <a:r>
              <a:rPr lang="en-US" dirty="0" smtClean="0"/>
              <a:t>per </a:t>
            </a:r>
            <a:r>
              <a:rPr lang="en-US" dirty="0"/>
              <a:t>node </a:t>
            </a:r>
            <a:r>
              <a:rPr lang="cs-CZ" dirty="0" smtClean="0"/>
              <a:t>v </a:t>
            </a:r>
            <a:r>
              <a:rPr lang="en-US" dirty="0" smtClean="0"/>
              <a:t>cluster</a:t>
            </a:r>
            <a:r>
              <a:rPr lang="cs-CZ" dirty="0" smtClean="0"/>
              <a:t>u</a:t>
            </a:r>
            <a:endParaRPr lang="en-US" dirty="0" smtClean="0"/>
          </a:p>
          <a:p>
            <a:pPr lvl="2"/>
            <a:r>
              <a:rPr lang="cs-CZ" dirty="0" smtClean="0"/>
              <a:t>vykonávají </a:t>
            </a:r>
            <a:r>
              <a:rPr lang="en-US" dirty="0" err="1" smtClean="0"/>
              <a:t>tasky</a:t>
            </a:r>
            <a:r>
              <a:rPr lang="en-US" dirty="0" smtClean="0"/>
              <a:t> </a:t>
            </a:r>
            <a:r>
              <a:rPr lang="cs-CZ" dirty="0" smtClean="0"/>
              <a:t>dle </a:t>
            </a:r>
            <a:r>
              <a:rPr lang="en-US" dirty="0" err="1" smtClean="0"/>
              <a:t>jobtracker</a:t>
            </a:r>
            <a:r>
              <a:rPr lang="cs-CZ" dirty="0" smtClean="0"/>
              <a:t>u</a:t>
            </a:r>
            <a:endParaRPr lang="en-US" dirty="0" smtClean="0"/>
          </a:p>
          <a:p>
            <a:pPr lvl="2"/>
            <a:r>
              <a:rPr lang="cs-CZ" dirty="0" smtClean="0"/>
              <a:t>přesuny dat mezi fázemi </a:t>
            </a:r>
            <a:r>
              <a:rPr lang="en-US" dirty="0" smtClean="0"/>
              <a:t>map a</a:t>
            </a:r>
            <a:r>
              <a:rPr lang="cs-CZ" dirty="0" smtClean="0"/>
              <a:t> </a:t>
            </a:r>
            <a:r>
              <a:rPr lang="en-US" dirty="0" smtClean="0"/>
              <a:t>reduce</a:t>
            </a:r>
            <a:endParaRPr lang="cs-CZ" dirty="0" smtClean="0"/>
          </a:p>
          <a:p>
            <a:pPr lvl="4"/>
            <a:endParaRPr lang="cs-CZ" sz="600" dirty="0" smtClean="0"/>
          </a:p>
          <a:p>
            <a:r>
              <a:rPr lang="en-US" sz="3800" b="1" dirty="0" smtClean="0">
                <a:solidFill>
                  <a:srgbClr val="00B050"/>
                </a:solidFill>
                <a:sym typeface="Wingdings"/>
              </a:rPr>
              <a:t> </a:t>
            </a:r>
            <a:r>
              <a:rPr lang="en-US" sz="2000" dirty="0" err="1">
                <a:solidFill>
                  <a:schemeClr val="tx1"/>
                </a:solidFill>
                <a:sym typeface="Wingdings"/>
              </a:rPr>
              <a:t>vhodn</a:t>
            </a:r>
            <a:r>
              <a:rPr lang="cs-CZ" sz="2000" dirty="0">
                <a:solidFill>
                  <a:schemeClr val="tx1"/>
                </a:solidFill>
                <a:sym typeface="Wingdings"/>
              </a:rPr>
              <a:t>é pro:</a:t>
            </a:r>
            <a:endParaRPr lang="cs-CZ" sz="2000" dirty="0">
              <a:solidFill>
                <a:schemeClr val="tx1"/>
              </a:solidFill>
            </a:endParaRPr>
          </a:p>
          <a:p>
            <a:pPr lvl="1"/>
            <a:r>
              <a:rPr lang="cs-CZ" dirty="0" smtClean="0"/>
              <a:t>ne</a:t>
            </a:r>
            <a:r>
              <a:rPr lang="en-US" dirty="0" smtClean="0"/>
              <a:t>-</a:t>
            </a:r>
            <a:r>
              <a:rPr lang="en-US" dirty="0" err="1" smtClean="0"/>
              <a:t>rela</a:t>
            </a:r>
            <a:r>
              <a:rPr lang="cs-CZ" dirty="0" smtClean="0"/>
              <a:t>ční</a:t>
            </a:r>
            <a:r>
              <a:rPr lang="en-US" dirty="0" smtClean="0"/>
              <a:t> (</a:t>
            </a:r>
            <a:r>
              <a:rPr lang="cs-CZ" dirty="0" smtClean="0"/>
              <a:t>ne</a:t>
            </a:r>
            <a:r>
              <a:rPr lang="en-US" dirty="0" err="1" smtClean="0"/>
              <a:t>stru</a:t>
            </a:r>
            <a:r>
              <a:rPr lang="cs-CZ" dirty="0" smtClean="0"/>
              <a:t>k</a:t>
            </a:r>
            <a:r>
              <a:rPr lang="en-US" dirty="0" err="1" smtClean="0"/>
              <a:t>tur</a:t>
            </a:r>
            <a:r>
              <a:rPr lang="cs-CZ" dirty="0" smtClean="0"/>
              <a:t>ovaná</a:t>
            </a:r>
            <a:r>
              <a:rPr lang="en-US" dirty="0" smtClean="0"/>
              <a:t>) </a:t>
            </a:r>
            <a:r>
              <a:rPr lang="en-US" dirty="0"/>
              <a:t>data</a:t>
            </a:r>
          </a:p>
          <a:p>
            <a:pPr lvl="1"/>
            <a:r>
              <a:rPr lang="cs-CZ" dirty="0" smtClean="0"/>
              <a:t>velké objemy </a:t>
            </a:r>
            <a:r>
              <a:rPr lang="en-US" dirty="0" err="1" smtClean="0"/>
              <a:t>dat</a:t>
            </a:r>
            <a:endParaRPr lang="en-US" dirty="0"/>
          </a:p>
          <a:p>
            <a:pPr lvl="1"/>
            <a:r>
              <a:rPr lang="cs-CZ" dirty="0" smtClean="0"/>
              <a:t>dávkový/offline režim</a:t>
            </a:r>
            <a:endParaRPr lang="en-US" dirty="0" smtClean="0"/>
          </a:p>
          <a:p>
            <a:pPr lvl="1"/>
            <a:r>
              <a:rPr lang="en-US" dirty="0" smtClean="0"/>
              <a:t>v</a:t>
            </a:r>
            <a:r>
              <a:rPr lang="cs-CZ" dirty="0" smtClean="0"/>
              <a:t>ýpočetní model vhodný m/r</a:t>
            </a:r>
            <a:endParaRPr lang="cs-CZ" dirty="0"/>
          </a:p>
          <a:p>
            <a:r>
              <a:rPr lang="en-US" sz="3800" b="1" dirty="0" smtClean="0">
                <a:solidFill>
                  <a:srgbClr val="FF0000"/>
                </a:solidFill>
                <a:sym typeface="Wingdings"/>
              </a:rPr>
              <a:t></a:t>
            </a:r>
            <a:r>
              <a:rPr lang="cs-CZ" sz="3800" b="1" dirty="0" smtClean="0">
                <a:solidFill>
                  <a:srgbClr val="FF0000"/>
                </a:solidFill>
                <a:sym typeface="Wingdings"/>
              </a:rPr>
              <a:t> </a:t>
            </a:r>
            <a:r>
              <a:rPr lang="cs-CZ" sz="2000" dirty="0">
                <a:solidFill>
                  <a:schemeClr val="tx1"/>
                </a:solidFill>
                <a:sym typeface="Wingdings"/>
              </a:rPr>
              <a:t>nevhodné pro:</a:t>
            </a:r>
          </a:p>
          <a:p>
            <a:pPr lvl="1"/>
            <a:r>
              <a:rPr lang="cs-CZ" dirty="0" smtClean="0"/>
              <a:t>malá </a:t>
            </a:r>
            <a:r>
              <a:rPr lang="en-US" dirty="0" smtClean="0"/>
              <a:t>data</a:t>
            </a:r>
            <a:r>
              <a:rPr lang="cs-CZ" dirty="0" smtClean="0"/>
              <a:t> - režie</a:t>
            </a:r>
            <a:endParaRPr lang="en-US" dirty="0"/>
          </a:p>
          <a:p>
            <a:pPr lvl="1"/>
            <a:r>
              <a:rPr lang="cs-CZ" dirty="0"/>
              <a:t>komunikace a synchronizace mezi uzly</a:t>
            </a:r>
            <a:endParaRPr lang="en-US" dirty="0"/>
          </a:p>
          <a:p>
            <a:pPr lvl="1"/>
            <a:r>
              <a:rPr lang="cs-CZ" dirty="0" smtClean="0"/>
              <a:t>nízká latence, interaktivita, transakčnost</a:t>
            </a:r>
            <a:endParaRPr lang="cs-CZ" dirty="0"/>
          </a:p>
          <a:p>
            <a:pPr lvl="1"/>
            <a:r>
              <a:rPr lang="en-US" dirty="0" smtClean="0"/>
              <a:t>data-driven pipelines</a:t>
            </a:r>
            <a:r>
              <a:rPr lang="cs-CZ" dirty="0" smtClean="0"/>
              <a:t>, iterativní operace, ...</a:t>
            </a:r>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276872"/>
            <a:ext cx="4251571"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4960446" y="5385514"/>
            <a:ext cx="3888432"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400" dirty="0" smtClean="0"/>
              <a:t>distributed filesystem</a:t>
            </a:r>
            <a:endParaRPr lang="en-US" sz="1400" dirty="0"/>
          </a:p>
        </p:txBody>
      </p:sp>
    </p:spTree>
    <p:extLst>
      <p:ext uri="{BB962C8B-B14F-4D97-AF65-F5344CB8AC3E}">
        <p14:creationId xmlns:p14="http://schemas.microsoft.com/office/powerpoint/2010/main" val="6256471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Zoo</a:t>
            </a:r>
            <a:endParaRPr lang="cs-CZ"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72" t="1941" r="3162" b="2998"/>
          <a:stretch/>
        </p:blipFill>
        <p:spPr>
          <a:xfrm>
            <a:off x="235785" y="836712"/>
            <a:ext cx="8672430" cy="5616624"/>
          </a:xfrm>
          <a:prstGeom prst="rect">
            <a:avLst/>
          </a:prstGeom>
        </p:spPr>
      </p:pic>
    </p:spTree>
    <p:extLst>
      <p:ext uri="{BB962C8B-B14F-4D97-AF65-F5344CB8AC3E}">
        <p14:creationId xmlns:p14="http://schemas.microsoft.com/office/powerpoint/2010/main" val="939196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4" name="Picture 6"/>
          <p:cNvPicPr>
            <a:picLocks noChangeAspect="1" noChangeArrowheads="1"/>
          </p:cNvPicPr>
          <p:nvPr/>
        </p:nvPicPr>
        <p:blipFill>
          <a:blip r:embed="rId3" cstate="print"/>
          <a:srcRect/>
          <a:stretch>
            <a:fillRect/>
          </a:stretch>
        </p:blipFill>
        <p:spPr bwMode="auto">
          <a:xfrm>
            <a:off x="3275856" y="476672"/>
            <a:ext cx="5472608" cy="2477839"/>
          </a:xfrm>
          <a:prstGeom prst="rect">
            <a:avLst/>
          </a:prstGeom>
          <a:noFill/>
          <a:ln w="9525">
            <a:noFill/>
            <a:miter lim="800000"/>
            <a:headEnd/>
            <a:tailEnd/>
          </a:ln>
        </p:spPr>
      </p:pic>
      <p:sp>
        <p:nvSpPr>
          <p:cNvPr id="2" name="Title 1"/>
          <p:cNvSpPr>
            <a:spLocks noGrp="1"/>
          </p:cNvSpPr>
          <p:nvPr>
            <p:ph type="title"/>
          </p:nvPr>
        </p:nvSpPr>
        <p:spPr/>
        <p:txBody>
          <a:bodyPr/>
          <a:lstStyle/>
          <a:p>
            <a:r>
              <a:rPr lang="cs-CZ" dirty="0" smtClean="0"/>
              <a:t>Virtual Machine</a:t>
            </a:r>
            <a:endParaRPr lang="cs-CZ" dirty="0"/>
          </a:p>
        </p:txBody>
      </p:sp>
      <p:sp>
        <p:nvSpPr>
          <p:cNvPr id="4" name="Content Placeholder 4"/>
          <p:cNvSpPr>
            <a:spLocks noGrp="1"/>
          </p:cNvSpPr>
          <p:nvPr>
            <p:ph sz="quarter" idx="13"/>
          </p:nvPr>
        </p:nvSpPr>
        <p:spPr>
          <a:xfrm>
            <a:off x="107504" y="1988840"/>
            <a:ext cx="4320480" cy="4608512"/>
          </a:xfrm>
        </p:spPr>
        <p:txBody>
          <a:bodyPr anchor="b">
            <a:normAutofit/>
          </a:bodyPr>
          <a:lstStyle/>
          <a:p>
            <a:r>
              <a:rPr lang="cs-CZ" b="1" dirty="0" smtClean="0"/>
              <a:t>Virtual machines</a:t>
            </a:r>
          </a:p>
          <a:p>
            <a:pPr lvl="1"/>
            <a:r>
              <a:rPr lang="cs-CZ" dirty="0" smtClean="0"/>
              <a:t>vlastní image / gallery</a:t>
            </a:r>
            <a:endParaRPr lang="en-US" dirty="0" smtClean="0"/>
          </a:p>
          <a:p>
            <a:pPr lvl="2"/>
            <a:r>
              <a:rPr lang="en-US" dirty="0" smtClean="0"/>
              <a:t>VM extensions</a:t>
            </a:r>
            <a:endParaRPr lang="cs-CZ" dirty="0" smtClean="0"/>
          </a:p>
          <a:p>
            <a:pPr lvl="1"/>
            <a:r>
              <a:rPr lang="cs-CZ" dirty="0" smtClean="0"/>
              <a:t>další</a:t>
            </a:r>
            <a:r>
              <a:rPr lang="en-US" dirty="0" smtClean="0"/>
              <a:t> </a:t>
            </a:r>
            <a:r>
              <a:rPr lang="cs-CZ" dirty="0" smtClean="0"/>
              <a:t>cloudové služby</a:t>
            </a:r>
            <a:endParaRPr lang="en-US" dirty="0" smtClean="0"/>
          </a:p>
          <a:p>
            <a:pPr lvl="2"/>
            <a:r>
              <a:rPr lang="en-US" dirty="0" smtClean="0"/>
              <a:t>storage</a:t>
            </a:r>
            <a:r>
              <a:rPr lang="cs-CZ" dirty="0" smtClean="0"/>
              <a:t>, networking</a:t>
            </a:r>
            <a:r>
              <a:rPr lang="en-US" dirty="0" smtClean="0"/>
              <a:t>, </a:t>
            </a:r>
            <a:r>
              <a:rPr lang="cs-CZ" dirty="0" smtClean="0"/>
              <a:t>AI, </a:t>
            </a:r>
            <a:r>
              <a:rPr lang="en-US" dirty="0" smtClean="0"/>
              <a:t>...</a:t>
            </a:r>
            <a:endParaRPr lang="cs-CZ" dirty="0" smtClean="0"/>
          </a:p>
          <a:p>
            <a:pPr lvl="1"/>
            <a:r>
              <a:rPr lang="cs-CZ" dirty="0" smtClean="0"/>
              <a:t>pay-per-use, pay-per-config</a:t>
            </a:r>
          </a:p>
          <a:p>
            <a:pPr lvl="2"/>
            <a:r>
              <a:rPr lang="cs-CZ" dirty="0" smtClean="0"/>
              <a:t>memory, processors, disk space</a:t>
            </a:r>
            <a:endParaRPr lang="en-US" dirty="0" smtClean="0"/>
          </a:p>
          <a:p>
            <a:pPr lvl="1"/>
            <a:r>
              <a:rPr lang="en-US" dirty="0" err="1" smtClean="0"/>
              <a:t>administrace</a:t>
            </a:r>
            <a:endParaRPr lang="cs-CZ" dirty="0"/>
          </a:p>
          <a:p>
            <a:pPr lvl="2"/>
            <a:r>
              <a:rPr lang="cs-CZ" dirty="0" smtClean="0"/>
              <a:t>portal</a:t>
            </a:r>
            <a:r>
              <a:rPr lang="en-US" dirty="0" smtClean="0"/>
              <a:t> / </a:t>
            </a:r>
            <a:r>
              <a:rPr lang="cs-CZ" dirty="0" smtClean="0"/>
              <a:t>scripting console</a:t>
            </a:r>
            <a:r>
              <a:rPr lang="en-US" dirty="0" smtClean="0"/>
              <a:t> / API</a:t>
            </a:r>
            <a:endParaRPr lang="cs-CZ" dirty="0" smtClean="0"/>
          </a:p>
        </p:txBody>
      </p:sp>
      <p:sp>
        <p:nvSpPr>
          <p:cNvPr id="7" name="Content Placeholder 4"/>
          <p:cNvSpPr txBox="1">
            <a:spLocks/>
          </p:cNvSpPr>
          <p:nvPr/>
        </p:nvSpPr>
        <p:spPr>
          <a:xfrm>
            <a:off x="4211960" y="3501008"/>
            <a:ext cx="4680520" cy="3096344"/>
          </a:xfrm>
          <a:prstGeom prst="rect">
            <a:avLst/>
          </a:prstGeom>
        </p:spPr>
        <p:txBody>
          <a:bodyPr vert="horz" anchor="ctr" anchorCtr="0">
            <a:normAutofit lnSpcReduction="10000"/>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1"/>
            <a:r>
              <a:rPr lang="cs-CZ" dirty="0" smtClean="0"/>
              <a:t>běžící VM</a:t>
            </a:r>
          </a:p>
          <a:p>
            <a:pPr lvl="2"/>
            <a:r>
              <a:rPr lang="cs-CZ" dirty="0" smtClean="0"/>
              <a:t>virtuální disky - OS, data</a:t>
            </a:r>
          </a:p>
          <a:p>
            <a:pPr lvl="2"/>
            <a:r>
              <a:rPr lang="cs-CZ" dirty="0" smtClean="0"/>
              <a:t>typicky BLOBy</a:t>
            </a:r>
          </a:p>
          <a:p>
            <a:pPr lvl="1"/>
            <a:r>
              <a:rPr lang="cs-CZ" dirty="0" smtClean="0"/>
              <a:t>využití</a:t>
            </a:r>
          </a:p>
          <a:p>
            <a:pPr lvl="2"/>
            <a:r>
              <a:rPr lang="cs-CZ" dirty="0" smtClean="0"/>
              <a:t>development /</a:t>
            </a:r>
            <a:r>
              <a:rPr lang="en-US" dirty="0" smtClean="0"/>
              <a:t> </a:t>
            </a:r>
            <a:r>
              <a:rPr lang="cs-CZ" dirty="0" smtClean="0"/>
              <a:t>test environment</a:t>
            </a:r>
          </a:p>
          <a:p>
            <a:pPr lvl="2"/>
            <a:r>
              <a:rPr lang="cs-CZ" dirty="0" smtClean="0"/>
              <a:t>běh aplikací, provoz služeb</a:t>
            </a:r>
          </a:p>
          <a:p>
            <a:pPr lvl="2"/>
            <a:r>
              <a:rPr lang="cs-CZ" dirty="0" smtClean="0"/>
              <a:t>rozšíření datacentra</a:t>
            </a:r>
          </a:p>
          <a:p>
            <a:pPr lvl="2"/>
            <a:r>
              <a:rPr lang="en-US" dirty="0" smtClean="0"/>
              <a:t>disaster recovery</a:t>
            </a:r>
            <a:endParaRPr lang="cs-CZ" dirty="0" smtClean="0"/>
          </a:p>
          <a:p>
            <a:pPr lvl="2"/>
            <a:r>
              <a:rPr lang="cs-CZ" i="1" dirty="0" smtClean="0"/>
              <a:t>... whatever</a:t>
            </a:r>
            <a:endParaRPr lang="cs-CZ" i="1" dirty="0"/>
          </a:p>
        </p:txBody>
      </p:sp>
    </p:spTree>
    <p:extLst>
      <p:ext uri="{BB962C8B-B14F-4D97-AF65-F5344CB8AC3E}">
        <p14:creationId xmlns:p14="http://schemas.microsoft.com/office/powerpoint/2010/main" val="328958960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Zoo</a:t>
            </a:r>
            <a:endParaRPr lang="en-US" dirty="0"/>
          </a:p>
        </p:txBody>
      </p:sp>
      <p:sp>
        <p:nvSpPr>
          <p:cNvPr id="5" name="Content Placeholder 4"/>
          <p:cNvSpPr>
            <a:spLocks noGrp="1"/>
          </p:cNvSpPr>
          <p:nvPr>
            <p:ph sz="quarter" idx="13"/>
          </p:nvPr>
        </p:nvSpPr>
        <p:spPr>
          <a:xfrm>
            <a:off x="107504" y="548680"/>
            <a:ext cx="8928992" cy="6048672"/>
          </a:xfrm>
        </p:spPr>
        <p:txBody>
          <a:bodyPr anchor="t">
            <a:normAutofit fontScale="92500" lnSpcReduction="10000"/>
          </a:bodyPr>
          <a:lstStyle/>
          <a:p>
            <a:r>
              <a:rPr lang="en-US" b="1" dirty="0" smtClean="0"/>
              <a:t>HDFS</a:t>
            </a:r>
          </a:p>
          <a:p>
            <a:pPr lvl="1"/>
            <a:r>
              <a:rPr lang="en-US" dirty="0" err="1" smtClean="0"/>
              <a:t>Hadoop</a:t>
            </a:r>
            <a:r>
              <a:rPr lang="en-US" dirty="0" smtClean="0"/>
              <a:t> Distributed File System</a:t>
            </a:r>
            <a:r>
              <a:rPr lang="cs-CZ" dirty="0" smtClean="0"/>
              <a:t>, o</a:t>
            </a:r>
            <a:r>
              <a:rPr lang="en-US" dirty="0" err="1" smtClean="0"/>
              <a:t>ptimalizov</a:t>
            </a:r>
            <a:r>
              <a:rPr lang="cs-CZ" dirty="0" smtClean="0"/>
              <a:t>án </a:t>
            </a:r>
            <a:r>
              <a:rPr lang="cs-CZ" dirty="0"/>
              <a:t>pro </a:t>
            </a:r>
            <a:r>
              <a:rPr lang="cs-CZ" dirty="0" smtClean="0"/>
              <a:t>Hadoop</a:t>
            </a:r>
          </a:p>
          <a:p>
            <a:r>
              <a:rPr lang="cs-CZ" dirty="0" smtClean="0"/>
              <a:t>HBase</a:t>
            </a:r>
            <a:endParaRPr lang="en-US" dirty="0"/>
          </a:p>
          <a:p>
            <a:pPr lvl="1"/>
            <a:r>
              <a:rPr lang="cs-CZ" dirty="0"/>
              <a:t>NoSQL </a:t>
            </a:r>
            <a:r>
              <a:rPr lang="cs-CZ" dirty="0" smtClean="0"/>
              <a:t>databáze</a:t>
            </a:r>
            <a:endParaRPr lang="en-US" dirty="0" smtClean="0"/>
          </a:p>
          <a:p>
            <a:pPr lvl="1"/>
            <a:r>
              <a:rPr lang="cs-CZ" dirty="0" smtClean="0"/>
              <a:t>column oriented </a:t>
            </a:r>
            <a:r>
              <a:rPr lang="cs-CZ" dirty="0"/>
              <a:t>storage </a:t>
            </a:r>
            <a:r>
              <a:rPr lang="cs-CZ" dirty="0" smtClean="0"/>
              <a:t>for Hadoop</a:t>
            </a:r>
            <a:endParaRPr lang="cs-CZ" dirty="0"/>
          </a:p>
          <a:p>
            <a:r>
              <a:rPr lang="en-US" b="1" dirty="0"/>
              <a:t>Pig</a:t>
            </a:r>
            <a:r>
              <a:rPr lang="en-US" dirty="0"/>
              <a:t>, </a:t>
            </a:r>
            <a:r>
              <a:rPr lang="cs-CZ" dirty="0"/>
              <a:t>PigLatin</a:t>
            </a:r>
          </a:p>
          <a:p>
            <a:pPr lvl="1"/>
            <a:r>
              <a:rPr lang="cs-CZ" dirty="0"/>
              <a:t>Hi-level language for data </a:t>
            </a:r>
            <a:r>
              <a:rPr lang="cs-CZ" dirty="0" smtClean="0"/>
              <a:t>analysis, překlad na map/reduce joby</a:t>
            </a:r>
            <a:endParaRPr lang="cs-CZ" dirty="0"/>
          </a:p>
          <a:p>
            <a:r>
              <a:rPr lang="en-US" b="1" dirty="0" smtClean="0"/>
              <a:t>HIVE</a:t>
            </a:r>
            <a:r>
              <a:rPr lang="en-US" dirty="0"/>
              <a:t>, </a:t>
            </a:r>
            <a:r>
              <a:rPr lang="en-US" dirty="0" err="1"/>
              <a:t>HiveQL</a:t>
            </a:r>
            <a:endParaRPr lang="en-US" dirty="0"/>
          </a:p>
          <a:p>
            <a:pPr lvl="1"/>
            <a:r>
              <a:rPr lang="cs-CZ" dirty="0"/>
              <a:t>Data warehousing infrastructure</a:t>
            </a:r>
            <a:endParaRPr lang="en-US" dirty="0"/>
          </a:p>
          <a:p>
            <a:pPr lvl="1"/>
            <a:r>
              <a:rPr lang="cs-CZ" dirty="0" smtClean="0"/>
              <a:t>SQL-like </a:t>
            </a:r>
            <a:r>
              <a:rPr lang="cs-CZ" dirty="0"/>
              <a:t>jazyk pro dotazy nad </a:t>
            </a:r>
            <a:r>
              <a:rPr lang="cs-CZ" dirty="0" smtClean="0"/>
              <a:t>HDFS/HBase</a:t>
            </a:r>
            <a:endParaRPr lang="en-US" dirty="0"/>
          </a:p>
          <a:p>
            <a:r>
              <a:rPr lang="cs-CZ" dirty="0"/>
              <a:t>Mahou</a:t>
            </a:r>
            <a:r>
              <a:rPr lang="en-US" dirty="0"/>
              <a:t>t</a:t>
            </a:r>
            <a:endParaRPr lang="cs-CZ" dirty="0"/>
          </a:p>
          <a:p>
            <a:pPr lvl="1"/>
            <a:r>
              <a:rPr lang="cs-CZ" dirty="0" smtClean="0"/>
              <a:t>framework pro </a:t>
            </a:r>
            <a:r>
              <a:rPr lang="cs-CZ" dirty="0"/>
              <a:t>strojové učení a data mining</a:t>
            </a:r>
          </a:p>
          <a:p>
            <a:endParaRPr lang="cs-CZ" dirty="0" smtClean="0"/>
          </a:p>
          <a:p>
            <a:r>
              <a:rPr lang="en-US" dirty="0" smtClean="0"/>
              <a:t>Zookeeper</a:t>
            </a:r>
            <a:endParaRPr lang="cs-CZ" dirty="0"/>
          </a:p>
          <a:p>
            <a:pPr lvl="1"/>
            <a:r>
              <a:rPr lang="en-US" dirty="0"/>
              <a:t>high-performance coordination service for distributed </a:t>
            </a:r>
            <a:r>
              <a:rPr lang="en-US" dirty="0" smtClean="0"/>
              <a:t>applications</a:t>
            </a:r>
            <a:endParaRPr lang="cs-CZ" dirty="0" smtClean="0"/>
          </a:p>
          <a:p>
            <a:pPr lvl="1"/>
            <a:r>
              <a:rPr lang="en-US" b="1" dirty="0"/>
              <a:t>consensus</a:t>
            </a:r>
            <a:r>
              <a:rPr lang="en-US" dirty="0"/>
              <a:t>, naming, synchronization, </a:t>
            </a:r>
            <a:r>
              <a:rPr lang="en-US" dirty="0" smtClean="0"/>
              <a:t>group </a:t>
            </a:r>
            <a:r>
              <a:rPr lang="en-US" dirty="0"/>
              <a:t>membership, leader election, queues, event notifications, configuration, workflow &amp; cluster management , </a:t>
            </a:r>
            <a:r>
              <a:rPr lang="en-US" dirty="0" err="1"/>
              <a:t>sharding</a:t>
            </a:r>
            <a:r>
              <a:rPr lang="en-US" dirty="0"/>
              <a:t>, </a:t>
            </a:r>
            <a:r>
              <a:rPr lang="en-US" dirty="0" smtClean="0"/>
              <a:t>...</a:t>
            </a:r>
            <a:endParaRPr lang="en-US" dirty="0"/>
          </a:p>
        </p:txBody>
      </p:sp>
      <p:pic>
        <p:nvPicPr>
          <p:cNvPr id="6" name="Picture 21" descr="C:\Users\Justin\Desktop\_Work_in_Progress\_MS\1444\hadoo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692696"/>
            <a:ext cx="1656183" cy="124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773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HDFS</a:t>
            </a:r>
            <a:endParaRPr lang="en-US" dirty="0"/>
          </a:p>
        </p:txBody>
      </p:sp>
      <p:sp>
        <p:nvSpPr>
          <p:cNvPr id="5" name="Content Placeholder 4"/>
          <p:cNvSpPr>
            <a:spLocks noGrp="1"/>
          </p:cNvSpPr>
          <p:nvPr>
            <p:ph sz="quarter" idx="13"/>
          </p:nvPr>
        </p:nvSpPr>
        <p:spPr>
          <a:xfrm>
            <a:off x="107504" y="548680"/>
            <a:ext cx="8928992" cy="6192688"/>
          </a:xfrm>
        </p:spPr>
        <p:txBody>
          <a:bodyPr anchor="t">
            <a:normAutofit/>
          </a:bodyPr>
          <a:lstStyle/>
          <a:p>
            <a:r>
              <a:rPr lang="en-US" b="1" dirty="0" smtClean="0"/>
              <a:t>HDFS</a:t>
            </a:r>
          </a:p>
          <a:p>
            <a:pPr lvl="1"/>
            <a:r>
              <a:rPr lang="en-US" dirty="0" err="1" smtClean="0"/>
              <a:t>Hadoop</a:t>
            </a:r>
            <a:r>
              <a:rPr lang="en-US" dirty="0" smtClean="0"/>
              <a:t> Distributed File System</a:t>
            </a:r>
          </a:p>
          <a:p>
            <a:pPr lvl="2"/>
            <a:r>
              <a:rPr lang="cs-CZ" dirty="0" smtClean="0"/>
              <a:t>řádově 10</a:t>
            </a:r>
            <a:r>
              <a:rPr lang="cs-CZ" sz="2000" baseline="30000" dirty="0" smtClean="0"/>
              <a:t>4</a:t>
            </a:r>
            <a:r>
              <a:rPr lang="cs-CZ" dirty="0" smtClean="0"/>
              <a:t> uzlů, 10</a:t>
            </a:r>
            <a:r>
              <a:rPr lang="cs-CZ" sz="2000" baseline="30000" dirty="0" smtClean="0"/>
              <a:t>6</a:t>
            </a:r>
            <a:r>
              <a:rPr lang="cs-CZ" dirty="0" smtClean="0"/>
              <a:t> souborů, PB dat</a:t>
            </a:r>
          </a:p>
          <a:p>
            <a:r>
              <a:rPr lang="cs-CZ" b="1" dirty="0" smtClean="0"/>
              <a:t>Vlastnosti</a:t>
            </a:r>
            <a:endParaRPr lang="cs-CZ" b="1" dirty="0"/>
          </a:p>
          <a:p>
            <a:pPr lvl="1"/>
            <a:r>
              <a:rPr lang="cs-CZ" dirty="0"/>
              <a:t>odolnost proti chybám </a:t>
            </a:r>
            <a:r>
              <a:rPr lang="cs-CZ" dirty="0" smtClean="0"/>
              <a:t>HW</a:t>
            </a:r>
          </a:p>
          <a:p>
            <a:pPr lvl="2"/>
            <a:r>
              <a:rPr lang="cs-CZ" dirty="0" smtClean="0"/>
              <a:t>replikace, detekce chyb a zotavení</a:t>
            </a:r>
          </a:p>
          <a:p>
            <a:pPr lvl="2"/>
            <a:r>
              <a:rPr lang="cs-CZ" dirty="0" smtClean="0"/>
              <a:t>optimalizace pro velké množství levného HW</a:t>
            </a:r>
          </a:p>
          <a:p>
            <a:pPr lvl="2"/>
            <a:r>
              <a:rPr lang="cs-CZ" i="1" dirty="0" smtClean="0"/>
              <a:t>failure is not an exception</a:t>
            </a:r>
            <a:endParaRPr lang="cs-CZ" i="1" dirty="0"/>
          </a:p>
          <a:p>
            <a:pPr lvl="1"/>
            <a:r>
              <a:rPr lang="cs-CZ" dirty="0"/>
              <a:t>streamování </a:t>
            </a:r>
            <a:r>
              <a:rPr lang="cs-CZ" dirty="0" smtClean="0"/>
              <a:t>souborů</a:t>
            </a:r>
          </a:p>
          <a:p>
            <a:pPr lvl="2"/>
            <a:r>
              <a:rPr lang="cs-CZ" dirty="0" smtClean="0"/>
              <a:t>optimalizace propustnosti, ne přístupové </a:t>
            </a:r>
            <a:r>
              <a:rPr lang="cs-CZ" dirty="0"/>
              <a:t>doby</a:t>
            </a:r>
          </a:p>
          <a:p>
            <a:pPr lvl="1"/>
            <a:r>
              <a:rPr lang="cs-CZ" dirty="0"/>
              <a:t>orientace na velké </a:t>
            </a:r>
            <a:r>
              <a:rPr lang="cs-CZ" dirty="0" smtClean="0"/>
              <a:t>soubory</a:t>
            </a:r>
          </a:p>
          <a:p>
            <a:pPr lvl="2"/>
            <a:r>
              <a:rPr lang="cs-CZ" dirty="0" smtClean="0"/>
              <a:t>velká </a:t>
            </a:r>
            <a:r>
              <a:rPr lang="cs-CZ" dirty="0"/>
              <a:t>data jsou uložená v </a:t>
            </a:r>
            <a:r>
              <a:rPr lang="cs-CZ" dirty="0" smtClean="0"/>
              <a:t>menším množství velkých souborů</a:t>
            </a:r>
            <a:endParaRPr lang="cs-CZ" dirty="0"/>
          </a:p>
          <a:p>
            <a:pPr lvl="1"/>
            <a:r>
              <a:rPr lang="cs-CZ" dirty="0" smtClean="0"/>
              <a:t>write-once-read-many</a:t>
            </a:r>
          </a:p>
          <a:p>
            <a:pPr lvl="2"/>
            <a:r>
              <a:rPr lang="cs-CZ" dirty="0" smtClean="0"/>
              <a:t>jednou zapsaný </a:t>
            </a:r>
            <a:r>
              <a:rPr lang="cs-CZ" dirty="0"/>
              <a:t>soubor už není možné </a:t>
            </a:r>
            <a:r>
              <a:rPr lang="cs-CZ" dirty="0" smtClean="0"/>
              <a:t>měnit</a:t>
            </a:r>
          </a:p>
          <a:p>
            <a:pPr lvl="2"/>
            <a:r>
              <a:rPr lang="cs-CZ" dirty="0" smtClean="0"/>
              <a:t>podpora </a:t>
            </a:r>
            <a:r>
              <a:rPr lang="cs-CZ" dirty="0"/>
              <a:t>pro append </a:t>
            </a:r>
            <a:r>
              <a:rPr lang="cs-CZ" dirty="0" smtClean="0"/>
              <a:t>pro speciální případy</a:t>
            </a:r>
            <a:r>
              <a:rPr lang="en-US" dirty="0" smtClean="0"/>
              <a:t> </a:t>
            </a:r>
            <a:r>
              <a:rPr lang="cs-CZ" dirty="0"/>
              <a:t>(HDFS-265</a:t>
            </a:r>
            <a:r>
              <a:rPr lang="cs-CZ" dirty="0" smtClean="0"/>
              <a:t>)</a:t>
            </a:r>
            <a:endParaRPr lang="cs-CZ" dirty="0"/>
          </a:p>
          <a:p>
            <a:pPr lvl="1"/>
            <a:r>
              <a:rPr lang="cs-CZ" i="1" dirty="0"/>
              <a:t>„Moving </a:t>
            </a:r>
            <a:r>
              <a:rPr lang="en-US" i="1" dirty="0" smtClean="0"/>
              <a:t>c</a:t>
            </a:r>
            <a:r>
              <a:rPr lang="cs-CZ" i="1" dirty="0" smtClean="0"/>
              <a:t>omputation </a:t>
            </a:r>
            <a:r>
              <a:rPr lang="cs-CZ" i="1" dirty="0"/>
              <a:t>is </a:t>
            </a:r>
            <a:r>
              <a:rPr lang="en-US" i="1" dirty="0" smtClean="0"/>
              <a:t>c</a:t>
            </a:r>
            <a:r>
              <a:rPr lang="cs-CZ" i="1" dirty="0" smtClean="0"/>
              <a:t>heaper </a:t>
            </a:r>
            <a:r>
              <a:rPr lang="cs-CZ" i="1" dirty="0"/>
              <a:t>than </a:t>
            </a:r>
            <a:r>
              <a:rPr lang="en-US" i="1" dirty="0" smtClean="0"/>
              <a:t>m</a:t>
            </a:r>
            <a:r>
              <a:rPr lang="cs-CZ" i="1" dirty="0" smtClean="0"/>
              <a:t>oving </a:t>
            </a:r>
            <a:r>
              <a:rPr lang="en-US" i="1" dirty="0" smtClean="0"/>
              <a:t>d</a:t>
            </a:r>
            <a:r>
              <a:rPr lang="cs-CZ" i="1" dirty="0" smtClean="0"/>
              <a:t>ata“</a:t>
            </a:r>
          </a:p>
          <a:p>
            <a:pPr lvl="2"/>
            <a:r>
              <a:rPr lang="cs-CZ" dirty="0" smtClean="0"/>
              <a:t>výpočet </a:t>
            </a:r>
            <a:r>
              <a:rPr lang="cs-CZ" dirty="0"/>
              <a:t>je </a:t>
            </a:r>
            <a:r>
              <a:rPr lang="cs-CZ" dirty="0" smtClean="0"/>
              <a:t>efektivnější spustit </a:t>
            </a:r>
            <a:r>
              <a:rPr lang="cs-CZ" dirty="0"/>
              <a:t>přímo u </a:t>
            </a:r>
            <a:r>
              <a:rPr lang="cs-CZ" dirty="0" smtClean="0"/>
              <a:t>dat</a:t>
            </a:r>
            <a:endParaRPr lang="cs-CZ" dirty="0"/>
          </a:p>
        </p:txBody>
      </p:sp>
    </p:spTree>
    <p:extLst>
      <p:ext uri="{BB962C8B-B14F-4D97-AF65-F5344CB8AC3E}">
        <p14:creationId xmlns:p14="http://schemas.microsoft.com/office/powerpoint/2010/main" val="16220620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HDFS</a:t>
            </a:r>
            <a:endParaRPr lang="en-US" dirty="0"/>
          </a:p>
        </p:txBody>
      </p:sp>
      <p:sp>
        <p:nvSpPr>
          <p:cNvPr id="5" name="Content Placeholder 4"/>
          <p:cNvSpPr>
            <a:spLocks noGrp="1"/>
          </p:cNvSpPr>
          <p:nvPr>
            <p:ph sz="quarter" idx="13"/>
          </p:nvPr>
        </p:nvSpPr>
        <p:spPr>
          <a:xfrm>
            <a:off x="107504" y="548680"/>
            <a:ext cx="8928992" cy="6192688"/>
          </a:xfrm>
        </p:spPr>
        <p:txBody>
          <a:bodyPr anchor="t">
            <a:normAutofit fontScale="92500" lnSpcReduction="10000"/>
          </a:bodyPr>
          <a:lstStyle/>
          <a:p>
            <a:r>
              <a:rPr lang="cs-CZ" b="1" dirty="0" smtClean="0"/>
              <a:t>Architektura HDFS</a:t>
            </a:r>
            <a:endParaRPr lang="cs-CZ" b="1" dirty="0"/>
          </a:p>
          <a:p>
            <a:pPr lvl="1"/>
            <a:r>
              <a:rPr lang="cs-CZ" dirty="0" smtClean="0"/>
              <a:t>NameNode</a:t>
            </a:r>
          </a:p>
          <a:p>
            <a:pPr lvl="2"/>
            <a:r>
              <a:rPr lang="cs-CZ" dirty="0" smtClean="0"/>
              <a:t>master</a:t>
            </a:r>
            <a:r>
              <a:rPr lang="en-US" dirty="0" smtClean="0"/>
              <a:t> -</a:t>
            </a:r>
            <a:r>
              <a:rPr lang="cs-CZ" dirty="0" smtClean="0"/>
              <a:t> správa metadat</a:t>
            </a:r>
          </a:p>
          <a:p>
            <a:pPr lvl="2"/>
            <a:r>
              <a:rPr lang="cs-CZ" dirty="0" smtClean="0"/>
              <a:t>seznam </a:t>
            </a:r>
            <a:r>
              <a:rPr lang="cs-CZ" dirty="0"/>
              <a:t>souborů </a:t>
            </a:r>
            <a:r>
              <a:rPr lang="cs-CZ" dirty="0" smtClean="0"/>
              <a:t>a adresářů</a:t>
            </a:r>
            <a:r>
              <a:rPr lang="cs-CZ" dirty="0"/>
              <a:t>, jejich mapování na </a:t>
            </a:r>
            <a:r>
              <a:rPr lang="cs-CZ" dirty="0" smtClean="0"/>
              <a:t>bloky, umístění bloků</a:t>
            </a:r>
          </a:p>
          <a:p>
            <a:pPr lvl="1"/>
            <a:r>
              <a:rPr lang="cs-CZ" dirty="0" smtClean="0"/>
              <a:t>DataNode</a:t>
            </a:r>
          </a:p>
          <a:p>
            <a:pPr lvl="2"/>
            <a:r>
              <a:rPr lang="cs-CZ" dirty="0" smtClean="0"/>
              <a:t>slave</a:t>
            </a:r>
            <a:r>
              <a:rPr lang="en-US" dirty="0" smtClean="0"/>
              <a:t> -</a:t>
            </a:r>
            <a:r>
              <a:rPr lang="cs-CZ" dirty="0" smtClean="0"/>
              <a:t> úložiště </a:t>
            </a:r>
            <a:r>
              <a:rPr lang="cs-CZ" dirty="0"/>
              <a:t>bloků, </a:t>
            </a:r>
            <a:r>
              <a:rPr lang="cs-CZ" dirty="0" smtClean="0"/>
              <a:t>operace zápisu a čtení, </a:t>
            </a:r>
            <a:r>
              <a:rPr lang="cs-CZ" dirty="0"/>
              <a:t>neví nic o souborech</a:t>
            </a:r>
            <a:endParaRPr lang="cs-CZ" dirty="0" smtClean="0"/>
          </a:p>
          <a:p>
            <a:pPr lvl="2"/>
            <a:r>
              <a:rPr lang="cs-CZ" dirty="0" smtClean="0"/>
              <a:t>NameNode může </a:t>
            </a:r>
            <a:r>
              <a:rPr lang="cs-CZ" dirty="0"/>
              <a:t>nařídit blok </a:t>
            </a:r>
            <a:r>
              <a:rPr lang="cs-CZ" dirty="0" smtClean="0"/>
              <a:t>zreplikovat </a:t>
            </a:r>
            <a:r>
              <a:rPr lang="cs-CZ" dirty="0"/>
              <a:t>či </a:t>
            </a:r>
            <a:r>
              <a:rPr lang="cs-CZ" dirty="0" smtClean="0"/>
              <a:t>smazat</a:t>
            </a:r>
          </a:p>
          <a:p>
            <a:pPr lvl="1"/>
            <a:r>
              <a:rPr lang="cs-CZ" dirty="0" smtClean="0"/>
              <a:t>operace </a:t>
            </a:r>
            <a:r>
              <a:rPr lang="cs-CZ" dirty="0"/>
              <a:t>se souborovým </a:t>
            </a:r>
            <a:r>
              <a:rPr lang="cs-CZ" dirty="0" smtClean="0"/>
              <a:t>systémem</a:t>
            </a:r>
          </a:p>
          <a:p>
            <a:pPr lvl="2"/>
            <a:r>
              <a:rPr lang="cs-CZ" dirty="0"/>
              <a:t>zápis: NameNode založí soubor a rozhodne, jaký DataNode použít</a:t>
            </a:r>
          </a:p>
          <a:p>
            <a:pPr lvl="2"/>
            <a:r>
              <a:rPr lang="cs-CZ" dirty="0" smtClean="0"/>
              <a:t>čtení: NameNode </a:t>
            </a:r>
            <a:r>
              <a:rPr lang="cs-CZ" dirty="0"/>
              <a:t>zjistí </a:t>
            </a:r>
            <a:r>
              <a:rPr lang="cs-CZ" dirty="0" smtClean="0"/>
              <a:t>umístění bloků souboru, klient komunikuje přímo s DataNode</a:t>
            </a:r>
          </a:p>
          <a:p>
            <a:pPr lvl="1"/>
            <a:r>
              <a:rPr lang="cs-CZ" dirty="0" smtClean="0"/>
              <a:t>replikace</a:t>
            </a:r>
            <a:endParaRPr lang="cs-CZ" dirty="0"/>
          </a:p>
          <a:p>
            <a:pPr lvl="2"/>
            <a:r>
              <a:rPr lang="cs-CZ" dirty="0"/>
              <a:t>atribut </a:t>
            </a:r>
            <a:r>
              <a:rPr lang="cs-CZ" dirty="0" smtClean="0"/>
              <a:t>souboru - počet </a:t>
            </a:r>
            <a:r>
              <a:rPr lang="cs-CZ" dirty="0"/>
              <a:t>požadovaných replik</a:t>
            </a:r>
            <a:endParaRPr lang="cs-CZ" dirty="0" smtClean="0"/>
          </a:p>
          <a:p>
            <a:pPr lvl="2"/>
            <a:r>
              <a:rPr lang="cs-CZ" dirty="0" smtClean="0"/>
              <a:t>na </a:t>
            </a:r>
            <a:r>
              <a:rPr lang="cs-CZ" dirty="0"/>
              <a:t>jednom </a:t>
            </a:r>
            <a:r>
              <a:rPr lang="en-US" dirty="0" err="1" smtClean="0"/>
              <a:t>uzlu</a:t>
            </a:r>
            <a:r>
              <a:rPr lang="en-US" dirty="0" smtClean="0"/>
              <a:t> </a:t>
            </a:r>
            <a:r>
              <a:rPr lang="cs-CZ" dirty="0" smtClean="0"/>
              <a:t>vždy </a:t>
            </a:r>
            <a:r>
              <a:rPr lang="cs-CZ" dirty="0"/>
              <a:t>jedna </a:t>
            </a:r>
            <a:r>
              <a:rPr lang="cs-CZ" dirty="0" smtClean="0"/>
              <a:t>replika bloku</a:t>
            </a:r>
          </a:p>
          <a:p>
            <a:pPr lvl="2"/>
            <a:r>
              <a:rPr lang="cs-CZ" dirty="0" smtClean="0"/>
              <a:t>odolnost proti výpadku disku / uzlu</a:t>
            </a:r>
          </a:p>
          <a:p>
            <a:pPr lvl="2"/>
            <a:r>
              <a:rPr lang="cs-CZ" dirty="0" smtClean="0"/>
              <a:t>zápis</a:t>
            </a:r>
            <a:r>
              <a:rPr lang="en-US" dirty="0"/>
              <a:t>:</a:t>
            </a:r>
            <a:r>
              <a:rPr lang="cs-CZ" dirty="0" smtClean="0"/>
              <a:t> odložen</a:t>
            </a:r>
            <a:r>
              <a:rPr lang="cs-CZ" dirty="0"/>
              <a:t>á</a:t>
            </a:r>
            <a:r>
              <a:rPr lang="cs-CZ" dirty="0" smtClean="0"/>
              <a:t> replikace</a:t>
            </a:r>
          </a:p>
          <a:p>
            <a:pPr lvl="1"/>
            <a:endParaRPr lang="cs-CZ" dirty="0" smtClean="0"/>
          </a:p>
          <a:p>
            <a:pPr lvl="1"/>
            <a:r>
              <a:rPr lang="cs-CZ" dirty="0" smtClean="0"/>
              <a:t>HCFS - HDFS rozhraní</a:t>
            </a:r>
          </a:p>
          <a:p>
            <a:pPr lvl="2"/>
            <a:r>
              <a:rPr lang="cs-CZ" dirty="0" smtClean="0"/>
              <a:t>možné jiné implementace FS</a:t>
            </a:r>
          </a:p>
          <a:p>
            <a:pPr lvl="2"/>
            <a:r>
              <a:rPr lang="cs-CZ" dirty="0" smtClean="0"/>
              <a:t>Azure </a:t>
            </a:r>
            <a:r>
              <a:rPr lang="cs-CZ" dirty="0"/>
              <a:t>Blob </a:t>
            </a:r>
            <a:r>
              <a:rPr lang="cs-CZ" dirty="0" smtClean="0"/>
              <a:t>Storage,  CassandraFS, CephFS, CleverSafe </a:t>
            </a:r>
            <a:r>
              <a:rPr lang="cs-CZ" dirty="0"/>
              <a:t>Object </a:t>
            </a:r>
            <a:r>
              <a:rPr lang="cs-CZ" dirty="0" smtClean="0"/>
              <a:t>Store, GlusterFS, GridGain, Lustre, MapR FS, Quantcast FS, Symtantec </a:t>
            </a:r>
            <a:r>
              <a:rPr lang="cs-CZ" dirty="0"/>
              <a:t>Veritas Cluster </a:t>
            </a:r>
            <a:r>
              <a:rPr lang="cs-CZ" dirty="0" smtClean="0"/>
              <a:t>FS, ...</a:t>
            </a:r>
            <a:endParaRPr lang="cs-CZ"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233" t="20332" r="5800" b="9820"/>
          <a:stretch/>
        </p:blipFill>
        <p:spPr bwMode="auto">
          <a:xfrm>
            <a:off x="4954204" y="3789040"/>
            <a:ext cx="4082292" cy="2263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7338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5" name="Content Placeholder 4"/>
          <p:cNvSpPr>
            <a:spLocks noGrp="1"/>
          </p:cNvSpPr>
          <p:nvPr>
            <p:ph sz="quarter" idx="13"/>
          </p:nvPr>
        </p:nvSpPr>
        <p:spPr>
          <a:xfrm>
            <a:off x="107504" y="548680"/>
            <a:ext cx="8928992" cy="6120680"/>
          </a:xfrm>
        </p:spPr>
        <p:txBody>
          <a:bodyPr anchor="t">
            <a:normAutofit lnSpcReduction="10000"/>
          </a:bodyPr>
          <a:lstStyle/>
          <a:p>
            <a:r>
              <a:rPr lang="en-US" b="1" dirty="0" smtClean="0"/>
              <a:t>Pig</a:t>
            </a:r>
            <a:endParaRPr lang="cs-CZ" b="1" dirty="0" smtClean="0"/>
          </a:p>
          <a:p>
            <a:pPr lvl="1"/>
            <a:r>
              <a:rPr lang="en-US" dirty="0" err="1" smtClean="0"/>
              <a:t>nev</a:t>
            </a:r>
            <a:r>
              <a:rPr lang="cs-CZ" dirty="0" smtClean="0"/>
              <a:t>ýhody </a:t>
            </a:r>
            <a:r>
              <a:rPr lang="en-US" dirty="0" smtClean="0"/>
              <a:t>Map/Reduce</a:t>
            </a:r>
            <a:endParaRPr lang="cs-CZ" dirty="0" smtClean="0"/>
          </a:p>
          <a:p>
            <a:pPr lvl="2"/>
            <a:r>
              <a:rPr lang="en-US" dirty="0" smtClean="0"/>
              <a:t>p</a:t>
            </a:r>
            <a:r>
              <a:rPr lang="cs-CZ" dirty="0" smtClean="0"/>
              <a:t>ří</a:t>
            </a:r>
            <a:r>
              <a:rPr lang="en-US" dirty="0" smtClean="0"/>
              <a:t>li</a:t>
            </a:r>
            <a:r>
              <a:rPr lang="cs-CZ" dirty="0" smtClean="0"/>
              <a:t>š</a:t>
            </a:r>
            <a:r>
              <a:rPr lang="en-US" dirty="0" smtClean="0"/>
              <a:t> low-level</a:t>
            </a:r>
            <a:endParaRPr lang="cs-CZ" dirty="0" smtClean="0"/>
          </a:p>
          <a:p>
            <a:pPr lvl="2"/>
            <a:r>
              <a:rPr lang="cs-CZ" dirty="0" smtClean="0"/>
              <a:t>nepodporuje složitější data-flow</a:t>
            </a:r>
          </a:p>
          <a:p>
            <a:pPr lvl="1"/>
            <a:endParaRPr lang="cs-CZ" dirty="0"/>
          </a:p>
          <a:p>
            <a:pPr lvl="1"/>
            <a:endParaRPr lang="cs-CZ" dirty="0" smtClean="0"/>
          </a:p>
          <a:p>
            <a:pPr lvl="1"/>
            <a:endParaRPr lang="cs-CZ" dirty="0"/>
          </a:p>
          <a:p>
            <a:pPr lvl="1"/>
            <a:endParaRPr lang="cs-CZ" dirty="0" smtClean="0"/>
          </a:p>
          <a:p>
            <a:pPr lvl="1"/>
            <a:r>
              <a:rPr lang="cs-CZ" dirty="0" smtClean="0"/>
              <a:t>Pig </a:t>
            </a:r>
            <a:r>
              <a:rPr lang="cs-CZ" dirty="0"/>
              <a:t>- </a:t>
            </a:r>
            <a:r>
              <a:rPr lang="cs-CZ" dirty="0" smtClean="0"/>
              <a:t>runtime </a:t>
            </a:r>
            <a:r>
              <a:rPr lang="cs-CZ" dirty="0"/>
              <a:t>environment for </a:t>
            </a:r>
            <a:r>
              <a:rPr lang="en-US" dirty="0"/>
              <a:t>web-scale data</a:t>
            </a:r>
            <a:r>
              <a:rPr lang="cs-CZ" dirty="0"/>
              <a:t> </a:t>
            </a:r>
            <a:r>
              <a:rPr lang="en-US" dirty="0" smtClean="0"/>
              <a:t>processing</a:t>
            </a:r>
            <a:endParaRPr lang="cs-CZ" dirty="0" smtClean="0"/>
          </a:p>
          <a:p>
            <a:pPr lvl="1"/>
            <a:r>
              <a:rPr lang="en-US" dirty="0" err="1" smtClean="0"/>
              <a:t>transforma</a:t>
            </a:r>
            <a:r>
              <a:rPr lang="cs-CZ" dirty="0" smtClean="0"/>
              <a:t>ce</a:t>
            </a:r>
            <a:r>
              <a:rPr lang="en-US" dirty="0" smtClean="0"/>
              <a:t> </a:t>
            </a:r>
            <a:r>
              <a:rPr lang="cs-CZ" dirty="0" smtClean="0"/>
              <a:t>na</a:t>
            </a:r>
            <a:r>
              <a:rPr lang="en-US" dirty="0" smtClean="0"/>
              <a:t> </a:t>
            </a:r>
            <a:r>
              <a:rPr lang="cs-CZ" dirty="0" smtClean="0"/>
              <a:t>soustavu </a:t>
            </a:r>
            <a:r>
              <a:rPr lang="en-US" dirty="0" err="1" smtClean="0"/>
              <a:t>MapReduce</a:t>
            </a:r>
            <a:r>
              <a:rPr lang="en-US" dirty="0" smtClean="0"/>
              <a:t> job</a:t>
            </a:r>
            <a:r>
              <a:rPr lang="cs-CZ" dirty="0" smtClean="0"/>
              <a:t>ů</a:t>
            </a:r>
          </a:p>
          <a:p>
            <a:pPr lvl="1"/>
            <a:r>
              <a:rPr lang="cs-CZ" dirty="0" smtClean="0"/>
              <a:t>BigData - batch processing</a:t>
            </a:r>
            <a:endParaRPr lang="en-US" dirty="0" smtClean="0"/>
          </a:p>
          <a:p>
            <a:r>
              <a:rPr lang="cs-CZ" b="1" dirty="0" smtClean="0"/>
              <a:t>PigLatin</a:t>
            </a:r>
          </a:p>
          <a:p>
            <a:pPr lvl="1"/>
            <a:r>
              <a:rPr lang="cs-CZ" dirty="0" smtClean="0"/>
              <a:t>hi-level language for data analysis</a:t>
            </a:r>
            <a:endParaRPr lang="en-US" dirty="0" smtClean="0"/>
          </a:p>
          <a:p>
            <a:pPr lvl="1"/>
            <a:r>
              <a:rPr lang="en-US" dirty="0" smtClean="0"/>
              <a:t>data-parallel language</a:t>
            </a:r>
            <a:endParaRPr lang="en-US" dirty="0"/>
          </a:p>
          <a:p>
            <a:pPr lvl="1"/>
            <a:r>
              <a:rPr lang="cs-CZ" dirty="0" smtClean="0"/>
              <a:t>operace pro manipulaci s </a:t>
            </a:r>
            <a:r>
              <a:rPr lang="en-US" dirty="0" err="1" smtClean="0"/>
              <a:t>rela</a:t>
            </a:r>
            <a:r>
              <a:rPr lang="cs-CZ" dirty="0" smtClean="0"/>
              <a:t>čními daty</a:t>
            </a:r>
          </a:p>
          <a:p>
            <a:pPr lvl="1"/>
            <a:r>
              <a:rPr lang="en-US" dirty="0" err="1" smtClean="0"/>
              <a:t>imperativ</a:t>
            </a:r>
            <a:r>
              <a:rPr lang="cs-CZ" dirty="0" smtClean="0"/>
              <a:t>ní</a:t>
            </a:r>
            <a:r>
              <a:rPr lang="en-US" dirty="0" smtClean="0"/>
              <a:t> </a:t>
            </a:r>
            <a:r>
              <a:rPr lang="en-US" dirty="0" err="1" smtClean="0"/>
              <a:t>styl</a:t>
            </a:r>
            <a:r>
              <a:rPr lang="cs-CZ" dirty="0" smtClean="0"/>
              <a:t> programování</a:t>
            </a:r>
            <a:endParaRPr lang="en-US" dirty="0" smtClean="0"/>
          </a:p>
          <a:p>
            <a:pPr lvl="1"/>
            <a:r>
              <a:rPr lang="cs-CZ" dirty="0" smtClean="0"/>
              <a:t>snadná uživatelská rozšíření</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536" y="456506"/>
            <a:ext cx="2534624"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937" y="1988840"/>
            <a:ext cx="5616599" cy="1161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Data Flow &amp; Pig Latin</a:t>
            </a:r>
            <a:endParaRPr lang="cs-CZ" dirty="0"/>
          </a:p>
        </p:txBody>
      </p:sp>
      <p:sp>
        <p:nvSpPr>
          <p:cNvPr id="6" name="Content Placeholder 2"/>
          <p:cNvSpPr>
            <a:spLocks noGrp="1"/>
          </p:cNvSpPr>
          <p:nvPr/>
        </p:nvSpPr>
        <p:spPr bwMode="auto">
          <a:xfrm>
            <a:off x="137932" y="4005064"/>
            <a:ext cx="6329908" cy="26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pitchFamily="-65"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pitchFamily="-65"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buFont typeface="Arial" charset="0"/>
              <a:buNone/>
            </a:pPr>
            <a:r>
              <a:rPr lang="en-US" altLang="cs-CZ" sz="1800" dirty="0" smtClean="0"/>
              <a:t>visits             = </a:t>
            </a:r>
            <a:r>
              <a:rPr lang="en-US" altLang="cs-CZ" sz="1800" dirty="0" smtClean="0">
                <a:solidFill>
                  <a:srgbClr val="F79646"/>
                </a:solidFill>
              </a:rPr>
              <a:t>load</a:t>
            </a:r>
            <a:r>
              <a:rPr lang="en-US" altLang="cs-CZ" sz="1800" dirty="0" smtClean="0"/>
              <a:t> </a:t>
            </a:r>
            <a:r>
              <a:rPr lang="en-US" altLang="cs-CZ" sz="1800" dirty="0"/>
              <a:t>‘/</a:t>
            </a:r>
            <a:r>
              <a:rPr lang="en-US" altLang="cs-CZ" sz="1800" dirty="0" smtClean="0"/>
              <a:t>data/visits’</a:t>
            </a:r>
            <a:r>
              <a:rPr lang="en-US" altLang="cs-CZ" sz="1800" dirty="0" smtClean="0">
                <a:solidFill>
                  <a:schemeClr val="accent2"/>
                </a:solidFill>
              </a:rPr>
              <a:t> </a:t>
            </a:r>
            <a:r>
              <a:rPr lang="en-US" altLang="cs-CZ" sz="1800" dirty="0" smtClean="0">
                <a:solidFill>
                  <a:srgbClr val="F79646"/>
                </a:solidFill>
              </a:rPr>
              <a:t>as</a:t>
            </a:r>
            <a:r>
              <a:rPr lang="en-US" altLang="cs-CZ" sz="1800" dirty="0" smtClean="0"/>
              <a:t> (user, </a:t>
            </a:r>
            <a:r>
              <a:rPr lang="en-US" altLang="cs-CZ" sz="1800" dirty="0" err="1" smtClean="0"/>
              <a:t>url</a:t>
            </a:r>
            <a:r>
              <a:rPr lang="en-US" altLang="cs-CZ" sz="1800" dirty="0" smtClean="0"/>
              <a:t>, time);</a:t>
            </a:r>
          </a:p>
          <a:p>
            <a:pPr>
              <a:lnSpc>
                <a:spcPct val="90000"/>
              </a:lnSpc>
              <a:buFont typeface="Arial" charset="0"/>
              <a:buNone/>
            </a:pPr>
            <a:r>
              <a:rPr lang="en-US" altLang="cs-CZ" sz="1800" dirty="0" err="1" smtClean="0"/>
              <a:t>gVisits</a:t>
            </a:r>
            <a:r>
              <a:rPr lang="en-US" altLang="cs-CZ" sz="1800" dirty="0" smtClean="0"/>
              <a:t>          = </a:t>
            </a:r>
            <a:r>
              <a:rPr lang="en-US" altLang="cs-CZ" sz="1800" dirty="0" smtClean="0">
                <a:solidFill>
                  <a:srgbClr val="F79646"/>
                </a:solidFill>
              </a:rPr>
              <a:t>group</a:t>
            </a:r>
            <a:r>
              <a:rPr lang="en-US" altLang="cs-CZ" sz="1800" dirty="0" smtClean="0"/>
              <a:t> visits </a:t>
            </a:r>
            <a:r>
              <a:rPr lang="en-US" altLang="cs-CZ" sz="1800" dirty="0" smtClean="0">
                <a:solidFill>
                  <a:srgbClr val="F79646"/>
                </a:solidFill>
              </a:rPr>
              <a:t>by</a:t>
            </a:r>
            <a:r>
              <a:rPr lang="en-US" altLang="cs-CZ" sz="1800" dirty="0" smtClean="0"/>
              <a:t> </a:t>
            </a:r>
            <a:r>
              <a:rPr lang="en-US" altLang="cs-CZ" sz="1800" dirty="0" err="1" smtClean="0"/>
              <a:t>url</a:t>
            </a:r>
            <a:r>
              <a:rPr lang="en-US" altLang="cs-CZ" sz="1800" dirty="0" smtClean="0"/>
              <a:t>;</a:t>
            </a:r>
          </a:p>
          <a:p>
            <a:pPr>
              <a:lnSpc>
                <a:spcPct val="90000"/>
              </a:lnSpc>
              <a:buFont typeface="Arial" charset="0"/>
              <a:buNone/>
            </a:pPr>
            <a:r>
              <a:rPr lang="en-US" altLang="cs-CZ" sz="1800" dirty="0" err="1" smtClean="0"/>
              <a:t>visitCounts</a:t>
            </a:r>
            <a:r>
              <a:rPr lang="en-US" altLang="cs-CZ" sz="1800" dirty="0" smtClean="0"/>
              <a:t>  = </a:t>
            </a:r>
            <a:r>
              <a:rPr lang="en-US" altLang="cs-CZ" sz="1800" dirty="0" err="1" smtClean="0">
                <a:solidFill>
                  <a:srgbClr val="F79646"/>
                </a:solidFill>
              </a:rPr>
              <a:t>foreach</a:t>
            </a:r>
            <a:r>
              <a:rPr lang="en-US" altLang="cs-CZ" sz="1800" dirty="0" smtClean="0"/>
              <a:t> </a:t>
            </a:r>
            <a:r>
              <a:rPr lang="en-US" altLang="cs-CZ" sz="1800" dirty="0" err="1" smtClean="0"/>
              <a:t>gVisits</a:t>
            </a:r>
            <a:r>
              <a:rPr lang="en-US" altLang="cs-CZ" sz="1800" dirty="0" smtClean="0"/>
              <a:t> </a:t>
            </a:r>
            <a:r>
              <a:rPr lang="en-US" altLang="cs-CZ" sz="1800" dirty="0" smtClean="0">
                <a:solidFill>
                  <a:srgbClr val="F79646"/>
                </a:solidFill>
              </a:rPr>
              <a:t>generate</a:t>
            </a:r>
            <a:r>
              <a:rPr lang="en-US" altLang="cs-CZ" sz="1800" dirty="0" smtClean="0"/>
              <a:t> </a:t>
            </a:r>
            <a:r>
              <a:rPr lang="en-US" altLang="cs-CZ" sz="1800" dirty="0" err="1" smtClean="0"/>
              <a:t>url</a:t>
            </a:r>
            <a:r>
              <a:rPr lang="en-US" altLang="cs-CZ" sz="1800" dirty="0" smtClean="0"/>
              <a:t>, count(visits);</a:t>
            </a:r>
          </a:p>
          <a:p>
            <a:pPr>
              <a:lnSpc>
                <a:spcPct val="90000"/>
              </a:lnSpc>
              <a:buFont typeface="Arial" charset="0"/>
              <a:buNone/>
            </a:pPr>
            <a:r>
              <a:rPr lang="en-US" altLang="cs-CZ" sz="1800" dirty="0" err="1" smtClean="0"/>
              <a:t>urlInfo</a:t>
            </a:r>
            <a:r>
              <a:rPr lang="en-US" altLang="cs-CZ" sz="1800" dirty="0" smtClean="0"/>
              <a:t>          = </a:t>
            </a:r>
            <a:r>
              <a:rPr lang="en-US" altLang="cs-CZ" sz="1800" dirty="0" smtClean="0">
                <a:solidFill>
                  <a:srgbClr val="F79646"/>
                </a:solidFill>
              </a:rPr>
              <a:t>load</a:t>
            </a:r>
            <a:r>
              <a:rPr lang="en-US" altLang="cs-CZ" sz="1800" dirty="0" smtClean="0"/>
              <a:t> </a:t>
            </a:r>
            <a:r>
              <a:rPr lang="en-US" altLang="cs-CZ" sz="1800" dirty="0"/>
              <a:t>‘/data/</a:t>
            </a:r>
            <a:r>
              <a:rPr lang="en-US" altLang="cs-CZ" sz="1800" dirty="0" err="1"/>
              <a:t>urlInfo</a:t>
            </a:r>
            <a:r>
              <a:rPr lang="en-US" altLang="cs-CZ" sz="1800" dirty="0"/>
              <a:t>’</a:t>
            </a:r>
            <a:r>
              <a:rPr lang="en-US" altLang="cs-CZ" sz="1800" dirty="0" smtClean="0">
                <a:solidFill>
                  <a:srgbClr val="C0504D"/>
                </a:solidFill>
              </a:rPr>
              <a:t> </a:t>
            </a:r>
            <a:r>
              <a:rPr lang="en-US" altLang="cs-CZ" sz="1800" dirty="0" smtClean="0">
                <a:solidFill>
                  <a:srgbClr val="F79646"/>
                </a:solidFill>
              </a:rPr>
              <a:t>as</a:t>
            </a:r>
            <a:r>
              <a:rPr lang="en-US" altLang="cs-CZ" sz="1800" dirty="0" smtClean="0"/>
              <a:t> (</a:t>
            </a:r>
            <a:r>
              <a:rPr lang="en-US" altLang="cs-CZ" sz="1800" dirty="0" err="1" smtClean="0"/>
              <a:t>url</a:t>
            </a:r>
            <a:r>
              <a:rPr lang="en-US" altLang="cs-CZ" sz="1800" dirty="0" smtClean="0"/>
              <a:t>, category, </a:t>
            </a:r>
            <a:r>
              <a:rPr lang="en-US" altLang="cs-CZ" sz="1800" dirty="0" err="1" smtClean="0"/>
              <a:t>pRank</a:t>
            </a:r>
            <a:r>
              <a:rPr lang="en-US" altLang="cs-CZ" sz="1800" dirty="0" smtClean="0"/>
              <a:t>);</a:t>
            </a:r>
          </a:p>
          <a:p>
            <a:pPr>
              <a:lnSpc>
                <a:spcPct val="90000"/>
              </a:lnSpc>
              <a:buFont typeface="Arial" charset="0"/>
              <a:buNone/>
            </a:pPr>
            <a:r>
              <a:rPr lang="en-US" altLang="cs-CZ" sz="1800" dirty="0" err="1" smtClean="0"/>
              <a:t>visitCounts</a:t>
            </a:r>
            <a:r>
              <a:rPr lang="en-US" altLang="cs-CZ" sz="1800" dirty="0" smtClean="0"/>
              <a:t>  = </a:t>
            </a:r>
            <a:r>
              <a:rPr lang="en-US" altLang="cs-CZ" sz="1800" dirty="0" smtClean="0">
                <a:solidFill>
                  <a:srgbClr val="F79646"/>
                </a:solidFill>
              </a:rPr>
              <a:t>join</a:t>
            </a:r>
            <a:r>
              <a:rPr lang="en-US" altLang="cs-CZ" sz="1800" dirty="0" smtClean="0"/>
              <a:t> </a:t>
            </a:r>
            <a:r>
              <a:rPr lang="en-US" altLang="cs-CZ" sz="1800" dirty="0" err="1" smtClean="0"/>
              <a:t>visitCounts</a:t>
            </a:r>
            <a:r>
              <a:rPr lang="en-US" altLang="cs-CZ" sz="1800" dirty="0" smtClean="0"/>
              <a:t> </a:t>
            </a:r>
            <a:r>
              <a:rPr lang="en-US" altLang="cs-CZ" sz="1800" dirty="0" smtClean="0">
                <a:solidFill>
                  <a:srgbClr val="F79646"/>
                </a:solidFill>
              </a:rPr>
              <a:t>by</a:t>
            </a:r>
            <a:r>
              <a:rPr lang="en-US" altLang="cs-CZ" sz="1800" dirty="0" smtClean="0"/>
              <a:t> </a:t>
            </a:r>
            <a:r>
              <a:rPr lang="en-US" altLang="cs-CZ" sz="1800" dirty="0" err="1" smtClean="0"/>
              <a:t>url</a:t>
            </a:r>
            <a:r>
              <a:rPr lang="en-US" altLang="cs-CZ" sz="1800" dirty="0" smtClean="0"/>
              <a:t>, </a:t>
            </a:r>
            <a:r>
              <a:rPr lang="en-US" altLang="cs-CZ" sz="1800" dirty="0" err="1" smtClean="0"/>
              <a:t>urlInfo</a:t>
            </a:r>
            <a:r>
              <a:rPr lang="en-US" altLang="cs-CZ" sz="1800" dirty="0" smtClean="0"/>
              <a:t> </a:t>
            </a:r>
            <a:r>
              <a:rPr lang="en-US" altLang="cs-CZ" sz="1800" dirty="0" smtClean="0">
                <a:solidFill>
                  <a:srgbClr val="F79646"/>
                </a:solidFill>
              </a:rPr>
              <a:t>by</a:t>
            </a:r>
            <a:r>
              <a:rPr lang="en-US" altLang="cs-CZ" sz="1800" dirty="0" smtClean="0"/>
              <a:t> </a:t>
            </a:r>
            <a:r>
              <a:rPr lang="en-US" altLang="cs-CZ" sz="1800" dirty="0" err="1" smtClean="0"/>
              <a:t>url</a:t>
            </a:r>
            <a:r>
              <a:rPr lang="en-US" altLang="cs-CZ" sz="1800" dirty="0" smtClean="0"/>
              <a:t>;</a:t>
            </a:r>
          </a:p>
          <a:p>
            <a:pPr>
              <a:lnSpc>
                <a:spcPct val="90000"/>
              </a:lnSpc>
              <a:buFont typeface="Arial" charset="0"/>
              <a:buNone/>
            </a:pPr>
            <a:r>
              <a:rPr lang="en-US" altLang="cs-CZ" sz="1800" dirty="0" err="1" smtClean="0"/>
              <a:t>gCategories</a:t>
            </a:r>
            <a:r>
              <a:rPr lang="en-US" altLang="cs-CZ" sz="1800" dirty="0" smtClean="0"/>
              <a:t> = </a:t>
            </a:r>
            <a:r>
              <a:rPr lang="en-US" altLang="cs-CZ" sz="1800" dirty="0" smtClean="0">
                <a:solidFill>
                  <a:srgbClr val="F79646"/>
                </a:solidFill>
              </a:rPr>
              <a:t>group</a:t>
            </a:r>
            <a:r>
              <a:rPr lang="en-US" altLang="cs-CZ" sz="1800" dirty="0" smtClean="0"/>
              <a:t> </a:t>
            </a:r>
            <a:r>
              <a:rPr lang="en-US" altLang="cs-CZ" sz="1800" dirty="0" err="1" smtClean="0"/>
              <a:t>visitCounts</a:t>
            </a:r>
            <a:r>
              <a:rPr lang="en-US" altLang="cs-CZ" sz="1800" dirty="0" smtClean="0"/>
              <a:t> </a:t>
            </a:r>
            <a:r>
              <a:rPr lang="en-US" altLang="cs-CZ" sz="1800" dirty="0" smtClean="0">
                <a:solidFill>
                  <a:srgbClr val="F79646"/>
                </a:solidFill>
              </a:rPr>
              <a:t>by</a:t>
            </a:r>
            <a:r>
              <a:rPr lang="en-US" altLang="cs-CZ" sz="1800" dirty="0" smtClean="0"/>
              <a:t> category;</a:t>
            </a:r>
          </a:p>
          <a:p>
            <a:pPr>
              <a:lnSpc>
                <a:spcPct val="90000"/>
              </a:lnSpc>
              <a:buFont typeface="Arial" charset="0"/>
              <a:buNone/>
            </a:pPr>
            <a:r>
              <a:rPr lang="en-US" altLang="cs-CZ" sz="1800" dirty="0" err="1" smtClean="0"/>
              <a:t>topUrls</a:t>
            </a:r>
            <a:r>
              <a:rPr lang="en-US" altLang="cs-CZ" sz="1800" dirty="0"/>
              <a:t> </a:t>
            </a:r>
            <a:r>
              <a:rPr lang="en-US" altLang="cs-CZ" sz="1800" dirty="0" smtClean="0"/>
              <a:t>        = </a:t>
            </a:r>
            <a:r>
              <a:rPr lang="en-US" altLang="cs-CZ" sz="1800" dirty="0" err="1" smtClean="0">
                <a:solidFill>
                  <a:srgbClr val="F79646"/>
                </a:solidFill>
              </a:rPr>
              <a:t>foreach</a:t>
            </a:r>
            <a:r>
              <a:rPr lang="en-US" altLang="cs-CZ" sz="1800" dirty="0" smtClean="0"/>
              <a:t> </a:t>
            </a:r>
            <a:r>
              <a:rPr lang="en-US" altLang="cs-CZ" sz="1800" dirty="0" err="1" smtClean="0"/>
              <a:t>gCategories</a:t>
            </a:r>
            <a:r>
              <a:rPr lang="en-US" altLang="cs-CZ" sz="1800" dirty="0" smtClean="0"/>
              <a:t> </a:t>
            </a:r>
            <a:r>
              <a:rPr lang="en-US" altLang="cs-CZ" sz="1800" dirty="0" smtClean="0">
                <a:solidFill>
                  <a:srgbClr val="F79646"/>
                </a:solidFill>
              </a:rPr>
              <a:t>generate</a:t>
            </a:r>
            <a:r>
              <a:rPr lang="en-US" altLang="cs-CZ" sz="1800" dirty="0" smtClean="0"/>
              <a:t> top(visitCounts,10);</a:t>
            </a:r>
          </a:p>
          <a:p>
            <a:pPr>
              <a:lnSpc>
                <a:spcPct val="90000"/>
              </a:lnSpc>
              <a:buFont typeface="Arial" charset="0"/>
              <a:buNone/>
            </a:pPr>
            <a:r>
              <a:rPr lang="en-US" altLang="cs-CZ" sz="1800" dirty="0" smtClean="0">
                <a:solidFill>
                  <a:srgbClr val="F79646"/>
                </a:solidFill>
              </a:rPr>
              <a:t>			       </a:t>
            </a:r>
            <a:r>
              <a:rPr lang="en-US" altLang="cs-CZ" sz="1050" dirty="0" smtClean="0">
                <a:solidFill>
                  <a:srgbClr val="F79646"/>
                </a:solidFill>
              </a:rPr>
              <a:t> </a:t>
            </a:r>
            <a:r>
              <a:rPr lang="en-US" altLang="cs-CZ" sz="1800" dirty="0" smtClean="0">
                <a:solidFill>
                  <a:srgbClr val="F79646"/>
                </a:solidFill>
              </a:rPr>
              <a:t>store</a:t>
            </a:r>
            <a:r>
              <a:rPr lang="en-US" altLang="cs-CZ" sz="1800" dirty="0" smtClean="0"/>
              <a:t> </a:t>
            </a:r>
            <a:r>
              <a:rPr lang="en-US" altLang="cs-CZ" sz="1800" dirty="0" err="1" smtClean="0"/>
              <a:t>topUrls</a:t>
            </a:r>
            <a:r>
              <a:rPr lang="en-US" altLang="cs-CZ" sz="1800" dirty="0" smtClean="0"/>
              <a:t> </a:t>
            </a:r>
            <a:r>
              <a:rPr lang="en-US" altLang="cs-CZ" sz="1800" dirty="0">
                <a:solidFill>
                  <a:srgbClr val="F79646"/>
                </a:solidFill>
              </a:rPr>
              <a:t>into</a:t>
            </a:r>
            <a:r>
              <a:rPr lang="en-US" altLang="cs-CZ" sz="1800" dirty="0" smtClean="0"/>
              <a:t> ‘/data/</a:t>
            </a:r>
            <a:r>
              <a:rPr lang="en-US" altLang="cs-CZ" sz="1800" dirty="0" err="1" smtClean="0"/>
              <a:t>topUrls</a:t>
            </a:r>
            <a:r>
              <a:rPr lang="en-US" altLang="cs-CZ" sz="1800" dirty="0" smtClean="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548680"/>
            <a:ext cx="6183190" cy="453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0648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Compilation into Map-Reduce</a:t>
            </a:r>
            <a:endParaRPr lang="cs-CZ" dirty="0"/>
          </a:p>
        </p:txBody>
      </p:sp>
      <p:sp>
        <p:nvSpPr>
          <p:cNvPr id="7" name="Rounded Rectangle 6"/>
          <p:cNvSpPr>
            <a:spLocks noChangeArrowheads="1"/>
          </p:cNvSpPr>
          <p:nvPr/>
        </p:nvSpPr>
        <p:spPr bwMode="auto">
          <a:xfrm>
            <a:off x="803274" y="1186656"/>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r>
              <a:rPr lang="en-US" altLang="cs-CZ" sz="2000">
                <a:solidFill>
                  <a:srgbClr val="FFFF00"/>
                </a:solidFill>
              </a:rPr>
              <a:t>Load </a:t>
            </a:r>
            <a:r>
              <a:rPr lang="en-US" altLang="cs-CZ" sz="1600">
                <a:solidFill>
                  <a:srgbClr val="FFFFFF"/>
                </a:solidFill>
              </a:rPr>
              <a:t>Visits</a:t>
            </a:r>
          </a:p>
        </p:txBody>
      </p:sp>
      <p:sp>
        <p:nvSpPr>
          <p:cNvPr id="8" name="Rounded Rectangle 7"/>
          <p:cNvSpPr>
            <a:spLocks noChangeArrowheads="1"/>
          </p:cNvSpPr>
          <p:nvPr/>
        </p:nvSpPr>
        <p:spPr bwMode="auto">
          <a:xfrm>
            <a:off x="1565274" y="1948656"/>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r>
              <a:rPr lang="en-US" altLang="cs-CZ" sz="2000">
                <a:solidFill>
                  <a:srgbClr val="FFFF00"/>
                </a:solidFill>
              </a:rPr>
              <a:t>Group </a:t>
            </a:r>
            <a:r>
              <a:rPr lang="en-US" altLang="cs-CZ" sz="1600">
                <a:solidFill>
                  <a:srgbClr val="FFFFFF"/>
                </a:solidFill>
              </a:rPr>
              <a:t>by url</a:t>
            </a:r>
          </a:p>
        </p:txBody>
      </p:sp>
      <p:sp>
        <p:nvSpPr>
          <p:cNvPr id="9" name="Rounded Rectangle 8"/>
          <p:cNvSpPr>
            <a:spLocks noChangeArrowheads="1"/>
          </p:cNvSpPr>
          <p:nvPr/>
        </p:nvSpPr>
        <p:spPr bwMode="auto">
          <a:xfrm>
            <a:off x="2784474" y="2710656"/>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r>
              <a:rPr lang="en-US" altLang="cs-CZ" sz="2000">
                <a:solidFill>
                  <a:srgbClr val="FFFF00"/>
                </a:solidFill>
              </a:rPr>
              <a:t>Foreach </a:t>
            </a:r>
            <a:r>
              <a:rPr lang="en-US" altLang="cs-CZ">
                <a:solidFill>
                  <a:schemeClr val="bg1"/>
                </a:solidFill>
              </a:rPr>
              <a:t>url</a:t>
            </a:r>
            <a:endParaRPr lang="en-US" altLang="cs-CZ" sz="2000">
              <a:solidFill>
                <a:schemeClr val="bg1"/>
              </a:solidFill>
            </a:endParaRPr>
          </a:p>
          <a:p>
            <a:pPr algn="ctr"/>
            <a:r>
              <a:rPr lang="en-US" altLang="cs-CZ" sz="2000">
                <a:solidFill>
                  <a:srgbClr val="FFFF00"/>
                </a:solidFill>
              </a:rPr>
              <a:t>generate </a:t>
            </a:r>
            <a:r>
              <a:rPr lang="en-US" altLang="cs-CZ">
                <a:solidFill>
                  <a:srgbClr val="FFFFFF"/>
                </a:solidFill>
              </a:rPr>
              <a:t>count</a:t>
            </a:r>
            <a:endParaRPr lang="en-US" altLang="cs-CZ" sz="1600">
              <a:solidFill>
                <a:srgbClr val="FFFFFF"/>
              </a:solidFill>
            </a:endParaRPr>
          </a:p>
        </p:txBody>
      </p:sp>
      <p:sp>
        <p:nvSpPr>
          <p:cNvPr id="10" name="Rounded Rectangle 9"/>
          <p:cNvSpPr>
            <a:spLocks noChangeArrowheads="1"/>
          </p:cNvSpPr>
          <p:nvPr/>
        </p:nvSpPr>
        <p:spPr bwMode="auto">
          <a:xfrm>
            <a:off x="5756274" y="2786856"/>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r>
              <a:rPr lang="en-US" altLang="cs-CZ" sz="2000">
                <a:solidFill>
                  <a:srgbClr val="FFFF00"/>
                </a:solidFill>
              </a:rPr>
              <a:t>Load </a:t>
            </a:r>
            <a:r>
              <a:rPr lang="en-US" altLang="cs-CZ" sz="1600">
                <a:solidFill>
                  <a:srgbClr val="FFFFFF"/>
                </a:solidFill>
              </a:rPr>
              <a:t>Url Info</a:t>
            </a:r>
          </a:p>
        </p:txBody>
      </p:sp>
      <p:sp>
        <p:nvSpPr>
          <p:cNvPr id="11" name="Rounded Rectangle 10"/>
          <p:cNvSpPr>
            <a:spLocks noChangeArrowheads="1"/>
          </p:cNvSpPr>
          <p:nvPr/>
        </p:nvSpPr>
        <p:spPr bwMode="auto">
          <a:xfrm>
            <a:off x="4384674" y="3701256"/>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r>
              <a:rPr lang="en-US" altLang="cs-CZ" sz="2000">
                <a:solidFill>
                  <a:srgbClr val="FFFF00"/>
                </a:solidFill>
              </a:rPr>
              <a:t>Join </a:t>
            </a:r>
            <a:r>
              <a:rPr lang="en-US" altLang="cs-CZ" sz="1600">
                <a:solidFill>
                  <a:srgbClr val="FFFFFF"/>
                </a:solidFill>
              </a:rPr>
              <a:t>on url</a:t>
            </a:r>
          </a:p>
        </p:txBody>
      </p:sp>
      <p:sp>
        <p:nvSpPr>
          <p:cNvPr id="12" name="Rounded Rectangle 11"/>
          <p:cNvSpPr>
            <a:spLocks noChangeArrowheads="1"/>
          </p:cNvSpPr>
          <p:nvPr/>
        </p:nvSpPr>
        <p:spPr bwMode="auto">
          <a:xfrm>
            <a:off x="4384674" y="4463256"/>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r>
              <a:rPr lang="en-US" altLang="cs-CZ" sz="2000" dirty="0">
                <a:solidFill>
                  <a:srgbClr val="FFFF00"/>
                </a:solidFill>
              </a:rPr>
              <a:t>Group </a:t>
            </a:r>
            <a:r>
              <a:rPr lang="en-US" altLang="cs-CZ" sz="1600" dirty="0">
                <a:solidFill>
                  <a:srgbClr val="FFFFFF"/>
                </a:solidFill>
              </a:rPr>
              <a:t>by category</a:t>
            </a:r>
          </a:p>
        </p:txBody>
      </p:sp>
      <p:sp>
        <p:nvSpPr>
          <p:cNvPr id="13" name="Rounded Rectangle 12"/>
          <p:cNvSpPr>
            <a:spLocks noChangeArrowheads="1"/>
          </p:cNvSpPr>
          <p:nvPr/>
        </p:nvSpPr>
        <p:spPr bwMode="auto">
          <a:xfrm>
            <a:off x="4192587" y="5402262"/>
            <a:ext cx="2362200" cy="979066"/>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r>
              <a:rPr lang="en-US" altLang="cs-CZ" sz="2000" dirty="0" err="1">
                <a:solidFill>
                  <a:srgbClr val="FFFF00"/>
                </a:solidFill>
              </a:rPr>
              <a:t>Foreach</a:t>
            </a:r>
            <a:r>
              <a:rPr lang="en-US" altLang="cs-CZ" sz="2000" dirty="0">
                <a:solidFill>
                  <a:srgbClr val="FFFF00"/>
                </a:solidFill>
              </a:rPr>
              <a:t> </a:t>
            </a:r>
            <a:r>
              <a:rPr lang="en-US" altLang="cs-CZ" dirty="0">
                <a:solidFill>
                  <a:schemeClr val="bg1"/>
                </a:solidFill>
              </a:rPr>
              <a:t>category</a:t>
            </a:r>
            <a:endParaRPr lang="en-US" altLang="cs-CZ" sz="2000" dirty="0">
              <a:solidFill>
                <a:schemeClr val="bg1"/>
              </a:solidFill>
            </a:endParaRPr>
          </a:p>
          <a:p>
            <a:pPr algn="ctr"/>
            <a:r>
              <a:rPr lang="en-US" altLang="cs-CZ" sz="2000" dirty="0">
                <a:solidFill>
                  <a:srgbClr val="FFFF00"/>
                </a:solidFill>
              </a:rPr>
              <a:t>generate </a:t>
            </a:r>
            <a:r>
              <a:rPr lang="en-US" altLang="cs-CZ" dirty="0">
                <a:solidFill>
                  <a:srgbClr val="FFFFFF"/>
                </a:solidFill>
              </a:rPr>
              <a:t>top10(</a:t>
            </a:r>
            <a:r>
              <a:rPr lang="en-US" altLang="cs-CZ" dirty="0" err="1">
                <a:solidFill>
                  <a:srgbClr val="FFFFFF"/>
                </a:solidFill>
              </a:rPr>
              <a:t>urls</a:t>
            </a:r>
            <a:r>
              <a:rPr lang="en-US" altLang="cs-CZ" dirty="0">
                <a:solidFill>
                  <a:srgbClr val="FFFFFF"/>
                </a:solidFill>
              </a:rPr>
              <a:t>)</a:t>
            </a:r>
            <a:endParaRPr lang="en-US" altLang="cs-CZ" sz="1600" dirty="0">
              <a:solidFill>
                <a:srgbClr val="FFFFFF"/>
              </a:solidFill>
            </a:endParaRPr>
          </a:p>
        </p:txBody>
      </p:sp>
      <p:cxnSp>
        <p:nvCxnSpPr>
          <p:cNvPr id="14" name="Straight Arrow Connector 13"/>
          <p:cNvCxnSpPr>
            <a:cxnSpLocks noChangeShapeType="1"/>
          </p:cNvCxnSpPr>
          <p:nvPr/>
        </p:nvCxnSpPr>
        <p:spPr bwMode="auto">
          <a:xfrm>
            <a:off x="1870074" y="1643856"/>
            <a:ext cx="457200" cy="3048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a:off x="4195762" y="3320256"/>
            <a:ext cx="569912" cy="3810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Straight Arrow Connector 15"/>
          <p:cNvCxnSpPr>
            <a:cxnSpLocks noChangeShapeType="1"/>
            <a:stCxn id="10" idx="2"/>
          </p:cNvCxnSpPr>
          <p:nvPr/>
        </p:nvCxnSpPr>
        <p:spPr bwMode="auto">
          <a:xfrm rot="5400000">
            <a:off x="6137274" y="3091656"/>
            <a:ext cx="457200" cy="7620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Straight Arrow Connector 16"/>
          <p:cNvCxnSpPr>
            <a:cxnSpLocks noChangeShapeType="1"/>
            <a:stCxn id="11" idx="2"/>
            <a:endCxn id="12" idx="0"/>
          </p:cNvCxnSpPr>
          <p:nvPr/>
        </p:nvCxnSpPr>
        <p:spPr bwMode="auto">
          <a:xfrm>
            <a:off x="5375274" y="4158456"/>
            <a:ext cx="0" cy="3048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Arrow Connector 17"/>
          <p:cNvCxnSpPr>
            <a:cxnSpLocks noChangeShapeType="1"/>
            <a:stCxn id="12" idx="2"/>
            <a:endCxn id="13" idx="0"/>
          </p:cNvCxnSpPr>
          <p:nvPr/>
        </p:nvCxnSpPr>
        <p:spPr bwMode="auto">
          <a:xfrm flipH="1">
            <a:off x="5373687" y="5072856"/>
            <a:ext cx="1587" cy="329406"/>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a:off x="3013074" y="2405856"/>
            <a:ext cx="457200" cy="3048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Rounded Rectangle 20"/>
          <p:cNvSpPr>
            <a:spLocks noChangeArrowheads="1"/>
          </p:cNvSpPr>
          <p:nvPr/>
        </p:nvSpPr>
        <p:spPr bwMode="auto">
          <a:xfrm>
            <a:off x="574674" y="1110456"/>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endParaRPr lang="cs-CZ" altLang="cs-CZ">
              <a:solidFill>
                <a:srgbClr val="FFFFFF"/>
              </a:solidFill>
            </a:endParaRPr>
          </a:p>
        </p:txBody>
      </p:sp>
      <p:sp>
        <p:nvSpPr>
          <p:cNvPr id="22" name="TextBox 18"/>
          <p:cNvSpPr txBox="1">
            <a:spLocks noChangeArrowheads="1"/>
          </p:cNvSpPr>
          <p:nvPr/>
        </p:nvSpPr>
        <p:spPr bwMode="auto">
          <a:xfrm>
            <a:off x="3089274" y="1043781"/>
            <a:ext cx="747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r>
              <a:rPr lang="en-US" altLang="cs-CZ" sz="2000"/>
              <a:t>Map</a:t>
            </a:r>
            <a:r>
              <a:rPr lang="en-US" altLang="cs-CZ" sz="2000" baseline="-25000"/>
              <a:t>1</a:t>
            </a:r>
            <a:endParaRPr lang="en-US" altLang="cs-CZ" sz="2400" baseline="-25000"/>
          </a:p>
        </p:txBody>
      </p:sp>
      <p:sp>
        <p:nvSpPr>
          <p:cNvPr id="23" name="Rounded Rectangle 22"/>
          <p:cNvSpPr>
            <a:spLocks noChangeArrowheads="1"/>
          </p:cNvSpPr>
          <p:nvPr/>
        </p:nvSpPr>
        <p:spPr bwMode="auto">
          <a:xfrm>
            <a:off x="1412874" y="2215356"/>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endParaRPr lang="cs-CZ" altLang="cs-CZ">
              <a:solidFill>
                <a:srgbClr val="FFFFFF"/>
              </a:solidFill>
            </a:endParaRPr>
          </a:p>
        </p:txBody>
      </p:sp>
      <p:sp>
        <p:nvSpPr>
          <p:cNvPr id="24" name="TextBox 20"/>
          <p:cNvSpPr txBox="1">
            <a:spLocks noChangeArrowheads="1"/>
          </p:cNvSpPr>
          <p:nvPr/>
        </p:nvSpPr>
        <p:spPr bwMode="auto">
          <a:xfrm>
            <a:off x="4003674" y="2158206"/>
            <a:ext cx="121639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r>
              <a:rPr lang="en-US" altLang="cs-CZ" sz="2000" dirty="0"/>
              <a:t>Reduce</a:t>
            </a:r>
            <a:r>
              <a:rPr lang="en-US" altLang="cs-CZ" sz="2000" baseline="-25000" dirty="0"/>
              <a:t>1</a:t>
            </a:r>
          </a:p>
        </p:txBody>
      </p:sp>
      <p:sp>
        <p:nvSpPr>
          <p:cNvPr id="25" name="Rounded Rectangle 24"/>
          <p:cNvSpPr>
            <a:spLocks noChangeArrowheads="1"/>
          </p:cNvSpPr>
          <p:nvPr/>
        </p:nvSpPr>
        <p:spPr bwMode="auto">
          <a:xfrm>
            <a:off x="5373687" y="2329656"/>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endParaRPr lang="cs-CZ" altLang="cs-CZ">
              <a:solidFill>
                <a:srgbClr val="FFFFFF"/>
              </a:solidFill>
            </a:endParaRPr>
          </a:p>
        </p:txBody>
      </p:sp>
      <p:sp>
        <p:nvSpPr>
          <p:cNvPr id="26" name="TextBox 22"/>
          <p:cNvSpPr txBox="1">
            <a:spLocks noChangeArrowheads="1"/>
          </p:cNvSpPr>
          <p:nvPr/>
        </p:nvSpPr>
        <p:spPr bwMode="auto">
          <a:xfrm>
            <a:off x="7508874" y="2386806"/>
            <a:ext cx="885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r>
              <a:rPr lang="en-US" altLang="cs-CZ" sz="2000"/>
              <a:t>Map</a:t>
            </a:r>
            <a:r>
              <a:rPr lang="en-US" altLang="cs-CZ" sz="2000" baseline="-25000"/>
              <a:t>2</a:t>
            </a:r>
          </a:p>
        </p:txBody>
      </p:sp>
      <p:sp>
        <p:nvSpPr>
          <p:cNvPr id="27" name="Rounded Rectangle 26"/>
          <p:cNvSpPr>
            <a:spLocks noChangeArrowheads="1"/>
          </p:cNvSpPr>
          <p:nvPr/>
        </p:nvSpPr>
        <p:spPr bwMode="auto">
          <a:xfrm>
            <a:off x="4041774" y="4006056"/>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endParaRPr lang="cs-CZ" altLang="cs-CZ">
              <a:solidFill>
                <a:srgbClr val="FFFFFF"/>
              </a:solidFill>
            </a:endParaRPr>
          </a:p>
        </p:txBody>
      </p:sp>
      <p:sp>
        <p:nvSpPr>
          <p:cNvPr id="28" name="TextBox 24"/>
          <p:cNvSpPr txBox="1">
            <a:spLocks noChangeArrowheads="1"/>
          </p:cNvSpPr>
          <p:nvPr/>
        </p:nvSpPr>
        <p:spPr bwMode="auto">
          <a:xfrm>
            <a:off x="6899274" y="3910806"/>
            <a:ext cx="1327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r>
              <a:rPr lang="en-US" altLang="cs-CZ" sz="2000"/>
              <a:t>Reduce</a:t>
            </a:r>
            <a:r>
              <a:rPr lang="en-US" altLang="cs-CZ" sz="2000" baseline="-25000"/>
              <a:t>2</a:t>
            </a:r>
          </a:p>
        </p:txBody>
      </p:sp>
      <p:sp>
        <p:nvSpPr>
          <p:cNvPr id="29" name="Rounded Rectangle 28"/>
          <p:cNvSpPr>
            <a:spLocks noChangeArrowheads="1"/>
          </p:cNvSpPr>
          <p:nvPr/>
        </p:nvSpPr>
        <p:spPr bwMode="auto">
          <a:xfrm>
            <a:off x="4041774" y="4426744"/>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endParaRPr lang="cs-CZ" altLang="cs-CZ">
              <a:solidFill>
                <a:srgbClr val="FFFFFF"/>
              </a:solidFill>
            </a:endParaRPr>
          </a:p>
        </p:txBody>
      </p:sp>
      <p:sp>
        <p:nvSpPr>
          <p:cNvPr id="30" name="TextBox 26"/>
          <p:cNvSpPr txBox="1">
            <a:spLocks noChangeArrowheads="1"/>
          </p:cNvSpPr>
          <p:nvPr/>
        </p:nvSpPr>
        <p:spPr bwMode="auto">
          <a:xfrm>
            <a:off x="6927849" y="4310856"/>
            <a:ext cx="885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r>
              <a:rPr lang="en-US" altLang="cs-CZ" sz="2000"/>
              <a:t>Map</a:t>
            </a:r>
            <a:r>
              <a:rPr lang="en-US" altLang="cs-CZ" sz="2000" baseline="-25000"/>
              <a:t>3</a:t>
            </a:r>
            <a:endParaRPr lang="en-US" altLang="cs-CZ" sz="2800" baseline="-25000"/>
          </a:p>
        </p:txBody>
      </p:sp>
      <p:sp>
        <p:nvSpPr>
          <p:cNvPr id="31" name="Rounded Rectangle 30"/>
          <p:cNvSpPr>
            <a:spLocks noChangeArrowheads="1"/>
          </p:cNvSpPr>
          <p:nvPr/>
        </p:nvSpPr>
        <p:spPr bwMode="auto">
          <a:xfrm>
            <a:off x="4002880" y="5013176"/>
            <a:ext cx="2819400" cy="1506463"/>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blurRad="40000" dist="23000" dir="5400000" rotWithShape="0">
              <a:srgbClr val="808080">
                <a:alpha val="34999"/>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endParaRPr lang="cs-CZ" altLang="cs-CZ">
              <a:solidFill>
                <a:srgbClr val="FFFFFF"/>
              </a:solidFill>
            </a:endParaRPr>
          </a:p>
        </p:txBody>
      </p:sp>
      <p:sp>
        <p:nvSpPr>
          <p:cNvPr id="32" name="TextBox 28"/>
          <p:cNvSpPr txBox="1">
            <a:spLocks noChangeArrowheads="1"/>
          </p:cNvSpPr>
          <p:nvPr/>
        </p:nvSpPr>
        <p:spPr bwMode="auto">
          <a:xfrm>
            <a:off x="6975474" y="5082381"/>
            <a:ext cx="117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r>
              <a:rPr lang="en-US" altLang="cs-CZ" sz="2000" dirty="0"/>
              <a:t>Reduce</a:t>
            </a:r>
            <a:r>
              <a:rPr lang="en-US" altLang="cs-CZ" sz="2000" baseline="-25000" dirty="0"/>
              <a:t>3</a:t>
            </a:r>
          </a:p>
        </p:txBody>
      </p:sp>
      <p:sp>
        <p:nvSpPr>
          <p:cNvPr id="33" name="TextBox 29"/>
          <p:cNvSpPr txBox="1">
            <a:spLocks noChangeArrowheads="1"/>
          </p:cNvSpPr>
          <p:nvPr/>
        </p:nvSpPr>
        <p:spPr bwMode="auto">
          <a:xfrm>
            <a:off x="4579143" y="889863"/>
            <a:ext cx="40020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a:lstStyle>
          <a:p>
            <a:pPr algn="ctr"/>
            <a:r>
              <a:rPr lang="en-US" altLang="cs-CZ" sz="2000" dirty="0">
                <a:solidFill>
                  <a:srgbClr val="1F497D"/>
                </a:solidFill>
              </a:rPr>
              <a:t>Every group or join </a:t>
            </a:r>
            <a:r>
              <a:rPr lang="en-US" altLang="cs-CZ" sz="2000" dirty="0" smtClean="0">
                <a:solidFill>
                  <a:srgbClr val="1F497D"/>
                </a:solidFill>
              </a:rPr>
              <a:t>operation</a:t>
            </a:r>
          </a:p>
          <a:p>
            <a:pPr algn="ctr"/>
            <a:r>
              <a:rPr lang="en-US" altLang="cs-CZ" sz="2000" dirty="0" smtClean="0">
                <a:solidFill>
                  <a:srgbClr val="1F497D"/>
                </a:solidFill>
              </a:rPr>
              <a:t>forms </a:t>
            </a:r>
            <a:r>
              <a:rPr lang="en-US" altLang="cs-CZ" sz="2000" dirty="0">
                <a:solidFill>
                  <a:srgbClr val="1F497D"/>
                </a:solidFill>
              </a:rPr>
              <a:t>a map-reduce boundary</a:t>
            </a:r>
          </a:p>
        </p:txBody>
      </p:sp>
    </p:spTree>
    <p:extLst>
      <p:ext uri="{BB962C8B-B14F-4D97-AF65-F5344CB8AC3E}">
        <p14:creationId xmlns:p14="http://schemas.microsoft.com/office/powerpoint/2010/main" val="35904616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r>
              <a:rPr lang="cs-CZ" dirty="0" smtClean="0"/>
              <a:t> Latin operations</a:t>
            </a:r>
            <a:endParaRPr lang="en-US" dirty="0"/>
          </a:p>
        </p:txBody>
      </p:sp>
      <p:graphicFrame>
        <p:nvGraphicFramePr>
          <p:cNvPr id="6" name="Group 118"/>
          <p:cNvGraphicFramePr>
            <a:graphicFrameLocks noGrp="1"/>
          </p:cNvGraphicFramePr>
          <p:nvPr>
            <p:ph idx="4294967295"/>
            <p:extLst>
              <p:ext uri="{D42A27DB-BD31-4B8C-83A1-F6EECF244321}">
                <p14:modId xmlns:p14="http://schemas.microsoft.com/office/powerpoint/2010/main" val="1629959694"/>
              </p:ext>
            </p:extLst>
          </p:nvPr>
        </p:nvGraphicFramePr>
        <p:xfrm>
          <a:off x="251520" y="1052736"/>
          <a:ext cx="8568952" cy="4408105"/>
        </p:xfrm>
        <a:graphic>
          <a:graphicData uri="http://schemas.openxmlformats.org/drawingml/2006/table">
            <a:tbl>
              <a:tblPr/>
              <a:tblGrid>
                <a:gridCol w="1512168"/>
                <a:gridCol w="7056784"/>
              </a:tblGrid>
              <a:tr h="144020">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load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Read data from file system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0">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store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Write data to file system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0">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kern="1200" cap="none" normalizeH="0" baseline="0" dirty="0" err="1" smtClean="0">
                          <a:ln>
                            <a:noFill/>
                          </a:ln>
                          <a:solidFill>
                            <a:schemeClr val="tx1"/>
                          </a:solidFill>
                          <a:effectLst/>
                          <a:latin typeface="Arial" pitchFamily="34" charset="0"/>
                          <a:ea typeface="ＭＳ Ｐゴシック" pitchFamily="34" charset="-128"/>
                          <a:cs typeface="+mn-cs"/>
                        </a:rPr>
                        <a:t>foreach</a:t>
                      </a:r>
                      <a:endParaRPr kumimoji="0" lang="en-US" altLang="cs-CZ" sz="1600" b="0" i="0" u="none" strike="noStrike" kern="1200" cap="none" normalizeH="0" baseline="0" dirty="0" smtClean="0">
                        <a:ln>
                          <a:noFill/>
                        </a:ln>
                        <a:solidFill>
                          <a:schemeClr val="tx1"/>
                        </a:solidFill>
                        <a:effectLst/>
                        <a:latin typeface="Arial" pitchFamily="34" charset="0"/>
                        <a:ea typeface="ＭＳ Ｐゴシック" pitchFamily="34" charset="-128"/>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Apply expression to each record and output one or more records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292">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kern="1200" cap="none" normalizeH="0" baseline="0" dirty="0" smtClean="0">
                          <a:ln>
                            <a:noFill/>
                          </a:ln>
                          <a:solidFill>
                            <a:schemeClr val="tx1"/>
                          </a:solidFill>
                          <a:effectLst/>
                          <a:latin typeface="Arial" pitchFamily="34" charset="0"/>
                          <a:ea typeface="ＭＳ Ｐゴシック" pitchFamily="34" charset="-128"/>
                          <a:cs typeface="+mn-cs"/>
                        </a:rPr>
                        <a:t>filter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Apply predicate and remove records that do not return true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0">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kern="1200" cap="none" normalizeH="0" baseline="0" dirty="0" smtClean="0">
                          <a:ln>
                            <a:noFill/>
                          </a:ln>
                          <a:solidFill>
                            <a:schemeClr val="tx1"/>
                          </a:solidFill>
                          <a:effectLst/>
                          <a:latin typeface="Arial" pitchFamily="34" charset="0"/>
                          <a:ea typeface="ＭＳ Ｐゴシック" pitchFamily="34" charset="-128"/>
                          <a:cs typeface="+mn-cs"/>
                        </a:rPr>
                        <a:t>group/</a:t>
                      </a:r>
                      <a:r>
                        <a:rPr kumimoji="0" lang="en-US" altLang="cs-CZ" sz="1600" b="0" i="0" u="none" strike="noStrike" kern="1200" cap="none" normalizeH="0" baseline="0" dirty="0" err="1" smtClean="0">
                          <a:ln>
                            <a:noFill/>
                          </a:ln>
                          <a:solidFill>
                            <a:schemeClr val="tx1"/>
                          </a:solidFill>
                          <a:effectLst/>
                          <a:latin typeface="Arial" pitchFamily="34" charset="0"/>
                          <a:ea typeface="ＭＳ Ｐゴシック" pitchFamily="34" charset="-128"/>
                          <a:cs typeface="+mn-cs"/>
                        </a:rPr>
                        <a:t>cogroup</a:t>
                      </a:r>
                      <a:endParaRPr kumimoji="0" lang="en-US" altLang="cs-CZ" sz="1600" b="0" i="0" u="none" strike="noStrike" kern="1200" cap="none" normalizeH="0" baseline="0" dirty="0" smtClean="0">
                        <a:ln>
                          <a:noFill/>
                        </a:ln>
                        <a:solidFill>
                          <a:schemeClr val="tx1"/>
                        </a:solidFill>
                        <a:effectLst/>
                        <a:latin typeface="Arial" pitchFamily="34" charset="0"/>
                        <a:ea typeface="ＭＳ Ｐゴシック" pitchFamily="34" charset="-128"/>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Collect records with the same key from one or more inputs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3804">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kern="1200" cap="none" normalizeH="0" baseline="0" dirty="0" smtClean="0">
                          <a:ln>
                            <a:noFill/>
                          </a:ln>
                          <a:solidFill>
                            <a:schemeClr val="tx1"/>
                          </a:solidFill>
                          <a:effectLst/>
                          <a:latin typeface="Arial" pitchFamily="34" charset="0"/>
                          <a:ea typeface="ＭＳ Ｐゴシック" pitchFamily="34" charset="-128"/>
                          <a:cs typeface="+mn-cs"/>
                        </a:rPr>
                        <a:t>join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Join two or more inputs based on a key; various join algorithms available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8564">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kern="1200" cap="none" normalizeH="0" baseline="0" dirty="0" smtClean="0">
                          <a:ln>
                            <a:noFill/>
                          </a:ln>
                          <a:solidFill>
                            <a:schemeClr val="tx1"/>
                          </a:solidFill>
                          <a:effectLst/>
                          <a:latin typeface="Arial" pitchFamily="34" charset="0"/>
                          <a:ea typeface="ＭＳ Ｐゴシック" pitchFamily="34" charset="-128"/>
                          <a:cs typeface="+mn-cs"/>
                        </a:rPr>
                        <a:t>order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Sort records based on a key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0">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kern="1200" cap="none" normalizeH="0" baseline="0" dirty="0" smtClean="0">
                          <a:ln>
                            <a:noFill/>
                          </a:ln>
                          <a:solidFill>
                            <a:schemeClr val="tx1"/>
                          </a:solidFill>
                          <a:effectLst/>
                          <a:latin typeface="Arial" pitchFamily="34" charset="0"/>
                          <a:ea typeface="ＭＳ Ｐゴシック" pitchFamily="34" charset="-128"/>
                          <a:cs typeface="+mn-cs"/>
                        </a:rPr>
                        <a:t>distinct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Remove duplicate records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6076">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union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Merge two data sets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0836">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split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Split data into 2 or more sets, based on filter conditions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0">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stream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Send all records through a user provided executable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8348">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smtClean="0">
                          <a:ln>
                            <a:noFill/>
                          </a:ln>
                          <a:solidFill>
                            <a:schemeClr val="tx1"/>
                          </a:solidFill>
                          <a:effectLst/>
                          <a:latin typeface="Arial" pitchFamily="34" charset="0"/>
                          <a:ea typeface="ＭＳ Ｐゴシック" pitchFamily="34" charset="-128"/>
                        </a:rPr>
                        <a:t>sample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Read a random sample of the data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4745">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smtClean="0">
                          <a:ln>
                            <a:noFill/>
                          </a:ln>
                          <a:solidFill>
                            <a:schemeClr val="tx1"/>
                          </a:solidFill>
                          <a:effectLst/>
                          <a:latin typeface="Arial" pitchFamily="34" charset="0"/>
                          <a:ea typeface="ＭＳ Ｐゴシック" pitchFamily="34" charset="-128"/>
                        </a:rPr>
                        <a:t>limit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660066"/>
                        </a:buClr>
                        <a:buFont typeface="Arial" pitchFamily="34" charset="0"/>
                        <a:defRPr sz="2200" b="1">
                          <a:solidFill>
                            <a:schemeClr val="tx1"/>
                          </a:solidFill>
                          <a:latin typeface="Century Gothic" pitchFamily="34" charset="0"/>
                          <a:ea typeface="ＭＳ Ｐゴシック" pitchFamily="34" charset="-128"/>
                        </a:defRPr>
                      </a:lvl1pPr>
                      <a:lvl2pPr marL="37931725" indent="-37474525" eaLnBrk="0" hangingPunct="0">
                        <a:spcBef>
                          <a:spcPct val="20000"/>
                        </a:spcBef>
                        <a:buClr>
                          <a:srgbClr val="660066"/>
                        </a:buClr>
                        <a:buFont typeface="Verdana" pitchFamily="34" charset="0"/>
                        <a:defRPr sz="2000" b="1">
                          <a:solidFill>
                            <a:schemeClr val="tx1"/>
                          </a:solidFill>
                          <a:latin typeface="Century Gothic" pitchFamily="34" charset="0"/>
                          <a:ea typeface="ＭＳ Ｐゴシック" pitchFamily="34" charset="-128"/>
                        </a:defRPr>
                      </a:lvl2pPr>
                      <a:lvl3pPr eaLnBrk="0" hangingPunct="0">
                        <a:spcBef>
                          <a:spcPct val="20000"/>
                        </a:spcBef>
                        <a:defRPr sz="2000" b="1">
                          <a:solidFill>
                            <a:schemeClr val="tx1"/>
                          </a:solidFill>
                          <a:latin typeface="Century Gothic" pitchFamily="34" charset="0"/>
                          <a:ea typeface="ＭＳ Ｐゴシック" pitchFamily="34" charset="-128"/>
                        </a:defRPr>
                      </a:lvl3pPr>
                      <a:lvl4pPr eaLnBrk="0" hangingPunct="0">
                        <a:spcBef>
                          <a:spcPct val="20000"/>
                        </a:spcBef>
                        <a:defRPr b="1">
                          <a:solidFill>
                            <a:schemeClr val="tx1"/>
                          </a:solidFill>
                          <a:latin typeface="Century Gothic" pitchFamily="34" charset="0"/>
                          <a:ea typeface="ＭＳ Ｐゴシック" pitchFamily="34" charset="-128"/>
                        </a:defRPr>
                      </a:lvl4pPr>
                      <a:lvl5pPr eaLnBrk="0" hangingPunct="0">
                        <a:spcBef>
                          <a:spcPct val="20000"/>
                        </a:spcBef>
                        <a:defRPr sz="1400" b="1">
                          <a:solidFill>
                            <a:schemeClr val="tx1"/>
                          </a:solidFill>
                          <a:latin typeface="Century Gothic" pitchFamily="34" charset="0"/>
                          <a:ea typeface="ＭＳ Ｐゴシック" pitchFamily="34" charset="-128"/>
                        </a:defRPr>
                      </a:lvl5pPr>
                      <a:lvl6pPr marL="4572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6pPr>
                      <a:lvl7pPr marL="9144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7pPr>
                      <a:lvl8pPr marL="13716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8pPr>
                      <a:lvl9pPr marL="1828800" eaLnBrk="0" fontAlgn="base" hangingPunct="0">
                        <a:spcBef>
                          <a:spcPct val="20000"/>
                        </a:spcBef>
                        <a:spcAft>
                          <a:spcPct val="0"/>
                        </a:spcAft>
                        <a:defRPr sz="1400" b="1">
                          <a:solidFill>
                            <a:schemeClr val="tx1"/>
                          </a:solidFill>
                          <a:latin typeface="Century Gothic"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cs-CZ" sz="1600" b="0" i="0" u="none" strike="noStrike" cap="none" normalizeH="0" baseline="0" dirty="0" smtClean="0">
                          <a:ln>
                            <a:noFill/>
                          </a:ln>
                          <a:solidFill>
                            <a:schemeClr val="tx1"/>
                          </a:solidFill>
                          <a:effectLst/>
                          <a:latin typeface="Arial" pitchFamily="34" charset="0"/>
                          <a:ea typeface="ＭＳ Ｐゴシック" pitchFamily="34" charset="-128"/>
                        </a:rPr>
                        <a:t>Limit the number of records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444598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r>
              <a:rPr lang="cs-CZ" altLang="cs-CZ" dirty="0" smtClean="0"/>
              <a:t>Pig Latin vs. </a:t>
            </a:r>
            <a:r>
              <a:rPr lang="en-US" altLang="cs-CZ" dirty="0" smtClean="0"/>
              <a:t>Map Reduce</a:t>
            </a:r>
          </a:p>
        </p:txBody>
      </p:sp>
      <p:graphicFrame>
        <p:nvGraphicFramePr>
          <p:cNvPr id="10242" name="Object 2"/>
          <p:cNvGraphicFramePr>
            <a:graphicFrameLocks noChangeAspect="1"/>
          </p:cNvGraphicFramePr>
          <p:nvPr>
            <p:extLst>
              <p:ext uri="{D42A27DB-BD31-4B8C-83A1-F6EECF244321}">
                <p14:modId xmlns:p14="http://schemas.microsoft.com/office/powerpoint/2010/main" val="3155257023"/>
              </p:ext>
            </p:extLst>
          </p:nvPr>
        </p:nvGraphicFramePr>
        <p:xfrm>
          <a:off x="152400" y="548680"/>
          <a:ext cx="8897938" cy="6192688"/>
        </p:xfrm>
        <a:graphic>
          <a:graphicData uri="http://schemas.openxmlformats.org/presentationml/2006/ole">
            <mc:AlternateContent xmlns:mc="http://schemas.openxmlformats.org/markup-compatibility/2006">
              <mc:Choice xmlns:v="urn:schemas-microsoft-com:vml" Requires="v">
                <p:oleObj spid="_x0000_s8652" name="Document" r:id="rId3" imgW="13716000" imgH="9534144" progId="Word.Document.8">
                  <p:embed/>
                </p:oleObj>
              </mc:Choice>
              <mc:Fallback>
                <p:oleObj name="Document" r:id="rId3" imgW="13716000" imgH="953414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48680"/>
                        <a:ext cx="8897938" cy="6192688"/>
                      </a:xfrm>
                      <a:prstGeom prst="rect">
                        <a:avLst/>
                      </a:prstGeom>
                      <a:noFill/>
                      <a:ln>
                        <a:noFill/>
                      </a:ln>
                      <a:effectLst/>
                    </p:spPr>
                  </p:pic>
                </p:oleObj>
              </mc:Fallback>
            </mc:AlternateContent>
          </a:graphicData>
        </a:graphic>
      </p:graphicFrame>
      <p:sp>
        <p:nvSpPr>
          <p:cNvPr id="4" name="Text Box 4"/>
          <p:cNvSpPr txBox="1">
            <a:spLocks noChangeArrowheads="1"/>
          </p:cNvSpPr>
          <p:nvPr/>
        </p:nvSpPr>
        <p:spPr bwMode="auto">
          <a:xfrm>
            <a:off x="1843745" y="1988840"/>
            <a:ext cx="5515247" cy="2862322"/>
          </a:xfrm>
          <a:prstGeom prst="rect">
            <a:avLst/>
          </a:prstGeom>
          <a:solidFill>
            <a:schemeClr val="accent2">
              <a:lumMod val="40000"/>
              <a:lumOff val="60000"/>
              <a:alpha val="80000"/>
            </a:schemeClr>
          </a:solidFill>
          <a:ln cap="rnd">
            <a:solidFill>
              <a:schemeClr val="tx1"/>
            </a:solidFill>
          </a:ln>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cs-CZ" sz="1800" b="1" dirty="0" err="1" smtClean="0">
                <a:latin typeface="Courier New" pitchFamily="49" charset="0"/>
              </a:rPr>
              <a:t>Usrs</a:t>
            </a:r>
            <a:r>
              <a:rPr lang="en-US" altLang="cs-CZ" sz="1800" b="1" dirty="0" smtClean="0">
                <a:latin typeface="Courier New" pitchFamily="49" charset="0"/>
              </a:rPr>
              <a:t> </a:t>
            </a:r>
            <a:r>
              <a:rPr lang="en-US" altLang="cs-CZ" sz="1800" b="1" dirty="0">
                <a:latin typeface="Courier New" pitchFamily="49" charset="0"/>
              </a:rPr>
              <a:t>= </a:t>
            </a:r>
            <a:r>
              <a:rPr lang="en-US" altLang="cs-CZ" sz="1800" b="1" dirty="0">
                <a:solidFill>
                  <a:srgbClr val="FF0000"/>
                </a:solidFill>
                <a:latin typeface="Courier New" pitchFamily="49" charset="0"/>
              </a:rPr>
              <a:t>load</a:t>
            </a:r>
            <a:r>
              <a:rPr lang="en-US" altLang="cs-CZ" sz="1800" b="1" dirty="0">
                <a:latin typeface="Courier New" pitchFamily="49" charset="0"/>
              </a:rPr>
              <a:t> </a:t>
            </a:r>
            <a:r>
              <a:rPr lang="en-US" altLang="cs-CZ" sz="1800" b="1" dirty="0" smtClean="0">
                <a:solidFill>
                  <a:srgbClr val="0000FF"/>
                </a:solidFill>
                <a:latin typeface="Courier New" pitchFamily="49" charset="0"/>
              </a:rPr>
              <a:t>'users'</a:t>
            </a:r>
            <a:r>
              <a:rPr lang="en-US" altLang="cs-CZ" sz="1800" b="1" dirty="0" smtClean="0">
                <a:latin typeface="Courier New" pitchFamily="49" charset="0"/>
              </a:rPr>
              <a:t> </a:t>
            </a:r>
            <a:r>
              <a:rPr lang="en-US" altLang="cs-CZ" sz="1800" b="1" dirty="0">
                <a:solidFill>
                  <a:srgbClr val="FF0000"/>
                </a:solidFill>
                <a:latin typeface="Courier New" pitchFamily="49" charset="0"/>
              </a:rPr>
              <a:t>as</a:t>
            </a:r>
            <a:r>
              <a:rPr lang="en-US" altLang="cs-CZ" sz="1800" b="1" dirty="0">
                <a:latin typeface="Courier New" pitchFamily="49" charset="0"/>
              </a:rPr>
              <a:t> (name, age);</a:t>
            </a:r>
            <a:br>
              <a:rPr lang="en-US" altLang="cs-CZ" sz="1800" b="1" dirty="0">
                <a:latin typeface="Courier New" pitchFamily="49" charset="0"/>
              </a:rPr>
            </a:br>
            <a:r>
              <a:rPr lang="en-US" altLang="cs-CZ" sz="1800" b="1" dirty="0" err="1" smtClean="0">
                <a:latin typeface="Courier New" pitchFamily="49" charset="0"/>
              </a:rPr>
              <a:t>Fltr</a:t>
            </a:r>
            <a:r>
              <a:rPr lang="en-US" altLang="cs-CZ" sz="1800" b="1" dirty="0" smtClean="0">
                <a:latin typeface="Courier New" pitchFamily="49" charset="0"/>
              </a:rPr>
              <a:t> </a:t>
            </a:r>
            <a:r>
              <a:rPr lang="en-US" altLang="cs-CZ" sz="1800" b="1" dirty="0">
                <a:latin typeface="Courier New" pitchFamily="49" charset="0"/>
              </a:rPr>
              <a:t>= </a:t>
            </a:r>
            <a:r>
              <a:rPr lang="en-US" altLang="cs-CZ" sz="1800" b="1" dirty="0">
                <a:solidFill>
                  <a:srgbClr val="FF0000"/>
                </a:solidFill>
                <a:latin typeface="Courier New" pitchFamily="49" charset="0"/>
              </a:rPr>
              <a:t>filter</a:t>
            </a:r>
            <a:r>
              <a:rPr lang="en-US" altLang="cs-CZ" sz="1800" b="1" dirty="0">
                <a:latin typeface="Courier New" pitchFamily="49" charset="0"/>
              </a:rPr>
              <a:t> </a:t>
            </a:r>
            <a:r>
              <a:rPr lang="en-US" altLang="cs-CZ" sz="1800" b="1" dirty="0" err="1" smtClean="0">
                <a:latin typeface="Courier New" pitchFamily="49" charset="0"/>
              </a:rPr>
              <a:t>Usrs</a:t>
            </a:r>
            <a:r>
              <a:rPr lang="en-US" altLang="cs-CZ" sz="1800" b="1" dirty="0" smtClean="0">
                <a:latin typeface="Courier New" pitchFamily="49" charset="0"/>
              </a:rPr>
              <a:t> </a:t>
            </a:r>
            <a:r>
              <a:rPr lang="en-US" altLang="cs-CZ" sz="1800" b="1" dirty="0">
                <a:solidFill>
                  <a:srgbClr val="FF0000"/>
                </a:solidFill>
                <a:latin typeface="Courier New" pitchFamily="49" charset="0"/>
              </a:rPr>
              <a:t>by</a:t>
            </a:r>
            <a:r>
              <a:rPr lang="en-US" altLang="cs-CZ" sz="1800" b="1" dirty="0">
                <a:latin typeface="Courier New" pitchFamily="49" charset="0"/>
              </a:rPr>
              <a:t> </a:t>
            </a:r>
            <a:r>
              <a:rPr lang="en-US" altLang="cs-CZ" sz="1800" b="1" dirty="0" smtClean="0">
                <a:latin typeface="Courier New" pitchFamily="49" charset="0"/>
              </a:rPr>
              <a:t>age </a:t>
            </a:r>
            <a:r>
              <a:rPr lang="en-US" altLang="cs-CZ" sz="1800" b="1" dirty="0">
                <a:latin typeface="Courier New" pitchFamily="49" charset="0"/>
              </a:rPr>
              <a:t>&gt;= </a:t>
            </a:r>
            <a:r>
              <a:rPr lang="en-US" altLang="cs-CZ" sz="1800" b="1" dirty="0" smtClean="0">
                <a:latin typeface="Courier New" pitchFamily="49" charset="0"/>
              </a:rPr>
              <a:t>18; </a:t>
            </a:r>
            <a:r>
              <a:rPr lang="en-US" altLang="cs-CZ" sz="1800" b="1" dirty="0">
                <a:latin typeface="Courier New" pitchFamily="49" charset="0"/>
              </a:rPr>
              <a:t/>
            </a:r>
            <a:br>
              <a:rPr lang="en-US" altLang="cs-CZ" sz="1800" b="1" dirty="0">
                <a:latin typeface="Courier New" pitchFamily="49" charset="0"/>
              </a:rPr>
            </a:br>
            <a:r>
              <a:rPr lang="en-US" altLang="cs-CZ" sz="1800" b="1" dirty="0" err="1" smtClean="0">
                <a:latin typeface="Courier New" pitchFamily="49" charset="0"/>
              </a:rPr>
              <a:t>Pags</a:t>
            </a:r>
            <a:r>
              <a:rPr lang="en-US" altLang="cs-CZ" sz="1800" b="1" dirty="0" smtClean="0">
                <a:latin typeface="Courier New" pitchFamily="49" charset="0"/>
              </a:rPr>
              <a:t> </a:t>
            </a:r>
            <a:r>
              <a:rPr lang="en-US" altLang="cs-CZ" sz="1800" b="1" dirty="0">
                <a:latin typeface="Courier New" pitchFamily="49" charset="0"/>
              </a:rPr>
              <a:t>= </a:t>
            </a:r>
            <a:r>
              <a:rPr lang="en-US" altLang="cs-CZ" sz="1800" b="1" dirty="0">
                <a:solidFill>
                  <a:srgbClr val="FF0000"/>
                </a:solidFill>
                <a:latin typeface="Courier New" pitchFamily="49" charset="0"/>
              </a:rPr>
              <a:t>load</a:t>
            </a:r>
            <a:r>
              <a:rPr lang="en-US" altLang="cs-CZ" sz="1800" b="1" dirty="0">
                <a:latin typeface="Courier New" pitchFamily="49" charset="0"/>
              </a:rPr>
              <a:t> </a:t>
            </a:r>
            <a:r>
              <a:rPr lang="en-US" altLang="cs-CZ" sz="1800" b="1" dirty="0" smtClean="0">
                <a:latin typeface="Courier New" pitchFamily="49" charset="0"/>
              </a:rPr>
              <a:t>'</a:t>
            </a:r>
            <a:r>
              <a:rPr lang="en-US" altLang="cs-CZ" sz="1800" b="1" dirty="0" smtClean="0">
                <a:solidFill>
                  <a:srgbClr val="0000FF"/>
                </a:solidFill>
                <a:latin typeface="Courier New" pitchFamily="49" charset="0"/>
              </a:rPr>
              <a:t>pages'</a:t>
            </a:r>
            <a:r>
              <a:rPr lang="en-US" altLang="cs-CZ" sz="1800" b="1" dirty="0" smtClean="0">
                <a:latin typeface="Courier New" pitchFamily="49" charset="0"/>
              </a:rPr>
              <a:t> </a:t>
            </a:r>
            <a:r>
              <a:rPr lang="en-US" altLang="cs-CZ" sz="1800" b="1" dirty="0">
                <a:solidFill>
                  <a:srgbClr val="FF0000"/>
                </a:solidFill>
                <a:latin typeface="Courier New" pitchFamily="49" charset="0"/>
              </a:rPr>
              <a:t>as</a:t>
            </a:r>
            <a:r>
              <a:rPr lang="en-US" altLang="cs-CZ" sz="1800" b="1" dirty="0">
                <a:latin typeface="Courier New" pitchFamily="49" charset="0"/>
              </a:rPr>
              <a:t> (user, </a:t>
            </a:r>
            <a:r>
              <a:rPr lang="en-US" altLang="cs-CZ" sz="1800" b="1" dirty="0" err="1">
                <a:latin typeface="Courier New" pitchFamily="49" charset="0"/>
              </a:rPr>
              <a:t>url</a:t>
            </a:r>
            <a:r>
              <a:rPr lang="en-US" altLang="cs-CZ" sz="1800" b="1" dirty="0">
                <a:latin typeface="Courier New" pitchFamily="49" charset="0"/>
              </a:rPr>
              <a:t>);</a:t>
            </a:r>
            <a:br>
              <a:rPr lang="en-US" altLang="cs-CZ" sz="1800" b="1" dirty="0">
                <a:latin typeface="Courier New" pitchFamily="49" charset="0"/>
              </a:rPr>
            </a:br>
            <a:r>
              <a:rPr lang="en-US" altLang="cs-CZ" sz="1800" b="1" dirty="0" err="1" smtClean="0">
                <a:latin typeface="Courier New" pitchFamily="49" charset="0"/>
              </a:rPr>
              <a:t>Jned</a:t>
            </a:r>
            <a:r>
              <a:rPr lang="en-US" altLang="cs-CZ" sz="1800" b="1" dirty="0" smtClean="0">
                <a:latin typeface="Courier New" pitchFamily="49" charset="0"/>
              </a:rPr>
              <a:t> </a:t>
            </a:r>
            <a:r>
              <a:rPr lang="en-US" altLang="cs-CZ" sz="1800" b="1" dirty="0">
                <a:latin typeface="Courier New" pitchFamily="49" charset="0"/>
              </a:rPr>
              <a:t>= </a:t>
            </a:r>
            <a:r>
              <a:rPr lang="en-US" altLang="cs-CZ" sz="1800" b="1" dirty="0">
                <a:solidFill>
                  <a:srgbClr val="FF0000"/>
                </a:solidFill>
                <a:latin typeface="Courier New" pitchFamily="49" charset="0"/>
              </a:rPr>
              <a:t>join</a:t>
            </a:r>
            <a:r>
              <a:rPr lang="en-US" altLang="cs-CZ" sz="1800" b="1" dirty="0">
                <a:latin typeface="Courier New" pitchFamily="49" charset="0"/>
              </a:rPr>
              <a:t> </a:t>
            </a:r>
            <a:r>
              <a:rPr lang="en-US" altLang="cs-CZ" sz="1800" b="1" dirty="0" err="1" smtClean="0">
                <a:latin typeface="Courier New" pitchFamily="49" charset="0"/>
              </a:rPr>
              <a:t>Fltr</a:t>
            </a:r>
            <a:r>
              <a:rPr lang="en-US" altLang="cs-CZ" sz="1800" b="1" dirty="0" smtClean="0">
                <a:latin typeface="Courier New" pitchFamily="49" charset="0"/>
              </a:rPr>
              <a:t> </a:t>
            </a:r>
            <a:r>
              <a:rPr lang="en-US" altLang="cs-CZ" sz="1800" b="1" dirty="0">
                <a:solidFill>
                  <a:srgbClr val="FF0000"/>
                </a:solidFill>
                <a:latin typeface="Courier New" pitchFamily="49" charset="0"/>
              </a:rPr>
              <a:t>by</a:t>
            </a:r>
            <a:r>
              <a:rPr lang="en-US" altLang="cs-CZ" sz="1800" b="1" dirty="0">
                <a:latin typeface="Courier New" pitchFamily="49" charset="0"/>
              </a:rPr>
              <a:t> name, </a:t>
            </a:r>
            <a:r>
              <a:rPr lang="en-US" altLang="cs-CZ" sz="1800" b="1" dirty="0" err="1" smtClean="0">
                <a:latin typeface="Courier New" pitchFamily="49" charset="0"/>
              </a:rPr>
              <a:t>Pags</a:t>
            </a:r>
            <a:r>
              <a:rPr lang="en-US" altLang="cs-CZ" sz="1800" b="1" dirty="0" smtClean="0">
                <a:latin typeface="Courier New" pitchFamily="49" charset="0"/>
              </a:rPr>
              <a:t> </a:t>
            </a:r>
            <a:r>
              <a:rPr lang="en-US" altLang="cs-CZ" sz="1800" b="1" dirty="0">
                <a:solidFill>
                  <a:srgbClr val="FF0000"/>
                </a:solidFill>
                <a:latin typeface="Courier New" pitchFamily="49" charset="0"/>
              </a:rPr>
              <a:t>by</a:t>
            </a:r>
            <a:r>
              <a:rPr lang="en-US" altLang="cs-CZ" sz="1800" b="1" dirty="0">
                <a:latin typeface="Courier New" pitchFamily="49" charset="0"/>
              </a:rPr>
              <a:t> user;</a:t>
            </a:r>
            <a:br>
              <a:rPr lang="en-US" altLang="cs-CZ" sz="1800" b="1" dirty="0">
                <a:latin typeface="Courier New" pitchFamily="49" charset="0"/>
              </a:rPr>
            </a:br>
            <a:r>
              <a:rPr lang="en-US" altLang="cs-CZ" sz="1800" b="1" dirty="0" err="1">
                <a:latin typeface="Courier New" pitchFamily="49" charset="0"/>
              </a:rPr>
              <a:t>Grpd</a:t>
            </a:r>
            <a:r>
              <a:rPr lang="en-US" altLang="cs-CZ" sz="1800" b="1" dirty="0">
                <a:latin typeface="Courier New" pitchFamily="49" charset="0"/>
              </a:rPr>
              <a:t> = </a:t>
            </a:r>
            <a:r>
              <a:rPr lang="en-US" altLang="cs-CZ" sz="1800" b="1" dirty="0">
                <a:solidFill>
                  <a:srgbClr val="FF0000"/>
                </a:solidFill>
                <a:latin typeface="Courier New" pitchFamily="49" charset="0"/>
              </a:rPr>
              <a:t>group</a:t>
            </a:r>
            <a:r>
              <a:rPr lang="en-US" altLang="cs-CZ" sz="1800" b="1" dirty="0">
                <a:latin typeface="Courier New" pitchFamily="49" charset="0"/>
              </a:rPr>
              <a:t> </a:t>
            </a:r>
            <a:r>
              <a:rPr lang="en-US" altLang="cs-CZ" sz="1800" b="1" dirty="0" err="1" smtClean="0">
                <a:latin typeface="Courier New" pitchFamily="49" charset="0"/>
              </a:rPr>
              <a:t>Jned</a:t>
            </a:r>
            <a:r>
              <a:rPr lang="en-US" altLang="cs-CZ" sz="1800" b="1" dirty="0" smtClean="0">
                <a:latin typeface="Courier New" pitchFamily="49" charset="0"/>
              </a:rPr>
              <a:t> </a:t>
            </a:r>
            <a:r>
              <a:rPr lang="en-US" altLang="cs-CZ" sz="1800" b="1" dirty="0">
                <a:solidFill>
                  <a:srgbClr val="FF0000"/>
                </a:solidFill>
                <a:latin typeface="Courier New" pitchFamily="49" charset="0"/>
              </a:rPr>
              <a:t>by</a:t>
            </a:r>
            <a:r>
              <a:rPr lang="en-US" altLang="cs-CZ" sz="1800" b="1" dirty="0">
                <a:latin typeface="Courier New" pitchFamily="49" charset="0"/>
              </a:rPr>
              <a:t> </a:t>
            </a:r>
            <a:r>
              <a:rPr lang="en-US" altLang="cs-CZ" sz="1800" b="1" dirty="0" err="1">
                <a:latin typeface="Courier New" pitchFamily="49" charset="0"/>
              </a:rPr>
              <a:t>url</a:t>
            </a:r>
            <a:r>
              <a:rPr lang="en-US" altLang="cs-CZ" sz="1800" b="1" dirty="0">
                <a:latin typeface="Courier New" pitchFamily="49" charset="0"/>
              </a:rPr>
              <a:t>;</a:t>
            </a:r>
            <a:br>
              <a:rPr lang="en-US" altLang="cs-CZ" sz="1800" b="1" dirty="0">
                <a:latin typeface="Courier New" pitchFamily="49" charset="0"/>
              </a:rPr>
            </a:br>
            <a:r>
              <a:rPr lang="en-US" altLang="cs-CZ" sz="1800" b="1" dirty="0" err="1">
                <a:latin typeface="Courier New" pitchFamily="49" charset="0"/>
              </a:rPr>
              <a:t>Smmd</a:t>
            </a:r>
            <a:r>
              <a:rPr lang="en-US" altLang="cs-CZ" sz="1800" b="1" dirty="0">
                <a:latin typeface="Courier New" pitchFamily="49" charset="0"/>
              </a:rPr>
              <a:t> = </a:t>
            </a:r>
            <a:r>
              <a:rPr lang="en-US" altLang="cs-CZ" sz="1800" b="1" dirty="0" err="1">
                <a:solidFill>
                  <a:srgbClr val="FF0000"/>
                </a:solidFill>
                <a:latin typeface="Courier New" pitchFamily="49" charset="0"/>
              </a:rPr>
              <a:t>foreach</a:t>
            </a:r>
            <a:r>
              <a:rPr lang="en-US" altLang="cs-CZ" sz="1800" b="1" dirty="0">
                <a:latin typeface="Courier New" pitchFamily="49" charset="0"/>
              </a:rPr>
              <a:t> </a:t>
            </a:r>
            <a:r>
              <a:rPr lang="en-US" altLang="cs-CZ" sz="1800" b="1" dirty="0" err="1">
                <a:latin typeface="Courier New" pitchFamily="49" charset="0"/>
              </a:rPr>
              <a:t>Grpd</a:t>
            </a:r>
            <a:r>
              <a:rPr lang="en-US" altLang="cs-CZ" sz="1800" b="1" dirty="0">
                <a:latin typeface="Courier New" pitchFamily="49" charset="0"/>
              </a:rPr>
              <a:t> </a:t>
            </a:r>
            <a:r>
              <a:rPr lang="en-US" altLang="cs-CZ" sz="1800" b="1" dirty="0">
                <a:solidFill>
                  <a:srgbClr val="FF0000"/>
                </a:solidFill>
                <a:latin typeface="Courier New" pitchFamily="49" charset="0"/>
              </a:rPr>
              <a:t>generate</a:t>
            </a:r>
            <a:r>
              <a:rPr lang="en-US" altLang="cs-CZ" sz="1800" b="1" dirty="0">
                <a:latin typeface="Courier New" pitchFamily="49" charset="0"/>
              </a:rPr>
              <a:t> group,</a:t>
            </a:r>
            <a:br>
              <a:rPr lang="en-US" altLang="cs-CZ" sz="1800" b="1" dirty="0">
                <a:latin typeface="Courier New" pitchFamily="49" charset="0"/>
              </a:rPr>
            </a:br>
            <a:r>
              <a:rPr lang="en-US" altLang="cs-CZ" sz="1800" b="1" dirty="0">
                <a:latin typeface="Courier New" pitchFamily="49" charset="0"/>
              </a:rPr>
              <a:t>       </a:t>
            </a:r>
            <a:r>
              <a:rPr lang="en-US" altLang="cs-CZ" sz="1800" b="1" dirty="0" smtClean="0">
                <a:latin typeface="Courier New" pitchFamily="49" charset="0"/>
              </a:rPr>
              <a:t>COUNT(</a:t>
            </a:r>
            <a:r>
              <a:rPr lang="en-US" altLang="cs-CZ" sz="1800" b="1" dirty="0" err="1" smtClean="0">
                <a:latin typeface="Courier New" pitchFamily="49" charset="0"/>
              </a:rPr>
              <a:t>Jned</a:t>
            </a:r>
            <a:r>
              <a:rPr lang="en-US" altLang="cs-CZ" sz="1800" b="1" dirty="0">
                <a:latin typeface="Courier New" pitchFamily="49" charset="0"/>
              </a:rPr>
              <a:t>) </a:t>
            </a:r>
            <a:r>
              <a:rPr lang="en-US" altLang="cs-CZ" sz="1800" b="1" dirty="0">
                <a:solidFill>
                  <a:srgbClr val="FF0000"/>
                </a:solidFill>
                <a:latin typeface="Courier New" pitchFamily="49" charset="0"/>
              </a:rPr>
              <a:t>as</a:t>
            </a:r>
            <a:r>
              <a:rPr lang="en-US" altLang="cs-CZ" sz="1800" b="1" dirty="0">
                <a:latin typeface="Courier New" pitchFamily="49" charset="0"/>
              </a:rPr>
              <a:t> clicks;</a:t>
            </a:r>
            <a:br>
              <a:rPr lang="en-US" altLang="cs-CZ" sz="1800" b="1" dirty="0">
                <a:latin typeface="Courier New" pitchFamily="49" charset="0"/>
              </a:rPr>
            </a:br>
            <a:r>
              <a:rPr lang="en-US" altLang="cs-CZ" sz="1800" b="1" dirty="0" err="1">
                <a:latin typeface="Courier New" pitchFamily="49" charset="0"/>
              </a:rPr>
              <a:t>Srtd</a:t>
            </a:r>
            <a:r>
              <a:rPr lang="en-US" altLang="cs-CZ" sz="1800" b="1" dirty="0">
                <a:latin typeface="Courier New" pitchFamily="49" charset="0"/>
              </a:rPr>
              <a:t> = </a:t>
            </a:r>
            <a:r>
              <a:rPr lang="en-US" altLang="cs-CZ" sz="1800" b="1" dirty="0">
                <a:solidFill>
                  <a:srgbClr val="FF0000"/>
                </a:solidFill>
                <a:latin typeface="Courier New" pitchFamily="49" charset="0"/>
              </a:rPr>
              <a:t>order</a:t>
            </a:r>
            <a:r>
              <a:rPr lang="en-US" altLang="cs-CZ" sz="1800" b="1" dirty="0">
                <a:latin typeface="Courier New" pitchFamily="49" charset="0"/>
              </a:rPr>
              <a:t> </a:t>
            </a:r>
            <a:r>
              <a:rPr lang="en-US" altLang="cs-CZ" sz="1800" b="1" dirty="0" err="1">
                <a:latin typeface="Courier New" pitchFamily="49" charset="0"/>
              </a:rPr>
              <a:t>Smmd</a:t>
            </a:r>
            <a:r>
              <a:rPr lang="en-US" altLang="cs-CZ" sz="1800" b="1" dirty="0">
                <a:latin typeface="Courier New" pitchFamily="49" charset="0"/>
              </a:rPr>
              <a:t> </a:t>
            </a:r>
            <a:r>
              <a:rPr lang="en-US" altLang="cs-CZ" sz="1800" b="1" dirty="0">
                <a:solidFill>
                  <a:srgbClr val="FF0000"/>
                </a:solidFill>
                <a:latin typeface="Courier New" pitchFamily="49" charset="0"/>
              </a:rPr>
              <a:t>by</a:t>
            </a:r>
            <a:r>
              <a:rPr lang="en-US" altLang="cs-CZ" sz="1800" b="1" dirty="0">
                <a:latin typeface="Courier New" pitchFamily="49" charset="0"/>
              </a:rPr>
              <a:t> clicks </a:t>
            </a:r>
            <a:r>
              <a:rPr lang="en-US" altLang="cs-CZ" sz="1800" b="1" dirty="0" err="1">
                <a:latin typeface="Courier New" pitchFamily="49" charset="0"/>
              </a:rPr>
              <a:t>desc</a:t>
            </a:r>
            <a:r>
              <a:rPr lang="en-US" altLang="cs-CZ" sz="1800" b="1" dirty="0">
                <a:latin typeface="Courier New" pitchFamily="49" charset="0"/>
              </a:rPr>
              <a:t>;</a:t>
            </a:r>
            <a:br>
              <a:rPr lang="en-US" altLang="cs-CZ" sz="1800" b="1" dirty="0">
                <a:latin typeface="Courier New" pitchFamily="49" charset="0"/>
              </a:rPr>
            </a:br>
            <a:r>
              <a:rPr lang="en-US" altLang="cs-CZ" sz="1800" b="1" dirty="0">
                <a:latin typeface="Courier New" pitchFamily="49" charset="0"/>
              </a:rPr>
              <a:t>Top5 = </a:t>
            </a:r>
            <a:r>
              <a:rPr lang="en-US" altLang="cs-CZ" sz="1800" b="1" dirty="0">
                <a:solidFill>
                  <a:srgbClr val="FF0000"/>
                </a:solidFill>
                <a:latin typeface="Courier New" pitchFamily="49" charset="0"/>
              </a:rPr>
              <a:t>limit</a:t>
            </a:r>
            <a:r>
              <a:rPr lang="en-US" altLang="cs-CZ" sz="1800" b="1" dirty="0">
                <a:latin typeface="Courier New" pitchFamily="49" charset="0"/>
              </a:rPr>
              <a:t> </a:t>
            </a:r>
            <a:r>
              <a:rPr lang="en-US" altLang="cs-CZ" sz="1800" b="1" dirty="0" err="1">
                <a:latin typeface="Courier New" pitchFamily="49" charset="0"/>
              </a:rPr>
              <a:t>Srtd</a:t>
            </a:r>
            <a:r>
              <a:rPr lang="en-US" altLang="cs-CZ" sz="1800" b="1" dirty="0">
                <a:latin typeface="Courier New" pitchFamily="49" charset="0"/>
              </a:rPr>
              <a:t> 5;</a:t>
            </a:r>
            <a:br>
              <a:rPr lang="en-US" altLang="cs-CZ" sz="1800" b="1" dirty="0">
                <a:latin typeface="Courier New" pitchFamily="49" charset="0"/>
              </a:rPr>
            </a:br>
            <a:r>
              <a:rPr lang="en-US" altLang="cs-CZ" sz="1800" b="1" dirty="0">
                <a:solidFill>
                  <a:srgbClr val="FF0000"/>
                </a:solidFill>
                <a:latin typeface="Courier New" pitchFamily="49" charset="0"/>
              </a:rPr>
              <a:t>store</a:t>
            </a:r>
            <a:r>
              <a:rPr lang="en-US" altLang="cs-CZ" sz="1800" b="1" dirty="0">
                <a:latin typeface="Courier New" pitchFamily="49" charset="0"/>
              </a:rPr>
              <a:t> Top5 </a:t>
            </a:r>
            <a:r>
              <a:rPr lang="en-US" altLang="cs-CZ" sz="1800" b="1" dirty="0">
                <a:solidFill>
                  <a:srgbClr val="FF0000"/>
                </a:solidFill>
                <a:latin typeface="Courier New" pitchFamily="49" charset="0"/>
              </a:rPr>
              <a:t>into</a:t>
            </a:r>
            <a:r>
              <a:rPr lang="en-US" altLang="cs-CZ" sz="1800" b="1" dirty="0">
                <a:latin typeface="Courier New" pitchFamily="49" charset="0"/>
              </a:rPr>
              <a:t> </a:t>
            </a:r>
            <a:r>
              <a:rPr lang="en-US" altLang="cs-CZ" sz="1800" b="1" dirty="0" smtClean="0">
                <a:solidFill>
                  <a:srgbClr val="0000FF"/>
                </a:solidFill>
                <a:latin typeface="Courier New" pitchFamily="49" charset="0"/>
              </a:rPr>
              <a:t>'top5sites'</a:t>
            </a:r>
            <a:r>
              <a:rPr lang="en-US" altLang="cs-CZ" sz="1800" b="1" dirty="0" smtClean="0">
                <a:latin typeface="Courier New" pitchFamily="49" charset="0"/>
              </a:rPr>
              <a:t>;</a:t>
            </a:r>
            <a:endParaRPr lang="en-US" altLang="cs-CZ" sz="4000" b="1" dirty="0">
              <a:latin typeface="Courier New" pitchFamily="49" charset="0"/>
            </a:endParaRPr>
          </a:p>
        </p:txBody>
      </p:sp>
    </p:spTree>
    <p:extLst>
      <p:ext uri="{BB962C8B-B14F-4D97-AF65-F5344CB8AC3E}">
        <p14:creationId xmlns:p14="http://schemas.microsoft.com/office/powerpoint/2010/main" val="37300720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07504" y="548680"/>
            <a:ext cx="8928992" cy="6192688"/>
          </a:xfrm>
        </p:spPr>
        <p:txBody>
          <a:bodyPr anchor="t">
            <a:normAutofit/>
          </a:bodyPr>
          <a:lstStyle/>
          <a:p>
            <a:pPr lvl="3"/>
            <a:endParaRPr lang="en-US" b="1" dirty="0" smtClean="0"/>
          </a:p>
          <a:p>
            <a:r>
              <a:rPr lang="en-US" b="1" dirty="0" smtClean="0"/>
              <a:t>H</a:t>
            </a:r>
            <a:r>
              <a:rPr lang="cs-CZ" b="1" dirty="0" smtClean="0"/>
              <a:t>ive</a:t>
            </a:r>
            <a:r>
              <a:rPr lang="en-US" b="1" dirty="0" smtClean="0"/>
              <a:t>, </a:t>
            </a:r>
            <a:r>
              <a:rPr lang="en-US" b="1" dirty="0" err="1" smtClean="0"/>
              <a:t>HiveQL</a:t>
            </a:r>
            <a:endParaRPr lang="cs-CZ" b="1" dirty="0" smtClean="0"/>
          </a:p>
          <a:p>
            <a:pPr lvl="1"/>
            <a:r>
              <a:rPr lang="cs-CZ" dirty="0" smtClean="0"/>
              <a:t>Data warehousing infrastructure</a:t>
            </a:r>
          </a:p>
          <a:p>
            <a:pPr lvl="2"/>
            <a:r>
              <a:rPr lang="cs-CZ" dirty="0" smtClean="0"/>
              <a:t>ETL t</a:t>
            </a:r>
            <a:r>
              <a:rPr lang="en-US" dirty="0" err="1" smtClean="0"/>
              <a:t>ools</a:t>
            </a:r>
            <a:r>
              <a:rPr lang="en-US" dirty="0" smtClean="0"/>
              <a:t> </a:t>
            </a:r>
            <a:r>
              <a:rPr lang="cs-CZ" dirty="0" smtClean="0"/>
              <a:t>- </a:t>
            </a:r>
            <a:r>
              <a:rPr lang="en-US" dirty="0" smtClean="0"/>
              <a:t>data extract/transform/load</a:t>
            </a:r>
            <a:endParaRPr lang="en-US" dirty="0"/>
          </a:p>
          <a:p>
            <a:pPr lvl="2"/>
            <a:r>
              <a:rPr lang="cs-CZ" dirty="0" smtClean="0"/>
              <a:t>vysokoúrovňové operace nad nízkoúrovňovými daty</a:t>
            </a:r>
            <a:endParaRPr lang="en-US" dirty="0"/>
          </a:p>
          <a:p>
            <a:pPr lvl="2"/>
            <a:r>
              <a:rPr lang="cs-CZ" dirty="0" smtClean="0"/>
              <a:t>přístup do souborů </a:t>
            </a:r>
            <a:r>
              <a:rPr lang="en-US" dirty="0" smtClean="0"/>
              <a:t>HDFS </a:t>
            </a:r>
            <a:r>
              <a:rPr lang="cs-CZ" dirty="0" smtClean="0"/>
              <a:t>nebo </a:t>
            </a:r>
            <a:r>
              <a:rPr lang="en-US" dirty="0" err="1" smtClean="0"/>
              <a:t>HBase</a:t>
            </a:r>
            <a:endParaRPr lang="en-US" dirty="0"/>
          </a:p>
          <a:p>
            <a:pPr lvl="2"/>
            <a:r>
              <a:rPr lang="cs-CZ" dirty="0" smtClean="0"/>
              <a:t>q</a:t>
            </a:r>
            <a:r>
              <a:rPr lang="en-US" dirty="0" err="1" smtClean="0"/>
              <a:t>uery</a:t>
            </a:r>
            <a:r>
              <a:rPr lang="en-US" dirty="0" smtClean="0"/>
              <a:t> </a:t>
            </a:r>
            <a:r>
              <a:rPr lang="en-US" dirty="0"/>
              <a:t>execution via </a:t>
            </a:r>
            <a:r>
              <a:rPr lang="en-US" dirty="0" err="1"/>
              <a:t>MapReduce</a:t>
            </a:r>
            <a:endParaRPr lang="en-US" dirty="0"/>
          </a:p>
          <a:p>
            <a:pPr lvl="1"/>
            <a:endParaRPr lang="en-US" dirty="0" smtClean="0"/>
          </a:p>
          <a:p>
            <a:pPr lvl="1"/>
            <a:r>
              <a:rPr lang="en-US" dirty="0" smtClean="0"/>
              <a:t>Hive QL</a:t>
            </a:r>
          </a:p>
          <a:p>
            <a:pPr lvl="2"/>
            <a:r>
              <a:rPr lang="cs-CZ" dirty="0" smtClean="0"/>
              <a:t>SQL-like </a:t>
            </a:r>
            <a:r>
              <a:rPr lang="cs-CZ" dirty="0"/>
              <a:t>jazyk pro dotazy nad HDFS</a:t>
            </a:r>
            <a:endParaRPr lang="en-US" dirty="0"/>
          </a:p>
          <a:p>
            <a:pPr lvl="2"/>
            <a:r>
              <a:rPr lang="en-US" dirty="0" err="1" smtClean="0"/>
              <a:t>roz</a:t>
            </a:r>
            <a:r>
              <a:rPr lang="cs-CZ" dirty="0" smtClean="0"/>
              <a:t>šiřitelný o vlastní </a:t>
            </a:r>
            <a:r>
              <a:rPr lang="en-US" dirty="0" smtClean="0"/>
              <a:t>MapReduce mappers a</a:t>
            </a:r>
            <a:r>
              <a:rPr lang="cs-CZ" dirty="0" smtClean="0"/>
              <a:t> </a:t>
            </a:r>
            <a:r>
              <a:rPr lang="en-US" dirty="0" smtClean="0"/>
              <a:t>reducers</a:t>
            </a:r>
            <a:endParaRPr lang="cs-CZ" dirty="0" smtClean="0"/>
          </a:p>
          <a:p>
            <a:pPr lvl="2"/>
            <a:r>
              <a:rPr lang="cs-CZ" dirty="0" smtClean="0"/>
              <a:t>pohodlný, nepříliš výkonný</a:t>
            </a:r>
          </a:p>
        </p:txBody>
      </p:sp>
      <p:sp>
        <p:nvSpPr>
          <p:cNvPr id="7" name="Rounded Rectangular Callout 6"/>
          <p:cNvSpPr/>
          <p:nvPr/>
        </p:nvSpPr>
        <p:spPr>
          <a:xfrm>
            <a:off x="4860032" y="4869160"/>
            <a:ext cx="3900246" cy="1512168"/>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cs-CZ" sz="1600" dirty="0">
                <a:solidFill>
                  <a:srgbClr val="002060"/>
                </a:solidFill>
              </a:rPr>
              <a:t>SELECT </a:t>
            </a:r>
            <a:r>
              <a:rPr lang="cs-CZ" sz="1600" dirty="0" smtClean="0">
                <a:solidFill>
                  <a:srgbClr val="002060"/>
                </a:solidFill>
              </a:rPr>
              <a:t>customer.name</a:t>
            </a:r>
            <a:r>
              <a:rPr lang="cs-CZ" sz="1600" dirty="0">
                <a:solidFill>
                  <a:srgbClr val="002060"/>
                </a:solidFill>
              </a:rPr>
              <a:t>, sum(orders.cost)</a:t>
            </a:r>
          </a:p>
          <a:p>
            <a:r>
              <a:rPr lang="cs-CZ" sz="1600" dirty="0">
                <a:solidFill>
                  <a:srgbClr val="002060"/>
                </a:solidFill>
              </a:rPr>
              <a:t>FROM customers INNER JOIN</a:t>
            </a:r>
          </a:p>
          <a:p>
            <a:r>
              <a:rPr lang="cs-CZ" sz="1600" dirty="0">
                <a:solidFill>
                  <a:srgbClr val="002060"/>
                </a:solidFill>
              </a:rPr>
              <a:t>ON (customer.id = orders.customer_id)</a:t>
            </a:r>
          </a:p>
          <a:p>
            <a:r>
              <a:rPr lang="cs-CZ" sz="1600" dirty="0">
                <a:solidFill>
                  <a:srgbClr val="002060"/>
                </a:solidFill>
              </a:rPr>
              <a:t>WHERE customer.zipcode = '63105'</a:t>
            </a:r>
          </a:p>
          <a:p>
            <a:r>
              <a:rPr lang="cs-CZ" sz="1600" dirty="0">
                <a:solidFill>
                  <a:srgbClr val="002060"/>
                </a:solidFill>
              </a:rPr>
              <a:t>GROUP BY customer.id;</a:t>
            </a:r>
          </a:p>
        </p:txBody>
      </p:sp>
      <p:sp>
        <p:nvSpPr>
          <p:cNvPr id="2" name="Title 1"/>
          <p:cNvSpPr>
            <a:spLocks noGrp="1"/>
          </p:cNvSpPr>
          <p:nvPr>
            <p:ph type="title"/>
          </p:nvPr>
        </p:nvSpPr>
        <p:spPr/>
        <p:txBody>
          <a:bodyPr/>
          <a:lstStyle/>
          <a:p>
            <a:r>
              <a:rPr lang="en-US" dirty="0" smtClean="0"/>
              <a:t>Hive</a:t>
            </a:r>
            <a:endParaRPr lang="en-US" dirty="0"/>
          </a:p>
        </p:txBody>
      </p:sp>
      <p:pic>
        <p:nvPicPr>
          <p:cNvPr id="7170" name="Picture 2" descr="http://hive.apache.org/images/hive_logo_medi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620687"/>
            <a:ext cx="1401070" cy="129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4334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a:t>
            </a:r>
            <a:r>
              <a:rPr lang="cs-CZ" dirty="0" smtClean="0"/>
              <a:t> </a:t>
            </a:r>
            <a:r>
              <a:rPr lang="en-US" dirty="0" smtClean="0"/>
              <a:t>&amp;</a:t>
            </a:r>
            <a:r>
              <a:rPr lang="cs-CZ" dirty="0" smtClean="0"/>
              <a:t> Flink</a:t>
            </a:r>
            <a:endParaRPr lang="cs-CZ" dirty="0"/>
          </a:p>
        </p:txBody>
      </p:sp>
      <p:sp>
        <p:nvSpPr>
          <p:cNvPr id="5" name="Content Placeholder 4"/>
          <p:cNvSpPr>
            <a:spLocks noGrp="1"/>
          </p:cNvSpPr>
          <p:nvPr>
            <p:ph sz="quarter" idx="13"/>
          </p:nvPr>
        </p:nvSpPr>
        <p:spPr>
          <a:xfrm>
            <a:off x="132240" y="522756"/>
            <a:ext cx="5377720" cy="6218612"/>
          </a:xfrm>
        </p:spPr>
        <p:txBody>
          <a:bodyPr anchor="t">
            <a:normAutofit lnSpcReduction="10000"/>
          </a:bodyPr>
          <a:lstStyle/>
          <a:p>
            <a:r>
              <a:rPr lang="cs-CZ" b="1" dirty="0" smtClean="0"/>
              <a:t>Apache </a:t>
            </a:r>
            <a:r>
              <a:rPr lang="en-US" b="1" dirty="0" smtClean="0"/>
              <a:t>Spark</a:t>
            </a:r>
            <a:endParaRPr lang="cs-CZ" b="1" dirty="0"/>
          </a:p>
          <a:p>
            <a:pPr lvl="1"/>
            <a:r>
              <a:rPr lang="en-US" dirty="0" smtClean="0"/>
              <a:t>MapReduce </a:t>
            </a:r>
            <a:r>
              <a:rPr lang="en-US" dirty="0" err="1" smtClean="0"/>
              <a:t>nen</a:t>
            </a:r>
            <a:r>
              <a:rPr lang="cs-CZ" dirty="0" smtClean="0"/>
              <a:t>í optimalizován pro iterativní operace - r/w</a:t>
            </a:r>
          </a:p>
          <a:p>
            <a:pPr lvl="1"/>
            <a:r>
              <a:rPr lang="en-US" dirty="0" smtClean="0"/>
              <a:t>multistage</a:t>
            </a:r>
            <a:r>
              <a:rPr lang="cs-CZ" dirty="0" smtClean="0"/>
              <a:t> </a:t>
            </a:r>
            <a:r>
              <a:rPr lang="en-US" dirty="0" smtClean="0"/>
              <a:t>in-mem / distributed mem</a:t>
            </a:r>
            <a:endParaRPr lang="cs-CZ" dirty="0" smtClean="0"/>
          </a:p>
          <a:p>
            <a:pPr lvl="2"/>
            <a:r>
              <a:rPr lang="cs-CZ" dirty="0" smtClean="0"/>
              <a:t>cca 10-100x rychlejší</a:t>
            </a:r>
            <a:r>
              <a:rPr lang="en-US" dirty="0" smtClean="0"/>
              <a:t> ne</a:t>
            </a:r>
            <a:r>
              <a:rPr lang="cs-CZ" dirty="0" smtClean="0"/>
              <a:t>ž MR</a:t>
            </a:r>
          </a:p>
          <a:p>
            <a:pPr lvl="2"/>
            <a:r>
              <a:rPr lang="cs-CZ" dirty="0" smtClean="0"/>
              <a:t>snadnější programování</a:t>
            </a:r>
            <a:endParaRPr lang="en-US" dirty="0" smtClean="0"/>
          </a:p>
          <a:p>
            <a:pPr lvl="1"/>
            <a:r>
              <a:rPr lang="cs-CZ" dirty="0" smtClean="0"/>
              <a:t>operace:</a:t>
            </a:r>
            <a:endParaRPr lang="en-US" dirty="0" smtClean="0"/>
          </a:p>
          <a:p>
            <a:pPr lvl="2"/>
            <a:r>
              <a:rPr lang="cs-CZ" dirty="0" smtClean="0"/>
              <a:t>map, reduce, </a:t>
            </a:r>
            <a:r>
              <a:rPr lang="cs-CZ" dirty="0"/>
              <a:t>join, group-by, filter</a:t>
            </a:r>
          </a:p>
          <a:p>
            <a:pPr lvl="2"/>
            <a:r>
              <a:rPr lang="cs-CZ" dirty="0"/>
              <a:t>batch / iterative / streaming jobs</a:t>
            </a:r>
          </a:p>
          <a:p>
            <a:pPr lvl="2"/>
            <a:r>
              <a:rPr lang="cs-CZ" dirty="0"/>
              <a:t>vhodné pro machine learning, data analysis, ...</a:t>
            </a:r>
          </a:p>
          <a:p>
            <a:pPr lvl="1"/>
            <a:r>
              <a:rPr lang="cs-CZ" dirty="0"/>
              <a:t>nadstavby</a:t>
            </a:r>
          </a:p>
          <a:p>
            <a:pPr lvl="2"/>
            <a:r>
              <a:rPr lang="cs-CZ" dirty="0"/>
              <a:t>SparkSQL, MLlib, GraphX, Spark Streaming</a:t>
            </a:r>
            <a:endParaRPr lang="en-US" dirty="0"/>
          </a:p>
          <a:p>
            <a:pPr lvl="3"/>
            <a:endParaRPr lang="en-US" dirty="0"/>
          </a:p>
          <a:p>
            <a:r>
              <a:rPr lang="cs-CZ" b="1" dirty="0"/>
              <a:t>Apache </a:t>
            </a:r>
            <a:r>
              <a:rPr lang="en-US" b="1" dirty="0" err="1"/>
              <a:t>Flink</a:t>
            </a:r>
            <a:endParaRPr lang="en-US" b="1" dirty="0"/>
          </a:p>
          <a:p>
            <a:pPr lvl="1"/>
            <a:r>
              <a:rPr lang="en-US" dirty="0"/>
              <a:t>distributed streaming dataflow engine</a:t>
            </a:r>
          </a:p>
          <a:p>
            <a:pPr lvl="2"/>
            <a:r>
              <a:rPr lang="en-US" dirty="0"/>
              <a:t>data parallelism</a:t>
            </a:r>
          </a:p>
          <a:p>
            <a:pPr lvl="1"/>
            <a:r>
              <a:rPr lang="en-US" dirty="0" err="1"/>
              <a:t>DataSet</a:t>
            </a:r>
            <a:r>
              <a:rPr lang="en-US" dirty="0"/>
              <a:t> / DataStream / Table API</a:t>
            </a:r>
          </a:p>
          <a:p>
            <a:pPr lvl="2"/>
            <a:r>
              <a:rPr lang="en-US" dirty="0"/>
              <a:t>bounded / unbounded (</a:t>
            </a:r>
            <a:r>
              <a:rPr lang="en-US" dirty="0" err="1"/>
              <a:t>rt</a:t>
            </a:r>
            <a:r>
              <a:rPr lang="en-US" dirty="0"/>
              <a:t>) data sets</a:t>
            </a:r>
            <a:endParaRPr lang="cs-CZ" dirty="0"/>
          </a:p>
          <a:p>
            <a:pPr lvl="1"/>
            <a:endParaRPr lang="cs-CZ" dirty="0"/>
          </a:p>
          <a:p>
            <a:pPr lvl="2"/>
            <a:endParaRPr lang="cs-CZ" dirty="0" smtClean="0"/>
          </a:p>
        </p:txBody>
      </p:sp>
      <p:pic>
        <p:nvPicPr>
          <p:cNvPr id="4" name="Picture 3"/>
          <p:cNvPicPr>
            <a:picLocks noChangeAspect="1"/>
          </p:cNvPicPr>
          <p:nvPr/>
        </p:nvPicPr>
        <p:blipFill>
          <a:blip r:embed="rId3"/>
          <a:stretch>
            <a:fillRect/>
          </a:stretch>
        </p:blipFill>
        <p:spPr>
          <a:xfrm>
            <a:off x="5509960" y="522757"/>
            <a:ext cx="3375868" cy="240218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678" t="1002" r="17665" b="1310"/>
          <a:stretch/>
        </p:blipFill>
        <p:spPr>
          <a:xfrm>
            <a:off x="5292080" y="3731608"/>
            <a:ext cx="3811629" cy="3126392"/>
          </a:xfrm>
          <a:prstGeom prst="rect">
            <a:avLst/>
          </a:prstGeom>
        </p:spPr>
      </p:pic>
    </p:spTree>
    <p:extLst>
      <p:ext uri="{BB962C8B-B14F-4D97-AF65-F5344CB8AC3E}">
        <p14:creationId xmlns:p14="http://schemas.microsoft.com/office/powerpoint/2010/main" val="1036727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C:/F/skola/Azure/papers/AzureFundamentals/ExecutionModels_files/execmodels_02_cloudservices.png"/>
          <p:cNvPicPr>
            <a:picLocks noChangeAspect="1" noChangeArrowheads="1"/>
          </p:cNvPicPr>
          <p:nvPr/>
        </p:nvPicPr>
        <p:blipFill rotWithShape="1">
          <a:blip r:embed="rId3">
            <a:extLst>
              <a:ext uri="{28A0092B-C50C-407E-A947-70E740481C1C}">
                <a14:useLocalDpi xmlns:a14="http://schemas.microsoft.com/office/drawing/2010/main" val="0"/>
              </a:ext>
            </a:extLst>
          </a:blip>
          <a:srcRect l="386" t="6447" r="1620" b="2099"/>
          <a:stretch/>
        </p:blipFill>
        <p:spPr bwMode="auto">
          <a:xfrm>
            <a:off x="3563888" y="3424477"/>
            <a:ext cx="5158684" cy="28396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cs-CZ" dirty="0" smtClean="0"/>
              <a:t>Virtual Machine</a:t>
            </a:r>
            <a:endParaRPr lang="cs-CZ" dirty="0"/>
          </a:p>
        </p:txBody>
      </p:sp>
      <p:sp>
        <p:nvSpPr>
          <p:cNvPr id="6" name="Content Placeholder 4"/>
          <p:cNvSpPr txBox="1">
            <a:spLocks/>
          </p:cNvSpPr>
          <p:nvPr/>
        </p:nvSpPr>
        <p:spPr>
          <a:xfrm>
            <a:off x="107504" y="476672"/>
            <a:ext cx="8928992" cy="6120680"/>
          </a:xfrm>
          <a:prstGeom prst="rect">
            <a:avLst/>
          </a:prstGeom>
        </p:spPr>
        <p:txBody>
          <a:bodyPr vert="horz" anchor="t" anchorCtr="0">
            <a:normAutofit fontScale="92500" lnSpcReduction="20000"/>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b="1" dirty="0" err="1" smtClean="0"/>
              <a:t>IaaS</a:t>
            </a:r>
            <a:endParaRPr lang="en-US" b="1" dirty="0" smtClean="0"/>
          </a:p>
          <a:p>
            <a:pPr lvl="1"/>
            <a:r>
              <a:rPr lang="cs-CZ" dirty="0" smtClean="0"/>
              <a:t>Infrastructure as a S</a:t>
            </a:r>
            <a:r>
              <a:rPr lang="en-US" dirty="0" smtClean="0"/>
              <a:t>e</a:t>
            </a:r>
            <a:r>
              <a:rPr lang="cs-CZ" dirty="0" smtClean="0"/>
              <a:t>rvice</a:t>
            </a:r>
            <a:endParaRPr lang="en-US" dirty="0" smtClean="0"/>
          </a:p>
          <a:p>
            <a:pPr lvl="1"/>
            <a:r>
              <a:rPr lang="en-US" dirty="0" smtClean="0"/>
              <a:t>fault tolerance, monitoring</a:t>
            </a:r>
          </a:p>
          <a:p>
            <a:pPr lvl="1"/>
            <a:r>
              <a:rPr lang="en-US" dirty="0" err="1" smtClean="0"/>
              <a:t>aktualizace</a:t>
            </a:r>
            <a:r>
              <a:rPr lang="en-US" dirty="0" smtClean="0"/>
              <a:t> gallery</a:t>
            </a:r>
            <a:endParaRPr lang="cs-CZ" dirty="0"/>
          </a:p>
          <a:p>
            <a:pPr lvl="1"/>
            <a:r>
              <a:rPr lang="en-US" dirty="0" smtClean="0"/>
              <a:t>SLA - Service </a:t>
            </a:r>
            <a:r>
              <a:rPr lang="en-US" dirty="0"/>
              <a:t>Level </a:t>
            </a:r>
            <a:r>
              <a:rPr lang="en-US" dirty="0" smtClean="0"/>
              <a:t>Agreement</a:t>
            </a:r>
            <a:endParaRPr lang="cs-CZ" dirty="0" smtClean="0"/>
          </a:p>
          <a:p>
            <a:pPr lvl="2"/>
            <a:r>
              <a:rPr lang="en-US" dirty="0" smtClean="0"/>
              <a:t>99.9x% </a:t>
            </a:r>
            <a:r>
              <a:rPr lang="en-US" dirty="0" err="1" smtClean="0"/>
              <a:t>dostupnost</a:t>
            </a:r>
            <a:endParaRPr lang="en-US" dirty="0"/>
          </a:p>
          <a:p>
            <a:pPr lvl="3"/>
            <a:r>
              <a:rPr lang="en-US" dirty="0" smtClean="0"/>
              <a:t>≈ </a:t>
            </a:r>
            <a:r>
              <a:rPr lang="en-US" dirty="0" err="1" smtClean="0"/>
              <a:t>jednotky</a:t>
            </a:r>
            <a:r>
              <a:rPr lang="en-US" dirty="0" smtClean="0"/>
              <a:t> </a:t>
            </a:r>
            <a:r>
              <a:rPr lang="en-US" dirty="0" err="1" smtClean="0"/>
              <a:t>hodin</a:t>
            </a:r>
            <a:r>
              <a:rPr lang="en-US" dirty="0" smtClean="0"/>
              <a:t> / </a:t>
            </a:r>
            <a:r>
              <a:rPr lang="en-US" dirty="0" err="1" smtClean="0"/>
              <a:t>rok</a:t>
            </a:r>
            <a:endParaRPr lang="en-US" dirty="0" smtClean="0"/>
          </a:p>
          <a:p>
            <a:pPr lvl="2"/>
            <a:r>
              <a:rPr lang="en-US" dirty="0" smtClean="0"/>
              <a:t>hardware </a:t>
            </a:r>
            <a:r>
              <a:rPr lang="en-US" dirty="0"/>
              <a:t>failure </a:t>
            </a:r>
            <a:r>
              <a:rPr lang="en-US" dirty="0" smtClean="0"/>
              <a:t>- disk</a:t>
            </a:r>
            <a:r>
              <a:rPr lang="en-US" dirty="0"/>
              <a:t>, CPU, </a:t>
            </a:r>
            <a:r>
              <a:rPr lang="en-US" dirty="0" smtClean="0"/>
              <a:t>memory</a:t>
            </a:r>
          </a:p>
          <a:p>
            <a:pPr lvl="2"/>
            <a:r>
              <a:rPr lang="en-US" dirty="0" smtClean="0"/>
              <a:t>datacenter </a:t>
            </a:r>
            <a:r>
              <a:rPr lang="en-US" dirty="0"/>
              <a:t>failures - </a:t>
            </a:r>
            <a:r>
              <a:rPr lang="en-US" dirty="0" smtClean="0"/>
              <a:t>network / power</a:t>
            </a:r>
            <a:endParaRPr lang="en-US" dirty="0"/>
          </a:p>
          <a:p>
            <a:pPr lvl="2"/>
            <a:r>
              <a:rPr lang="en-US" dirty="0" err="1" smtClean="0"/>
              <a:t>hw</a:t>
            </a:r>
            <a:r>
              <a:rPr lang="en-US" dirty="0" smtClean="0"/>
              <a:t> upgrade, </a:t>
            </a:r>
            <a:r>
              <a:rPr lang="en-US" dirty="0" err="1" smtClean="0"/>
              <a:t>sw</a:t>
            </a:r>
            <a:r>
              <a:rPr lang="en-US" dirty="0" smtClean="0"/>
              <a:t> maintenance</a:t>
            </a:r>
            <a:endParaRPr lang="en-US" dirty="0"/>
          </a:p>
          <a:p>
            <a:pPr lvl="2"/>
            <a:endParaRPr lang="en-US" dirty="0"/>
          </a:p>
          <a:p>
            <a:r>
              <a:rPr lang="cs-CZ" b="1" dirty="0" smtClean="0"/>
              <a:t>Grouping</a:t>
            </a:r>
          </a:p>
          <a:p>
            <a:pPr lvl="1"/>
            <a:r>
              <a:rPr lang="cs-CZ" dirty="0" smtClean="0"/>
              <a:t>load balancing</a:t>
            </a:r>
          </a:p>
          <a:p>
            <a:pPr lvl="2"/>
            <a:r>
              <a:rPr lang="cs-CZ" dirty="0" smtClean="0"/>
              <a:t>rozložení požadavků</a:t>
            </a:r>
          </a:p>
          <a:p>
            <a:pPr lvl="1"/>
            <a:r>
              <a:rPr lang="cs-CZ" dirty="0" smtClean="0"/>
              <a:t>availability set</a:t>
            </a:r>
          </a:p>
          <a:p>
            <a:pPr lvl="2"/>
            <a:r>
              <a:rPr lang="cs-CZ" dirty="0" smtClean="0"/>
              <a:t>rozložení na různé uzly</a:t>
            </a:r>
            <a:endParaRPr lang="en-US" dirty="0" smtClean="0"/>
          </a:p>
          <a:p>
            <a:pPr lvl="2"/>
            <a:r>
              <a:rPr lang="en-US" dirty="0" smtClean="0"/>
              <a:t>no single point of failure</a:t>
            </a:r>
            <a:endParaRPr lang="cs-CZ" dirty="0" smtClean="0"/>
          </a:p>
          <a:p>
            <a:pPr lvl="2"/>
            <a:r>
              <a:rPr lang="cs-CZ" dirty="0" smtClean="0"/>
              <a:t>maintenance, upgrade, failure</a:t>
            </a:r>
            <a:endParaRPr lang="en-US" dirty="0" smtClean="0"/>
          </a:p>
          <a:p>
            <a:pPr lvl="2"/>
            <a:r>
              <a:rPr lang="en-US" dirty="0" smtClean="0"/>
              <a:t>rolling updates</a:t>
            </a:r>
          </a:p>
          <a:p>
            <a:pPr lvl="1"/>
            <a:r>
              <a:rPr lang="cs-CZ" dirty="0" smtClean="0"/>
              <a:t>komunikace</a:t>
            </a:r>
            <a:endParaRPr lang="cs-CZ" dirty="0"/>
          </a:p>
          <a:p>
            <a:pPr lvl="2"/>
            <a:endParaRPr lang="en-US" dirty="0"/>
          </a:p>
        </p:txBody>
      </p:sp>
      <p:sp>
        <p:nvSpPr>
          <p:cNvPr id="5" name="Rounded Rectangular Callout 4"/>
          <p:cNvSpPr/>
          <p:nvPr/>
        </p:nvSpPr>
        <p:spPr>
          <a:xfrm>
            <a:off x="5652120" y="2720490"/>
            <a:ext cx="3238340" cy="381537"/>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Multiple Datacenter Deployment</a:t>
            </a:r>
            <a:endParaRPr lang="cs-CZ" sz="1600" dirty="0">
              <a:solidFill>
                <a:srgbClr val="002060"/>
              </a:solidFill>
            </a:endParaRPr>
          </a:p>
        </p:txBody>
      </p:sp>
      <p:cxnSp>
        <p:nvCxnSpPr>
          <p:cNvPr id="7" name="Curved Connector 6"/>
          <p:cNvCxnSpPr/>
          <p:nvPr/>
        </p:nvCxnSpPr>
        <p:spPr>
          <a:xfrm rot="16200000" flipH="1">
            <a:off x="6735567" y="3113910"/>
            <a:ext cx="350030" cy="229614"/>
          </a:xfrm>
          <a:prstGeom prst="curvedConnector3">
            <a:avLst>
              <a:gd name="adj1" fmla="val 110285"/>
            </a:avLst>
          </a:prstGeom>
          <a:ln w="19050">
            <a:tailEnd type="triangle" w="med" len="med"/>
          </a:ln>
        </p:spPr>
        <p:style>
          <a:lnRef idx="1">
            <a:schemeClr val="accent1"/>
          </a:lnRef>
          <a:fillRef idx="0">
            <a:schemeClr val="accent1"/>
          </a:fillRef>
          <a:effectRef idx="0">
            <a:schemeClr val="accent1"/>
          </a:effectRef>
          <a:fontRef idx="minor">
            <a:schemeClr val="tx1"/>
          </a:fontRef>
        </p:style>
      </p:cxnSp>
      <p:sp>
        <p:nvSpPr>
          <p:cNvPr id="8" name="Rounded Rectangular Callout 7"/>
          <p:cNvSpPr/>
          <p:nvPr/>
        </p:nvSpPr>
        <p:spPr>
          <a:xfrm>
            <a:off x="7092280" y="3301206"/>
            <a:ext cx="1584176" cy="246542"/>
          </a:xfrm>
          <a:prstGeom prst="wedgeRoundRectCallout">
            <a:avLst>
              <a:gd name="adj1" fmla="val -49937"/>
              <a:gd name="adj2" fmla="val -1540"/>
              <a:gd name="adj3" fmla="val 16667"/>
            </a:avLst>
          </a:prstGeom>
          <a:no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cs-CZ" sz="1200" dirty="0" smtClean="0">
                <a:solidFill>
                  <a:srgbClr val="00B050"/>
                </a:solidFill>
              </a:rPr>
              <a:t>Cloud Design Patterns</a:t>
            </a:r>
            <a:endParaRPr lang="cs-CZ" sz="1200" dirty="0">
              <a:solidFill>
                <a:srgbClr val="00B050"/>
              </a:solidFill>
            </a:endParaRPr>
          </a:p>
        </p:txBody>
      </p:sp>
    </p:spTree>
    <p:extLst>
      <p:ext uri="{BB962C8B-B14F-4D97-AF65-F5344CB8AC3E}">
        <p14:creationId xmlns:p14="http://schemas.microsoft.com/office/powerpoint/2010/main" val="25182069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07504" y="548680"/>
            <a:ext cx="8928992" cy="6192688"/>
          </a:xfrm>
        </p:spPr>
        <p:txBody>
          <a:bodyPr anchor="t">
            <a:normAutofit lnSpcReduction="10000"/>
          </a:bodyPr>
          <a:lstStyle/>
          <a:p>
            <a:r>
              <a:rPr lang="cs-CZ" b="1" dirty="0" smtClean="0"/>
              <a:t>Presto</a:t>
            </a:r>
          </a:p>
          <a:p>
            <a:pPr lvl="1"/>
            <a:r>
              <a:rPr lang="en-US" dirty="0" smtClean="0"/>
              <a:t>'</a:t>
            </a:r>
            <a:r>
              <a:rPr lang="cs-CZ" dirty="0" smtClean="0"/>
              <a:t>not only SQL on Hadoop</a:t>
            </a:r>
            <a:r>
              <a:rPr lang="en-US" dirty="0" smtClean="0"/>
              <a:t>'</a:t>
            </a:r>
            <a:endParaRPr lang="cs-CZ" dirty="0" smtClean="0"/>
          </a:p>
          <a:p>
            <a:pPr lvl="1"/>
            <a:r>
              <a:rPr lang="en-US" dirty="0" smtClean="0"/>
              <a:t>p</a:t>
            </a:r>
            <a:r>
              <a:rPr lang="cs-CZ" dirty="0" smtClean="0"/>
              <a:t>ůvodně proprietární technologie Facebook</a:t>
            </a:r>
            <a:endParaRPr lang="en-US" dirty="0" smtClean="0"/>
          </a:p>
          <a:p>
            <a:pPr lvl="2"/>
            <a:r>
              <a:rPr lang="cs-CZ" dirty="0" smtClean="0"/>
              <a:t>2013 Open Source</a:t>
            </a:r>
          </a:p>
          <a:p>
            <a:pPr lvl="1"/>
            <a:r>
              <a:rPr lang="cs-CZ" dirty="0" smtClean="0"/>
              <a:t>data connectors </a:t>
            </a:r>
            <a:r>
              <a:rPr lang="en-US" dirty="0" smtClean="0"/>
              <a:t>/</a:t>
            </a:r>
            <a:r>
              <a:rPr lang="cs-CZ" dirty="0" smtClean="0"/>
              <a:t> plug</a:t>
            </a:r>
            <a:r>
              <a:rPr lang="en-US" dirty="0" smtClean="0"/>
              <a:t>gable </a:t>
            </a:r>
            <a:r>
              <a:rPr lang="en-US" dirty="0" err="1" smtClean="0"/>
              <a:t>backends</a:t>
            </a:r>
            <a:endParaRPr lang="cs-CZ" dirty="0" smtClean="0"/>
          </a:p>
          <a:p>
            <a:pPr lvl="2"/>
            <a:r>
              <a:rPr lang="cs-CZ" dirty="0" smtClean="0"/>
              <a:t>HDFS, Kafka, </a:t>
            </a:r>
            <a:r>
              <a:rPr lang="en-US" dirty="0" smtClean="0"/>
              <a:t>r</a:t>
            </a:r>
            <a:r>
              <a:rPr lang="cs-CZ" dirty="0" smtClean="0"/>
              <a:t>ůzné SQL/NoSQL, ...</a:t>
            </a:r>
          </a:p>
          <a:p>
            <a:pPr lvl="1"/>
            <a:r>
              <a:rPr lang="cs-CZ" dirty="0" smtClean="0"/>
              <a:t>výkonnost</a:t>
            </a:r>
            <a:endParaRPr lang="en-US" dirty="0" smtClean="0"/>
          </a:p>
          <a:p>
            <a:pPr lvl="2"/>
            <a:r>
              <a:rPr lang="en-US" dirty="0" err="1" smtClean="0"/>
              <a:t>iterativn</a:t>
            </a:r>
            <a:r>
              <a:rPr lang="cs-CZ" dirty="0" smtClean="0"/>
              <a:t>í / interaktivní operace</a:t>
            </a:r>
          </a:p>
          <a:p>
            <a:pPr lvl="2"/>
            <a:r>
              <a:rPr lang="en-US" dirty="0" smtClean="0"/>
              <a:t>pipeline task execution, caching, data-local computation, ...</a:t>
            </a:r>
          </a:p>
          <a:p>
            <a:pPr lvl="2"/>
            <a:r>
              <a:rPr lang="cs-CZ" dirty="0"/>
              <a:t>mezivýsledky v paměti</a:t>
            </a:r>
            <a:endParaRPr lang="en-US" dirty="0"/>
          </a:p>
          <a:p>
            <a:pPr lvl="2"/>
            <a:r>
              <a:rPr lang="cs-CZ" dirty="0" smtClean="0"/>
              <a:t>10x rychlejší než Hive</a:t>
            </a:r>
          </a:p>
          <a:p>
            <a:pPr lvl="1"/>
            <a:endParaRPr lang="cs-CZ" dirty="0" smtClean="0"/>
          </a:p>
          <a:p>
            <a:pPr lvl="1"/>
            <a:r>
              <a:rPr lang="cs-CZ" dirty="0" smtClean="0"/>
              <a:t>komerčně používaný</a:t>
            </a:r>
            <a:endParaRPr lang="en-US" dirty="0" smtClean="0"/>
          </a:p>
          <a:p>
            <a:pPr marL="594360" lvl="2" indent="0">
              <a:spcBef>
                <a:spcPts val="0"/>
              </a:spcBef>
              <a:buNone/>
            </a:pPr>
            <a:r>
              <a:rPr lang="en-US" dirty="0" smtClean="0"/>
              <a:t>Facebook</a:t>
            </a:r>
          </a:p>
          <a:p>
            <a:pPr marL="594360" lvl="2" indent="0">
              <a:spcBef>
                <a:spcPts val="0"/>
              </a:spcBef>
              <a:buNone/>
            </a:pPr>
            <a:r>
              <a:rPr lang="en-US" dirty="0" smtClean="0"/>
              <a:t>Netflix</a:t>
            </a:r>
          </a:p>
          <a:p>
            <a:pPr marL="594360" lvl="2" indent="0">
              <a:spcBef>
                <a:spcPts val="0"/>
              </a:spcBef>
              <a:buNone/>
            </a:pPr>
            <a:r>
              <a:rPr lang="en-US" dirty="0" smtClean="0"/>
              <a:t>Airbnb</a:t>
            </a:r>
          </a:p>
          <a:p>
            <a:pPr marL="594360" lvl="2" indent="0">
              <a:spcBef>
                <a:spcPts val="0"/>
              </a:spcBef>
              <a:buNone/>
            </a:pPr>
            <a:r>
              <a:rPr lang="en-US" dirty="0" smtClean="0"/>
              <a:t>Teradata</a:t>
            </a:r>
          </a:p>
          <a:p>
            <a:pPr marL="594360" lvl="2" indent="0">
              <a:spcBef>
                <a:spcPts val="0"/>
              </a:spcBef>
              <a:buNone/>
            </a:pPr>
            <a:r>
              <a:rPr lang="en-US" dirty="0" smtClean="0"/>
              <a:t>Dropbox</a:t>
            </a:r>
          </a:p>
          <a:p>
            <a:pPr marL="594360" lvl="2" indent="0">
              <a:spcBef>
                <a:spcPts val="0"/>
              </a:spcBef>
              <a:buNone/>
            </a:pPr>
            <a:r>
              <a:rPr lang="en-US" dirty="0" smtClean="0"/>
              <a:t>Uber</a:t>
            </a:r>
          </a:p>
          <a:p>
            <a:pPr marL="594360" lvl="2" indent="0">
              <a:spcBef>
                <a:spcPts val="0"/>
              </a:spcBef>
              <a:buNone/>
            </a:pPr>
            <a:r>
              <a:rPr lang="en-US" dirty="0" smtClean="0"/>
              <a:t>LinkedIn</a:t>
            </a:r>
            <a:endParaRPr lang="cs-CZ" dirty="0" smtClean="0"/>
          </a:p>
        </p:txBody>
      </p:sp>
      <p:sp>
        <p:nvSpPr>
          <p:cNvPr id="2" name="Title 1"/>
          <p:cNvSpPr>
            <a:spLocks noGrp="1"/>
          </p:cNvSpPr>
          <p:nvPr>
            <p:ph type="title"/>
          </p:nvPr>
        </p:nvSpPr>
        <p:spPr/>
        <p:txBody>
          <a:bodyPr/>
          <a:lstStyle/>
          <a:p>
            <a:r>
              <a:rPr lang="cs-CZ" dirty="0" smtClean="0"/>
              <a:t>Presto</a:t>
            </a:r>
            <a:endParaRPr lang="en-US" dirty="0"/>
          </a:p>
        </p:txBody>
      </p:sp>
      <p:pic>
        <p:nvPicPr>
          <p:cNvPr id="3" name="Picture 2"/>
          <p:cNvPicPr>
            <a:picLocks noChangeAspect="1"/>
          </p:cNvPicPr>
          <p:nvPr/>
        </p:nvPicPr>
        <p:blipFill>
          <a:blip r:embed="rId3"/>
          <a:stretch>
            <a:fillRect/>
          </a:stretch>
        </p:blipFill>
        <p:spPr>
          <a:xfrm>
            <a:off x="3275856" y="3717032"/>
            <a:ext cx="5639300" cy="3103971"/>
          </a:xfrm>
          <a:prstGeom prst="rect">
            <a:avLst/>
          </a:prstGeom>
        </p:spPr>
      </p:pic>
    </p:spTree>
    <p:extLst>
      <p:ext uri="{BB962C8B-B14F-4D97-AF65-F5344CB8AC3E}">
        <p14:creationId xmlns:p14="http://schemas.microsoft.com/office/powerpoint/2010/main" val="3033132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HBase / Hadoop Architecture</a:t>
            </a:r>
            <a:endParaRPr lang="cs-CZ" dirty="0"/>
          </a:p>
        </p:txBody>
      </p:sp>
      <p:pic>
        <p:nvPicPr>
          <p:cNvPr id="10244" name="Picture 4" descr="http://1.bp.blogspot.com/_Cib_A77V54U/StorLZRjHSI/AAAAAAAAAEI/4IznGhslNxw/s1600/hbase-fi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620688"/>
            <a:ext cx="9256900" cy="5904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684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BigData</a:t>
            </a:r>
            <a:r>
              <a:rPr lang="en-US" dirty="0" smtClean="0"/>
              <a:t> 2.0 Processing Systems</a:t>
            </a:r>
            <a:endParaRPr lang="en-US" dirty="0"/>
          </a:p>
        </p:txBody>
      </p:sp>
      <p:pic>
        <p:nvPicPr>
          <p:cNvPr id="4" name="Picture 3"/>
          <p:cNvPicPr>
            <a:picLocks noChangeAspect="1"/>
          </p:cNvPicPr>
          <p:nvPr/>
        </p:nvPicPr>
        <p:blipFill rotWithShape="1">
          <a:blip r:embed="rId2"/>
          <a:srcRect l="5236" r="409"/>
          <a:stretch/>
        </p:blipFill>
        <p:spPr>
          <a:xfrm>
            <a:off x="96750" y="548680"/>
            <a:ext cx="8950499" cy="2403467"/>
          </a:xfrm>
          <a:prstGeom prst="rect">
            <a:avLst/>
          </a:prstGeom>
        </p:spPr>
      </p:pic>
      <p:pic>
        <p:nvPicPr>
          <p:cNvPr id="6" name="Picture 5"/>
          <p:cNvPicPr>
            <a:picLocks noChangeAspect="1"/>
          </p:cNvPicPr>
          <p:nvPr/>
        </p:nvPicPr>
        <p:blipFill>
          <a:blip r:embed="rId3"/>
          <a:stretch>
            <a:fillRect/>
          </a:stretch>
        </p:blipFill>
        <p:spPr>
          <a:xfrm>
            <a:off x="395535" y="2987332"/>
            <a:ext cx="8352928" cy="3839652"/>
          </a:xfrm>
          <a:prstGeom prst="rect">
            <a:avLst/>
          </a:prstGeom>
        </p:spPr>
      </p:pic>
    </p:spTree>
    <p:extLst>
      <p:ext uri="{BB962C8B-B14F-4D97-AF65-F5344CB8AC3E}">
        <p14:creationId xmlns:p14="http://schemas.microsoft.com/office/powerpoint/2010/main" val="19695766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BigPicture</a:t>
            </a:r>
            <a:r>
              <a:rPr lang="en-US" dirty="0" smtClean="0"/>
              <a:t> of </a:t>
            </a:r>
            <a:r>
              <a:rPr lang="en-US" dirty="0" err="1" smtClean="0"/>
              <a:t>BigData</a:t>
            </a:r>
            <a:r>
              <a:rPr lang="en-US" dirty="0" smtClean="0"/>
              <a:t> 2.0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476672"/>
            <a:ext cx="9108504" cy="6372708"/>
          </a:xfrm>
          <a:prstGeom prst="rect">
            <a:avLst/>
          </a:prstGeom>
        </p:spPr>
      </p:pic>
      <p:sp>
        <p:nvSpPr>
          <p:cNvPr id="4" name="Rounded Rectangle 3"/>
          <p:cNvSpPr/>
          <p:nvPr/>
        </p:nvSpPr>
        <p:spPr>
          <a:xfrm>
            <a:off x="107504" y="5877272"/>
            <a:ext cx="3096344" cy="864096"/>
          </a:xfrm>
          <a:prstGeom prst="roundRect">
            <a:avLst/>
          </a:prstGeom>
          <a:noFill/>
          <a:ln w="508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6896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a:xfrm>
            <a:off x="107504" y="548680"/>
            <a:ext cx="8928992" cy="6192688"/>
          </a:xfrm>
        </p:spPr>
        <p:txBody>
          <a:bodyPr anchor="t">
            <a:normAutofit/>
          </a:bodyPr>
          <a:lstStyle/>
          <a:p>
            <a:pPr marL="0" indent="0" algn="ctr">
              <a:buNone/>
            </a:pPr>
            <a:endParaRPr lang="en-US" sz="4400" dirty="0" smtClean="0"/>
          </a:p>
          <a:p>
            <a:pPr marL="0" indent="0" algn="ctr">
              <a:buNone/>
            </a:pPr>
            <a:r>
              <a:rPr lang="en-US" sz="4400" dirty="0"/>
              <a:t>3</a:t>
            </a:r>
            <a:r>
              <a:rPr lang="cs-CZ" sz="4400" dirty="0" smtClean="0"/>
              <a:t>. </a:t>
            </a:r>
            <a:r>
              <a:rPr lang="en-US" sz="4400" dirty="0" smtClean="0"/>
              <a:t>Communication</a:t>
            </a:r>
            <a:endParaRPr lang="cs-CZ" sz="4400" dirty="0" smtClean="0"/>
          </a:p>
          <a:p>
            <a:pPr marL="0" indent="0" algn="ctr">
              <a:buNone/>
            </a:pPr>
            <a:endParaRPr lang="en-US" dirty="0" smtClean="0"/>
          </a:p>
          <a:p>
            <a:pPr marL="0" indent="0" algn="ctr">
              <a:buNone/>
            </a:pPr>
            <a:r>
              <a:rPr lang="cs-CZ" dirty="0"/>
              <a:t>networking, messaging</a:t>
            </a:r>
            <a:endParaRPr lang="en-US" dirty="0"/>
          </a:p>
          <a:p>
            <a:pPr marL="0" indent="0" algn="ctr">
              <a:buNone/>
            </a:pPr>
            <a:endParaRPr lang="en-US" dirty="0"/>
          </a:p>
          <a:p>
            <a:pPr marL="2142900" indent="-342900"/>
            <a:r>
              <a:rPr lang="en-US" dirty="0" smtClean="0"/>
              <a:t>virtual network, direct connection</a:t>
            </a:r>
          </a:p>
          <a:p>
            <a:pPr marL="2142900" indent="-342900"/>
            <a:r>
              <a:rPr lang="en-US" dirty="0" smtClean="0"/>
              <a:t>traffic manager</a:t>
            </a:r>
            <a:endParaRPr lang="cs-CZ" dirty="0" smtClean="0"/>
          </a:p>
          <a:p>
            <a:pPr marL="2142900" indent="-342900"/>
            <a:r>
              <a:rPr lang="en-US" dirty="0" smtClean="0"/>
              <a:t>messaging - service bus</a:t>
            </a:r>
          </a:p>
          <a:p>
            <a:pPr marL="2142900" indent="-342900"/>
            <a:r>
              <a:rPr lang="en-US" dirty="0" smtClean="0"/>
              <a:t>queue, topic, relay, event hub, event grid</a:t>
            </a:r>
          </a:p>
          <a:p>
            <a:pPr marL="2142900" indent="-342900"/>
            <a:r>
              <a:rPr lang="en-US" dirty="0" smtClean="0"/>
              <a:t>caching, CDN</a:t>
            </a:r>
          </a:p>
          <a:p>
            <a:pPr marL="2142900" indent="-342900"/>
            <a:endParaRPr lang="en-US" dirty="0"/>
          </a:p>
        </p:txBody>
      </p:sp>
    </p:spTree>
    <p:extLst>
      <p:ext uri="{BB962C8B-B14F-4D97-AF65-F5344CB8AC3E}">
        <p14:creationId xmlns:p14="http://schemas.microsoft.com/office/powerpoint/2010/main" val="265202567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Network</a:t>
            </a:r>
            <a:endParaRPr lang="cs-CZ" dirty="0"/>
          </a:p>
        </p:txBody>
      </p:sp>
      <p:sp>
        <p:nvSpPr>
          <p:cNvPr id="4" name="Content Placeholder 4"/>
          <p:cNvSpPr>
            <a:spLocks noGrp="1"/>
          </p:cNvSpPr>
          <p:nvPr>
            <p:ph sz="quarter" idx="13"/>
          </p:nvPr>
        </p:nvSpPr>
        <p:spPr>
          <a:xfrm>
            <a:off x="107504" y="3658674"/>
            <a:ext cx="8928992" cy="3082694"/>
          </a:xfrm>
        </p:spPr>
        <p:txBody>
          <a:bodyPr>
            <a:normAutofit fontScale="92500" lnSpcReduction="20000"/>
          </a:bodyPr>
          <a:lstStyle/>
          <a:p>
            <a:r>
              <a:rPr lang="en-US" b="1" dirty="0" smtClean="0"/>
              <a:t>Virtual Network</a:t>
            </a:r>
            <a:endParaRPr lang="cs-CZ" dirty="0" smtClean="0"/>
          </a:p>
          <a:p>
            <a:pPr lvl="1"/>
            <a:r>
              <a:rPr lang="cs-CZ" dirty="0" smtClean="0"/>
              <a:t>propojení s vlastní sítí</a:t>
            </a:r>
          </a:p>
          <a:p>
            <a:pPr lvl="2"/>
            <a:r>
              <a:rPr lang="cs-CZ" dirty="0" smtClean="0"/>
              <a:t>rozšíření vlastní sítě</a:t>
            </a:r>
            <a:endParaRPr lang="en-US" dirty="0" smtClean="0"/>
          </a:p>
          <a:p>
            <a:pPr lvl="2"/>
            <a:r>
              <a:rPr lang="cs-CZ" dirty="0"/>
              <a:t>přístup k cloudovým službám z lokální sítě</a:t>
            </a:r>
          </a:p>
          <a:p>
            <a:pPr lvl="2"/>
            <a:r>
              <a:rPr lang="cs-CZ" dirty="0" smtClean="0"/>
              <a:t>přístup k službám lokální sítě z cloudových modulů</a:t>
            </a:r>
          </a:p>
          <a:p>
            <a:pPr lvl="1"/>
            <a:r>
              <a:rPr lang="en-US" dirty="0" err="1" smtClean="0"/>
              <a:t>propojen</a:t>
            </a:r>
            <a:r>
              <a:rPr lang="cs-CZ" dirty="0"/>
              <a:t>í několika datacenter</a:t>
            </a:r>
          </a:p>
          <a:p>
            <a:pPr lvl="2"/>
            <a:r>
              <a:rPr lang="cs-CZ" dirty="0"/>
              <a:t>geografická </a:t>
            </a:r>
            <a:r>
              <a:rPr lang="cs-CZ" dirty="0" smtClean="0"/>
              <a:t>škálovatelnost</a:t>
            </a:r>
            <a:endParaRPr lang="en-US" dirty="0" smtClean="0"/>
          </a:p>
          <a:p>
            <a:r>
              <a:rPr lang="en-US" b="1" dirty="0" smtClean="0"/>
              <a:t>Point-to-Point, Point-to-Site</a:t>
            </a:r>
            <a:endParaRPr lang="cs-CZ" dirty="0"/>
          </a:p>
          <a:p>
            <a:pPr lvl="1"/>
            <a:r>
              <a:rPr lang="cs-CZ" dirty="0"/>
              <a:t>VPN - nutnost </a:t>
            </a:r>
            <a:r>
              <a:rPr lang="cs-CZ" dirty="0" smtClean="0"/>
              <a:t>gateway</a:t>
            </a:r>
            <a:r>
              <a:rPr lang="cs-CZ" dirty="0"/>
              <a:t>, network admin</a:t>
            </a:r>
          </a:p>
          <a:p>
            <a:pPr lvl="2"/>
            <a:r>
              <a:rPr lang="cs-CZ" dirty="0"/>
              <a:t>klientský </a:t>
            </a:r>
            <a:r>
              <a:rPr lang="cs-CZ" dirty="0" smtClean="0"/>
              <a:t>sw</a:t>
            </a:r>
            <a:r>
              <a:rPr lang="en-US" dirty="0" smtClean="0"/>
              <a:t>, </a:t>
            </a:r>
            <a:r>
              <a:rPr lang="cs-CZ" dirty="0" smtClean="0"/>
              <a:t>bez </a:t>
            </a:r>
            <a:r>
              <a:rPr lang="cs-CZ" dirty="0"/>
              <a:t>nutnosti </a:t>
            </a:r>
            <a:r>
              <a:rPr lang="cs-CZ" dirty="0" smtClean="0"/>
              <a:t>síťování</a:t>
            </a:r>
            <a:endParaRPr lang="cs-CZ" dirty="0"/>
          </a:p>
          <a:p>
            <a:pPr lvl="2"/>
            <a:endParaRPr lang="cs-CZ" dirty="0" smtClean="0"/>
          </a:p>
        </p:txBody>
      </p:sp>
      <p:pic>
        <p:nvPicPr>
          <p:cNvPr id="5122" name="Picture 2" descr="file:///C:/F/skola/Azure/papers/AzureFundamentals/Networking_files/networking_01_networking.png"/>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8217" r="2994" b="3458"/>
          <a:stretch/>
        </p:blipFill>
        <p:spPr bwMode="auto">
          <a:xfrm>
            <a:off x="107505" y="537847"/>
            <a:ext cx="5009020" cy="2891153"/>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5976156" y="908720"/>
            <a:ext cx="2664296" cy="1282493"/>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sz="1600" dirty="0" smtClean="0">
                <a:solidFill>
                  <a:srgbClr val="002060"/>
                </a:solidFill>
              </a:rPr>
              <a:t>možné dedikované linky</a:t>
            </a:r>
          </a:p>
          <a:p>
            <a:pPr algn="ctr"/>
            <a:r>
              <a:rPr lang="en-US" sz="1600" dirty="0" smtClean="0">
                <a:solidFill>
                  <a:srgbClr val="002060"/>
                </a:solidFill>
              </a:rPr>
              <a:t>Azure Express Route</a:t>
            </a:r>
          </a:p>
          <a:p>
            <a:pPr algn="ctr"/>
            <a:r>
              <a:rPr lang="en-US" sz="1600" dirty="0" smtClean="0">
                <a:solidFill>
                  <a:srgbClr val="002060"/>
                </a:solidFill>
              </a:rPr>
              <a:t>AWS Direct Connect</a:t>
            </a:r>
          </a:p>
          <a:p>
            <a:pPr algn="ctr"/>
            <a:r>
              <a:rPr lang="en-US" sz="1600" dirty="0" smtClean="0">
                <a:solidFill>
                  <a:srgbClr val="002060"/>
                </a:solidFill>
              </a:rPr>
              <a:t>Google Cloud Interconnect</a:t>
            </a:r>
            <a:endParaRPr lang="cs-CZ" sz="1600" dirty="0">
              <a:solidFill>
                <a:srgbClr val="002060"/>
              </a:solidFill>
            </a:endParaRPr>
          </a:p>
        </p:txBody>
      </p:sp>
      <p:pic>
        <p:nvPicPr>
          <p:cNvPr id="6" name="Picture 1"/>
          <p:cNvPicPr>
            <a:picLocks noChangeAspect="1" noChangeArrowheads="1"/>
          </p:cNvPicPr>
          <p:nvPr/>
        </p:nvPicPr>
        <p:blipFill rotWithShape="1">
          <a:blip r:embed="rId3" cstate="print"/>
          <a:srcRect r="32004"/>
          <a:stretch/>
        </p:blipFill>
        <p:spPr bwMode="auto">
          <a:xfrm>
            <a:off x="5580112" y="3284985"/>
            <a:ext cx="3456384" cy="34563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Traffic Manager, Load Balancer</a:t>
            </a:r>
            <a:endParaRPr lang="cs-CZ" dirty="0"/>
          </a:p>
        </p:txBody>
      </p:sp>
      <p:sp>
        <p:nvSpPr>
          <p:cNvPr id="4" name="Content Placeholder 4"/>
          <p:cNvSpPr>
            <a:spLocks noGrp="1"/>
          </p:cNvSpPr>
          <p:nvPr>
            <p:ph sz="quarter" idx="13"/>
          </p:nvPr>
        </p:nvSpPr>
        <p:spPr>
          <a:xfrm>
            <a:off x="107504" y="3573016"/>
            <a:ext cx="8928992" cy="3168352"/>
          </a:xfrm>
        </p:spPr>
        <p:txBody>
          <a:bodyPr>
            <a:normAutofit lnSpcReduction="10000"/>
          </a:bodyPr>
          <a:lstStyle/>
          <a:p>
            <a:r>
              <a:rPr lang="cs-CZ" b="1" dirty="0" smtClean="0"/>
              <a:t>Traffic Manager</a:t>
            </a:r>
            <a:endParaRPr lang="cs-CZ" dirty="0" smtClean="0"/>
          </a:p>
          <a:p>
            <a:pPr lvl="1"/>
            <a:r>
              <a:rPr lang="cs-CZ" dirty="0" smtClean="0"/>
              <a:t>load balancing požadavků mezi datacentra</a:t>
            </a:r>
            <a:endParaRPr lang="en-US" dirty="0" smtClean="0"/>
          </a:p>
          <a:p>
            <a:pPr lvl="2"/>
            <a:r>
              <a:rPr lang="en-US" dirty="0" err="1" smtClean="0"/>
              <a:t>i</a:t>
            </a:r>
            <a:r>
              <a:rPr lang="cs-CZ" dirty="0" smtClean="0"/>
              <a:t>nternet-facing </a:t>
            </a:r>
            <a:r>
              <a:rPr lang="cs-CZ" dirty="0"/>
              <a:t>load </a:t>
            </a:r>
            <a:r>
              <a:rPr lang="cs-CZ" dirty="0" smtClean="0"/>
              <a:t>balancing</a:t>
            </a:r>
          </a:p>
          <a:p>
            <a:pPr lvl="1"/>
            <a:r>
              <a:rPr lang="cs-CZ" dirty="0" smtClean="0"/>
              <a:t>pravidla směrování (routing rules)</a:t>
            </a:r>
          </a:p>
          <a:p>
            <a:pPr lvl="2"/>
            <a:r>
              <a:rPr lang="cs-CZ" dirty="0" smtClean="0"/>
              <a:t>definována vývojáři aplikací</a:t>
            </a:r>
          </a:p>
          <a:p>
            <a:pPr lvl="2"/>
            <a:r>
              <a:rPr lang="cs-CZ" dirty="0" smtClean="0"/>
              <a:t>cookie-based afinity</a:t>
            </a:r>
          </a:p>
          <a:p>
            <a:pPr lvl="1"/>
            <a:r>
              <a:rPr lang="cs-CZ" dirty="0" smtClean="0"/>
              <a:t>vhodné zejména pro velké aplikace, </a:t>
            </a:r>
            <a:r>
              <a:rPr lang="en-US" dirty="0" err="1" smtClean="0"/>
              <a:t>geografick</a:t>
            </a:r>
            <a:r>
              <a:rPr lang="cs-CZ" dirty="0" smtClean="0"/>
              <a:t>á</a:t>
            </a:r>
            <a:r>
              <a:rPr lang="en-US" dirty="0" smtClean="0"/>
              <a:t> </a:t>
            </a:r>
            <a:r>
              <a:rPr lang="cs-CZ" dirty="0" smtClean="0"/>
              <a:t>škálovatelnost</a:t>
            </a:r>
            <a:endParaRPr lang="en-US" dirty="0" smtClean="0"/>
          </a:p>
          <a:p>
            <a:pPr lvl="2"/>
            <a:r>
              <a:rPr lang="en-US" dirty="0" err="1" smtClean="0"/>
              <a:t>automatick</a:t>
            </a:r>
            <a:r>
              <a:rPr lang="cs-CZ" dirty="0" smtClean="0"/>
              <a:t>á aktualizace při škálování</a:t>
            </a:r>
            <a:endParaRPr lang="en-US" dirty="0" smtClean="0"/>
          </a:p>
          <a:p>
            <a:pPr lvl="2"/>
            <a:r>
              <a:rPr lang="en-US" dirty="0" smtClean="0"/>
              <a:t>health checks, automatic failover</a:t>
            </a:r>
          </a:p>
        </p:txBody>
      </p:sp>
      <p:pic>
        <p:nvPicPr>
          <p:cNvPr id="38914" name="Picture 2"/>
          <p:cNvPicPr>
            <a:picLocks noChangeAspect="1" noChangeArrowheads="1"/>
          </p:cNvPicPr>
          <p:nvPr/>
        </p:nvPicPr>
        <p:blipFill>
          <a:blip r:embed="rId3" cstate="print"/>
          <a:srcRect/>
          <a:stretch>
            <a:fillRect/>
          </a:stretch>
        </p:blipFill>
        <p:spPr bwMode="auto">
          <a:xfrm>
            <a:off x="1259631" y="482972"/>
            <a:ext cx="7525685" cy="3162052"/>
          </a:xfrm>
          <a:prstGeom prst="rect">
            <a:avLst/>
          </a:prstGeom>
          <a:noFill/>
          <a:ln w="9525">
            <a:noFill/>
            <a:miter lim="800000"/>
            <a:headEnd/>
            <a:tailEnd/>
          </a:ln>
        </p:spPr>
      </p:pic>
      <p:graphicFrame>
        <p:nvGraphicFramePr>
          <p:cNvPr id="3" name="Table 2"/>
          <p:cNvGraphicFramePr>
            <a:graphicFrameLocks noGrp="1"/>
          </p:cNvGraphicFramePr>
          <p:nvPr>
            <p:extLst>
              <p:ext uri="{D42A27DB-BD31-4B8C-83A1-F6EECF244321}">
                <p14:modId xmlns:p14="http://schemas.microsoft.com/office/powerpoint/2010/main" val="89585456"/>
              </p:ext>
            </p:extLst>
          </p:nvPr>
        </p:nvGraphicFramePr>
        <p:xfrm>
          <a:off x="6444208" y="3861048"/>
          <a:ext cx="1800200" cy="1483360"/>
        </p:xfrm>
        <a:graphic>
          <a:graphicData uri="http://schemas.openxmlformats.org/drawingml/2006/table">
            <a:tbl>
              <a:tblPr>
                <a:tableStyleId>{5C22544A-7EE6-4342-B048-85BDC9FD1C3A}</a:tableStyleId>
              </a:tblPr>
              <a:tblGrid>
                <a:gridCol w="1800200"/>
              </a:tblGrid>
              <a:tr h="370840">
                <a:tc>
                  <a:txBody>
                    <a:bodyPr/>
                    <a:lstStyle/>
                    <a:p>
                      <a:r>
                        <a:rPr lang="en-US" dirty="0" smtClean="0"/>
                        <a:t>Performance</a:t>
                      </a:r>
                      <a:endParaRPr lang="en-US" dirty="0"/>
                    </a:p>
                  </a:txBody>
                  <a:tcPr/>
                </a:tc>
              </a:tr>
              <a:tr h="370840">
                <a:tc>
                  <a:txBody>
                    <a:bodyPr/>
                    <a:lstStyle/>
                    <a:p>
                      <a:r>
                        <a:rPr lang="en-US" dirty="0" smtClean="0"/>
                        <a:t>Priority / Failover</a:t>
                      </a:r>
                      <a:endParaRPr lang="en-US" dirty="0"/>
                    </a:p>
                  </a:txBody>
                  <a:tcPr/>
                </a:tc>
              </a:tr>
              <a:tr h="370840">
                <a:tc>
                  <a:txBody>
                    <a:bodyPr/>
                    <a:lstStyle/>
                    <a:p>
                      <a:r>
                        <a:rPr lang="en-US" dirty="0" smtClean="0"/>
                        <a:t>Round</a:t>
                      </a:r>
                      <a:r>
                        <a:rPr lang="en-US" baseline="0" dirty="0" smtClean="0"/>
                        <a:t> Robin</a:t>
                      </a:r>
                      <a:endParaRPr lang="en-US" dirty="0"/>
                    </a:p>
                  </a:txBody>
                  <a:tcPr/>
                </a:tc>
              </a:tr>
              <a:tr h="370840">
                <a:tc>
                  <a:txBody>
                    <a:bodyPr/>
                    <a:lstStyle/>
                    <a:p>
                      <a:r>
                        <a:rPr lang="en-US" dirty="0" smtClean="0"/>
                        <a:t>Weighted RR</a:t>
                      </a:r>
                      <a:endParaRPr lang="en-US" dirty="0"/>
                    </a:p>
                  </a:txBody>
                  <a:tcPr/>
                </a:tc>
              </a:tr>
            </a:tbl>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Messaging</a:t>
            </a:r>
            <a:r>
              <a:rPr lang="cs-CZ" dirty="0" smtClean="0"/>
              <a:t> - Service Bus</a:t>
            </a:r>
            <a:endParaRPr lang="cs-CZ" dirty="0"/>
          </a:p>
        </p:txBody>
      </p:sp>
      <p:sp>
        <p:nvSpPr>
          <p:cNvPr id="4" name="Content Placeholder 4"/>
          <p:cNvSpPr>
            <a:spLocks noGrp="1"/>
          </p:cNvSpPr>
          <p:nvPr>
            <p:ph sz="quarter" idx="13"/>
          </p:nvPr>
        </p:nvSpPr>
        <p:spPr>
          <a:xfrm>
            <a:off x="107504" y="1700808"/>
            <a:ext cx="8928992" cy="4968552"/>
          </a:xfrm>
        </p:spPr>
        <p:txBody>
          <a:bodyPr anchor="b">
            <a:normAutofit/>
          </a:bodyPr>
          <a:lstStyle/>
          <a:p>
            <a:r>
              <a:rPr lang="cs-CZ" b="1" dirty="0" smtClean="0"/>
              <a:t>Service Bus</a:t>
            </a:r>
            <a:endParaRPr lang="cs-CZ" dirty="0" smtClean="0"/>
          </a:p>
          <a:p>
            <a:pPr lvl="1"/>
            <a:r>
              <a:rPr lang="en-US" b="1" dirty="0" smtClean="0">
                <a:solidFill>
                  <a:schemeClr val="accent3">
                    <a:lumMod val="75000"/>
                  </a:schemeClr>
                </a:solidFill>
              </a:rPr>
              <a:t>Relay</a:t>
            </a:r>
            <a:r>
              <a:rPr lang="en-US" dirty="0" smtClean="0"/>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smtClean="0"/>
              <a:t> Message </a:t>
            </a:r>
            <a:r>
              <a:rPr lang="en-US" b="1" dirty="0" smtClean="0">
                <a:solidFill>
                  <a:srgbClr val="00B050"/>
                </a:solidFill>
              </a:rPr>
              <a:t>Broker</a:t>
            </a:r>
          </a:p>
          <a:p>
            <a:pPr lvl="1"/>
            <a:r>
              <a:rPr lang="cs-CZ" dirty="0" smtClean="0"/>
              <a:t>publish-subscribe, loosely coupled communication</a:t>
            </a:r>
          </a:p>
          <a:p>
            <a:pPr lvl="1"/>
            <a:r>
              <a:rPr lang="cs-CZ" dirty="0" smtClean="0"/>
              <a:t>skupinová komunikace 1:N, více příjemců</a:t>
            </a:r>
            <a:endParaRPr lang="en-US" dirty="0" smtClean="0"/>
          </a:p>
          <a:p>
            <a:pPr lvl="2"/>
            <a:r>
              <a:rPr lang="en-US" dirty="0" smtClean="0"/>
              <a:t>competing / partitioned consumers</a:t>
            </a:r>
            <a:endParaRPr lang="cs-CZ" dirty="0" smtClean="0"/>
          </a:p>
          <a:p>
            <a:pPr lvl="1"/>
            <a:r>
              <a:rPr lang="en-US" dirty="0" smtClean="0"/>
              <a:t>API </a:t>
            </a:r>
            <a:r>
              <a:rPr lang="cs-CZ" dirty="0" smtClean="0"/>
              <a:t>mimo cloud</a:t>
            </a:r>
          </a:p>
          <a:p>
            <a:pPr lvl="2"/>
            <a:r>
              <a:rPr lang="cs-CZ" dirty="0" smtClean="0"/>
              <a:t>letecká společnost, zpřístupnění rezervace letenek a oznamování změn</a:t>
            </a:r>
          </a:p>
          <a:p>
            <a:pPr lvl="1"/>
            <a:r>
              <a:rPr lang="cs-CZ" dirty="0">
                <a:solidFill>
                  <a:schemeClr val="accent3">
                    <a:lumMod val="75000"/>
                  </a:schemeClr>
                </a:solidFill>
              </a:rPr>
              <a:t>Relays</a:t>
            </a:r>
            <a:r>
              <a:rPr lang="en-US" dirty="0" smtClean="0"/>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smtClean="0"/>
              <a:t> </a:t>
            </a:r>
            <a:r>
              <a:rPr lang="cs-CZ" dirty="0">
                <a:solidFill>
                  <a:srgbClr val="00B050"/>
                </a:solidFill>
              </a:rPr>
              <a:t>Queues, Topics, </a:t>
            </a:r>
            <a:r>
              <a:rPr lang="en-US" dirty="0">
                <a:solidFill>
                  <a:srgbClr val="00B050"/>
                </a:solidFill>
              </a:rPr>
              <a:t>Event Hubs, Push Notifications</a:t>
            </a:r>
          </a:p>
          <a:p>
            <a:pPr lvl="2"/>
            <a:endParaRPr lang="en-US" sz="800" dirty="0" smtClean="0"/>
          </a:p>
          <a:p>
            <a:r>
              <a:rPr lang="en-US" b="1" dirty="0" err="1" smtClean="0"/>
              <a:t>Platformy</a:t>
            </a:r>
            <a:endParaRPr lang="en-US" b="1" dirty="0" smtClean="0"/>
          </a:p>
          <a:p>
            <a:pPr lvl="1"/>
            <a:r>
              <a:rPr lang="cs-CZ" dirty="0" smtClean="0"/>
              <a:t>Azure </a:t>
            </a:r>
            <a:r>
              <a:rPr lang="cs-CZ" dirty="0"/>
              <a:t>Service Bus </a:t>
            </a:r>
            <a:r>
              <a:rPr lang="cs-CZ" dirty="0" smtClean="0"/>
              <a:t>Queues</a:t>
            </a:r>
            <a:r>
              <a:rPr lang="en-US" dirty="0" smtClean="0"/>
              <a:t> / Topics</a:t>
            </a:r>
            <a:endParaRPr lang="cs-CZ" dirty="0"/>
          </a:p>
          <a:p>
            <a:pPr lvl="1"/>
            <a:r>
              <a:rPr lang="cs-CZ" dirty="0"/>
              <a:t>Google Cloud Pub/Sub</a:t>
            </a:r>
          </a:p>
          <a:p>
            <a:pPr lvl="1"/>
            <a:r>
              <a:rPr lang="en-US" dirty="0"/>
              <a:t>AWS Simple Queue </a:t>
            </a:r>
            <a:r>
              <a:rPr lang="en-US" dirty="0" smtClean="0"/>
              <a:t>Service</a:t>
            </a:r>
            <a:endParaRPr lang="cs-CZ" dirty="0"/>
          </a:p>
        </p:txBody>
      </p:sp>
      <p:pic>
        <p:nvPicPr>
          <p:cNvPr id="3" name="Picture 2"/>
          <p:cNvPicPr>
            <a:picLocks noChangeAspect="1"/>
          </p:cNvPicPr>
          <p:nvPr/>
        </p:nvPicPr>
        <p:blipFill>
          <a:blip r:embed="rId2"/>
          <a:stretch>
            <a:fillRect/>
          </a:stretch>
        </p:blipFill>
        <p:spPr>
          <a:xfrm>
            <a:off x="4860032" y="692696"/>
            <a:ext cx="4048036" cy="1944216"/>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Bus </a:t>
            </a:r>
            <a:r>
              <a:rPr lang="cs-CZ" dirty="0" smtClean="0"/>
              <a:t>- </a:t>
            </a:r>
            <a:r>
              <a:rPr lang="en-US" dirty="0" smtClean="0"/>
              <a:t>Relay</a:t>
            </a:r>
            <a:endParaRPr lang="cs-CZ" dirty="0"/>
          </a:p>
        </p:txBody>
      </p:sp>
      <p:sp>
        <p:nvSpPr>
          <p:cNvPr id="4" name="Content Placeholder 4"/>
          <p:cNvSpPr>
            <a:spLocks noGrp="1"/>
          </p:cNvSpPr>
          <p:nvPr>
            <p:ph sz="quarter" idx="13"/>
          </p:nvPr>
        </p:nvSpPr>
        <p:spPr>
          <a:xfrm>
            <a:off x="144016" y="620688"/>
            <a:ext cx="3131840" cy="5976664"/>
          </a:xfrm>
        </p:spPr>
        <p:txBody>
          <a:bodyPr anchor="t">
            <a:normAutofit lnSpcReduction="10000"/>
          </a:bodyPr>
          <a:lstStyle/>
          <a:p>
            <a:r>
              <a:rPr lang="en-US" b="1" dirty="0" smtClean="0"/>
              <a:t>Relay</a:t>
            </a:r>
            <a:endParaRPr lang="cs-CZ" b="1" dirty="0" smtClean="0"/>
          </a:p>
          <a:p>
            <a:pPr lvl="1"/>
            <a:r>
              <a:rPr lang="cs-CZ" dirty="0" smtClean="0"/>
              <a:t>obousměrné propojení</a:t>
            </a:r>
            <a:endParaRPr lang="en-US" dirty="0" smtClean="0"/>
          </a:p>
          <a:p>
            <a:pPr lvl="1"/>
            <a:r>
              <a:rPr lang="en-US" dirty="0" err="1" smtClean="0"/>
              <a:t>synchronn</a:t>
            </a:r>
            <a:r>
              <a:rPr lang="cs-CZ" dirty="0" smtClean="0"/>
              <a:t>í</a:t>
            </a:r>
            <a:endParaRPr lang="en-US" dirty="0" smtClean="0"/>
          </a:p>
          <a:p>
            <a:pPr lvl="1"/>
            <a:r>
              <a:rPr lang="en-US" dirty="0" err="1" smtClean="0"/>
              <a:t>identifikovan</a:t>
            </a:r>
            <a:r>
              <a:rPr lang="cs-CZ" dirty="0" smtClean="0"/>
              <a:t>é</a:t>
            </a:r>
            <a:endParaRPr lang="en-US" dirty="0" smtClean="0"/>
          </a:p>
          <a:p>
            <a:pPr lvl="1"/>
            <a:r>
              <a:rPr lang="cs-CZ" dirty="0" smtClean="0"/>
              <a:t>chráněné</a:t>
            </a:r>
            <a:endParaRPr lang="en-US" dirty="0" smtClean="0"/>
          </a:p>
          <a:p>
            <a:r>
              <a:rPr lang="cs-CZ" b="1" dirty="0" smtClean="0"/>
              <a:t>Motivace</a:t>
            </a:r>
          </a:p>
          <a:p>
            <a:pPr lvl="1"/>
            <a:r>
              <a:rPr lang="cs-CZ" dirty="0" smtClean="0"/>
              <a:t>obě </a:t>
            </a:r>
            <a:r>
              <a:rPr lang="en-US" dirty="0" err="1" smtClean="0"/>
              <a:t>apli</a:t>
            </a:r>
            <a:r>
              <a:rPr lang="cs-CZ" dirty="0" smtClean="0"/>
              <a:t>k</a:t>
            </a:r>
            <a:r>
              <a:rPr lang="en-US" dirty="0" smtClean="0"/>
              <a:t>a</a:t>
            </a:r>
            <a:r>
              <a:rPr lang="cs-CZ" dirty="0" smtClean="0"/>
              <a:t>ce za </a:t>
            </a:r>
            <a:r>
              <a:rPr lang="en-US" dirty="0" smtClean="0"/>
              <a:t>firewall</a:t>
            </a:r>
            <a:r>
              <a:rPr lang="cs-CZ" dirty="0" smtClean="0"/>
              <a:t>em</a:t>
            </a:r>
          </a:p>
          <a:p>
            <a:pPr lvl="2"/>
            <a:r>
              <a:rPr lang="cs-CZ" dirty="0" smtClean="0"/>
              <a:t>blokované příchozí porty</a:t>
            </a:r>
          </a:p>
          <a:p>
            <a:pPr lvl="1"/>
            <a:r>
              <a:rPr lang="en-US" dirty="0" smtClean="0"/>
              <a:t>NAT</a:t>
            </a:r>
            <a:r>
              <a:rPr lang="cs-CZ" dirty="0" smtClean="0"/>
              <a:t> </a:t>
            </a:r>
            <a:endParaRPr lang="en-US" dirty="0"/>
          </a:p>
          <a:p>
            <a:pPr lvl="2"/>
            <a:r>
              <a:rPr lang="cs-CZ" dirty="0" smtClean="0"/>
              <a:t>proměnlivá </a:t>
            </a:r>
            <a:r>
              <a:rPr lang="en-US" dirty="0" smtClean="0"/>
              <a:t>IP </a:t>
            </a:r>
            <a:r>
              <a:rPr lang="en-US" dirty="0" err="1" smtClean="0"/>
              <a:t>adres</a:t>
            </a:r>
            <a:r>
              <a:rPr lang="cs-CZ" dirty="0" smtClean="0"/>
              <a:t>a</a:t>
            </a:r>
          </a:p>
          <a:p>
            <a:r>
              <a:rPr lang="cs-CZ" b="1" dirty="0" smtClean="0"/>
              <a:t>Řešení</a:t>
            </a:r>
          </a:p>
          <a:p>
            <a:pPr lvl="1"/>
            <a:r>
              <a:rPr lang="cs-CZ" dirty="0" smtClean="0"/>
              <a:t>Service Bus</a:t>
            </a:r>
            <a:r>
              <a:rPr lang="en-US" dirty="0" smtClean="0"/>
              <a:t/>
            </a:r>
            <a:br>
              <a:rPr lang="en-US" dirty="0" smtClean="0"/>
            </a:br>
            <a:r>
              <a:rPr lang="en-US" dirty="0" smtClean="0"/>
              <a:t>	</a:t>
            </a:r>
            <a:r>
              <a:rPr lang="cs-CZ" dirty="0" smtClean="0"/>
              <a:t>Relay Service</a:t>
            </a:r>
          </a:p>
          <a:p>
            <a:pPr lvl="1"/>
            <a:r>
              <a:rPr lang="cs-CZ" dirty="0" smtClean="0"/>
              <a:t>obě aplikace se přihlásí</a:t>
            </a:r>
          </a:p>
          <a:p>
            <a:pPr lvl="1"/>
            <a:r>
              <a:rPr lang="cs-CZ" dirty="0" smtClean="0"/>
              <a:t>registr relay ids</a:t>
            </a:r>
          </a:p>
          <a:p>
            <a:pPr lvl="1"/>
            <a:endParaRPr lang="cs-CZ"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2060849"/>
            <a:ext cx="5796136" cy="4248472"/>
          </a:xfrm>
          <a:prstGeom prst="rect">
            <a:avLst/>
          </a:prstGeom>
        </p:spPr>
      </p:pic>
      <p:cxnSp>
        <p:nvCxnSpPr>
          <p:cNvPr id="6" name="Straight Connector 5"/>
          <p:cNvCxnSpPr/>
          <p:nvPr/>
        </p:nvCxnSpPr>
        <p:spPr>
          <a:xfrm>
            <a:off x="3995936" y="3933056"/>
            <a:ext cx="1728192" cy="1296144"/>
          </a:xfrm>
          <a:prstGeom prst="line">
            <a:avLst/>
          </a:prstGeom>
          <a:ln w="152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67944" y="5733256"/>
            <a:ext cx="936104" cy="0"/>
          </a:xfrm>
          <a:prstGeom prst="line">
            <a:avLst/>
          </a:prstGeom>
          <a:ln w="1524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cstate="print"/>
          <a:srcRect/>
          <a:stretch>
            <a:fillRect/>
          </a:stretch>
        </p:blipFill>
        <p:spPr bwMode="auto">
          <a:xfrm>
            <a:off x="4367069" y="3745860"/>
            <a:ext cx="4658979" cy="309634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Service Bus </a:t>
            </a:r>
            <a:r>
              <a:rPr lang="cs-CZ" dirty="0" smtClean="0"/>
              <a:t>- Queue</a:t>
            </a:r>
            <a:endParaRPr lang="cs-CZ" dirty="0"/>
          </a:p>
        </p:txBody>
      </p:sp>
      <p:sp>
        <p:nvSpPr>
          <p:cNvPr id="4" name="Content Placeholder 4"/>
          <p:cNvSpPr>
            <a:spLocks noGrp="1"/>
          </p:cNvSpPr>
          <p:nvPr>
            <p:ph sz="quarter" idx="13"/>
          </p:nvPr>
        </p:nvSpPr>
        <p:spPr>
          <a:xfrm>
            <a:off x="107504" y="548680"/>
            <a:ext cx="8928992" cy="5976664"/>
          </a:xfrm>
        </p:spPr>
        <p:txBody>
          <a:bodyPr anchor="t">
            <a:normAutofit/>
          </a:bodyPr>
          <a:lstStyle/>
          <a:p>
            <a:r>
              <a:rPr lang="cs-CZ" b="1" dirty="0" smtClean="0"/>
              <a:t>Message Queueing</a:t>
            </a:r>
            <a:endParaRPr lang="cs-CZ" dirty="0" smtClean="0"/>
          </a:p>
          <a:p>
            <a:pPr lvl="1"/>
            <a:r>
              <a:rPr lang="cs-CZ" dirty="0" smtClean="0"/>
              <a:t>spolehlivý </a:t>
            </a:r>
            <a:r>
              <a:rPr lang="cs-CZ" b="1" dirty="0" smtClean="0"/>
              <a:t>asynchronní</a:t>
            </a:r>
            <a:r>
              <a:rPr lang="cs-CZ" dirty="0" smtClean="0"/>
              <a:t> jednosměrný kanál mezi rolemi</a:t>
            </a:r>
          </a:p>
          <a:p>
            <a:pPr lvl="2"/>
            <a:r>
              <a:rPr lang="cs-CZ" dirty="0" smtClean="0"/>
              <a:t>web role přijme soubor s videem, uloží ho do blobu, pošle zprávu do MQ</a:t>
            </a:r>
          </a:p>
          <a:p>
            <a:pPr lvl="2"/>
            <a:r>
              <a:rPr lang="cs-CZ" b="1" i="1" dirty="0" smtClean="0"/>
              <a:t>nějaký </a:t>
            </a:r>
            <a:r>
              <a:rPr lang="cs-CZ" dirty="0" smtClean="0"/>
              <a:t>worker role </a:t>
            </a:r>
            <a:r>
              <a:rPr lang="cs-CZ" b="1" i="1" dirty="0" smtClean="0"/>
              <a:t>někdy </a:t>
            </a:r>
            <a:r>
              <a:rPr lang="cs-CZ" dirty="0" smtClean="0"/>
              <a:t>zprávu vyzvedne a provede konverzi formátu</a:t>
            </a:r>
          </a:p>
          <a:p>
            <a:pPr lvl="1"/>
            <a:r>
              <a:rPr lang="cs-CZ" dirty="0" smtClean="0"/>
              <a:t>části zprávy</a:t>
            </a:r>
          </a:p>
          <a:p>
            <a:pPr lvl="2"/>
            <a:r>
              <a:rPr lang="cs-CZ" dirty="0" smtClean="0"/>
              <a:t>strukturovaná / nestrukturovaná </a:t>
            </a:r>
          </a:p>
          <a:p>
            <a:pPr lvl="1"/>
            <a:r>
              <a:rPr lang="cs-CZ" dirty="0" smtClean="0"/>
              <a:t>škálovatelnost - nezávislý počet read/write rolí</a:t>
            </a:r>
          </a:p>
          <a:p>
            <a:pPr lvl="2"/>
            <a:r>
              <a:rPr lang="cs-CZ" dirty="0" smtClean="0"/>
              <a:t>odesílatelů i příjemců může být více</a:t>
            </a:r>
            <a:endParaRPr lang="en-US" dirty="0" smtClean="0"/>
          </a:p>
          <a:p>
            <a:pPr lvl="3"/>
            <a:r>
              <a:rPr lang="en-US" dirty="0" err="1" smtClean="0"/>
              <a:t>jedna</a:t>
            </a:r>
            <a:r>
              <a:rPr lang="en-US" dirty="0" smtClean="0"/>
              <a:t> </a:t>
            </a:r>
            <a:r>
              <a:rPr lang="en-US" dirty="0" err="1" smtClean="0"/>
              <a:t>zpr</a:t>
            </a:r>
            <a:r>
              <a:rPr lang="cs-CZ" dirty="0" smtClean="0"/>
              <a:t>áv</a:t>
            </a:r>
            <a:r>
              <a:rPr lang="en-US" dirty="0" smtClean="0"/>
              <a:t>a</a:t>
            </a:r>
            <a:r>
              <a:rPr lang="cs-CZ" dirty="0" smtClean="0"/>
              <a:t> </a:t>
            </a:r>
            <a:r>
              <a:rPr lang="en-US" dirty="0" smtClean="0"/>
              <a:t> </a:t>
            </a:r>
            <a:r>
              <a:rPr lang="en-US" dirty="0" smtClean="0">
                <a:latin typeface="Lucida Sans Unicode" panose="020B0602030504020204" pitchFamily="34" charset="0"/>
                <a:cs typeface="Lucida Sans Unicode" panose="020B0602030504020204" pitchFamily="34" charset="0"/>
              </a:rPr>
              <a:t>⇝</a:t>
            </a:r>
            <a:r>
              <a:rPr lang="en-US" dirty="0" smtClean="0"/>
              <a:t> </a:t>
            </a:r>
            <a:r>
              <a:rPr lang="cs-CZ" dirty="0" smtClean="0"/>
              <a:t> jeden příjemce</a:t>
            </a:r>
          </a:p>
          <a:p>
            <a:pPr lvl="2"/>
            <a:r>
              <a:rPr lang="cs-CZ" dirty="0" smtClean="0"/>
              <a:t>automatický load balancing</a:t>
            </a:r>
            <a:endParaRPr lang="en-US" dirty="0" smtClean="0"/>
          </a:p>
          <a:p>
            <a:r>
              <a:rPr lang="cs-CZ" b="1" dirty="0" smtClean="0"/>
              <a:t>Vyzvednutí zprávy</a:t>
            </a:r>
          </a:p>
          <a:p>
            <a:pPr lvl="1"/>
            <a:r>
              <a:rPr lang="cs-CZ" dirty="0" smtClean="0"/>
              <a:t>Receive/Delete</a:t>
            </a:r>
          </a:p>
          <a:p>
            <a:pPr lvl="2"/>
            <a:r>
              <a:rPr lang="cs-CZ" dirty="0" smtClean="0"/>
              <a:t>jednodušší, možná ztráta při výpadku</a:t>
            </a:r>
          </a:p>
          <a:p>
            <a:pPr lvl="2"/>
            <a:r>
              <a:rPr lang="cs-CZ" dirty="0" smtClean="0"/>
              <a:t>idempotentní </a:t>
            </a:r>
            <a:r>
              <a:rPr lang="en-US" dirty="0" smtClean="0"/>
              <a:t>/ </a:t>
            </a:r>
            <a:r>
              <a:rPr lang="en-US" dirty="0" err="1" smtClean="0"/>
              <a:t>nekritick</a:t>
            </a:r>
            <a:r>
              <a:rPr lang="cs-CZ" dirty="0" smtClean="0"/>
              <a:t>é služby</a:t>
            </a:r>
          </a:p>
          <a:p>
            <a:pPr lvl="1"/>
            <a:r>
              <a:rPr lang="cs-CZ" dirty="0" smtClean="0"/>
              <a:t>Peek/Lock/Complete/Abandon</a:t>
            </a:r>
          </a:p>
          <a:p>
            <a:pPr lvl="2"/>
            <a:r>
              <a:rPr lang="cs-CZ" dirty="0" smtClean="0"/>
              <a:t>fault tolerance</a:t>
            </a:r>
          </a:p>
        </p:txBody>
      </p:sp>
      <p:sp>
        <p:nvSpPr>
          <p:cNvPr id="5" name="Rounded Rectangular Callout 4"/>
          <p:cNvSpPr/>
          <p:nvPr/>
        </p:nvSpPr>
        <p:spPr>
          <a:xfrm>
            <a:off x="6660232" y="2348880"/>
            <a:ext cx="2232248" cy="1008112"/>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Competing Consumers</a:t>
            </a:r>
          </a:p>
          <a:p>
            <a:pPr algn="ctr"/>
            <a:r>
              <a:rPr lang="en-US" sz="1600" dirty="0" smtClean="0">
                <a:solidFill>
                  <a:srgbClr val="002060"/>
                </a:solidFill>
              </a:rPr>
              <a:t>Queue-based Leveling</a:t>
            </a:r>
          </a:p>
          <a:p>
            <a:pPr algn="ctr"/>
            <a:r>
              <a:rPr lang="en-US" sz="1600" dirty="0" smtClean="0">
                <a:solidFill>
                  <a:srgbClr val="002060"/>
                </a:solidFill>
              </a:rPr>
              <a:t>Priority Queue</a:t>
            </a:r>
            <a:endParaRPr lang="cs-CZ" sz="1600" dirty="0">
              <a:solidFill>
                <a:srgbClr val="00206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VM - Architektura vícevrstvé aplikace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12776"/>
            <a:ext cx="8260771" cy="4464496"/>
          </a:xfrm>
          <a:prstGeom prst="rect">
            <a:avLst/>
          </a:prstGeom>
        </p:spPr>
      </p:pic>
      <p:sp>
        <p:nvSpPr>
          <p:cNvPr id="5" name="Rounded Rectangular Callout 4"/>
          <p:cNvSpPr/>
          <p:nvPr/>
        </p:nvSpPr>
        <p:spPr>
          <a:xfrm>
            <a:off x="6012160" y="692696"/>
            <a:ext cx="2088232" cy="468052"/>
          </a:xfrm>
          <a:prstGeom prst="wedgeRoundRectCallout">
            <a:avLst>
              <a:gd name="adj1" fmla="val -31683"/>
              <a:gd name="adj2" fmla="val 178097"/>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solidFill>
                  <a:srgbClr val="002060"/>
                </a:solidFill>
              </a:rPr>
              <a:t>Network Security Group</a:t>
            </a:r>
            <a:endParaRPr lang="cs-CZ" sz="1400" dirty="0" smtClean="0">
              <a:solidFill>
                <a:srgbClr val="002060"/>
              </a:solidFill>
            </a:endParaRPr>
          </a:p>
          <a:p>
            <a:pPr algn="ctr"/>
            <a:r>
              <a:rPr lang="cs-CZ" sz="1400" dirty="0" smtClean="0">
                <a:solidFill>
                  <a:srgbClr val="002060"/>
                </a:solidFill>
              </a:rPr>
              <a:t>omezení komunikace</a:t>
            </a:r>
            <a:endParaRPr lang="cs-CZ" sz="1400" dirty="0">
              <a:solidFill>
                <a:srgbClr val="002060"/>
              </a:solidFill>
            </a:endParaRPr>
          </a:p>
        </p:txBody>
      </p:sp>
      <p:sp>
        <p:nvSpPr>
          <p:cNvPr id="6" name="Rounded Rectangular Callout 5"/>
          <p:cNvSpPr/>
          <p:nvPr/>
        </p:nvSpPr>
        <p:spPr>
          <a:xfrm>
            <a:off x="2555776" y="692696"/>
            <a:ext cx="1366906" cy="468052"/>
          </a:xfrm>
          <a:prstGeom prst="wedgeRoundRectCallout">
            <a:avLst>
              <a:gd name="adj1" fmla="val 2021"/>
              <a:gd name="adj2" fmla="val 6415"/>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smtClean="0">
                <a:solidFill>
                  <a:srgbClr val="002060"/>
                </a:solidFill>
              </a:rPr>
              <a:t>vn</a:t>
            </a:r>
            <a:r>
              <a:rPr lang="cs-CZ" sz="1400" dirty="0" smtClean="0">
                <a:solidFill>
                  <a:srgbClr val="002060"/>
                </a:solidFill>
              </a:rPr>
              <a:t>ější / vnitřní</a:t>
            </a:r>
            <a:br>
              <a:rPr lang="cs-CZ" sz="1400" dirty="0" smtClean="0">
                <a:solidFill>
                  <a:srgbClr val="002060"/>
                </a:solidFill>
              </a:rPr>
            </a:br>
            <a:r>
              <a:rPr lang="cs-CZ" sz="1400" dirty="0" smtClean="0">
                <a:solidFill>
                  <a:srgbClr val="002060"/>
                </a:solidFill>
              </a:rPr>
              <a:t>load balancer</a:t>
            </a:r>
            <a:endParaRPr lang="cs-CZ" sz="1400" dirty="0">
              <a:solidFill>
                <a:srgbClr val="002060"/>
              </a:solidFill>
            </a:endParaRPr>
          </a:p>
        </p:txBody>
      </p:sp>
      <p:sp>
        <p:nvSpPr>
          <p:cNvPr id="7" name="Rounded Rectangular Callout 6"/>
          <p:cNvSpPr/>
          <p:nvPr/>
        </p:nvSpPr>
        <p:spPr>
          <a:xfrm>
            <a:off x="2482522" y="5949280"/>
            <a:ext cx="2089478" cy="486054"/>
          </a:xfrm>
          <a:prstGeom prst="wedgeRoundRectCallout">
            <a:avLst>
              <a:gd name="adj1" fmla="val 1225"/>
              <a:gd name="adj2" fmla="val -101901"/>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cs-CZ" sz="1400" dirty="0" smtClean="0">
                <a:solidFill>
                  <a:srgbClr val="002060"/>
                </a:solidFill>
              </a:rPr>
              <a:t>bastion host - bašta</a:t>
            </a:r>
            <a:br>
              <a:rPr lang="cs-CZ" sz="1400" dirty="0" smtClean="0">
                <a:solidFill>
                  <a:srgbClr val="002060"/>
                </a:solidFill>
              </a:rPr>
            </a:br>
            <a:r>
              <a:rPr lang="cs-CZ" sz="1400" dirty="0" smtClean="0">
                <a:solidFill>
                  <a:srgbClr val="002060"/>
                </a:solidFill>
              </a:rPr>
              <a:t>zabezpečený adm přístup</a:t>
            </a:r>
            <a:endParaRPr lang="cs-CZ" sz="1400" dirty="0">
              <a:solidFill>
                <a:srgbClr val="002060"/>
              </a:solidFill>
            </a:endParaRPr>
          </a:p>
        </p:txBody>
      </p:sp>
    </p:spTree>
    <p:extLst>
      <p:ext uri="{BB962C8B-B14F-4D97-AF65-F5344CB8AC3E}">
        <p14:creationId xmlns:p14="http://schemas.microsoft.com/office/powerpoint/2010/main" val="22755364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Queue-based Design Patterns</a:t>
            </a:r>
            <a:endParaRPr lang="cs-CZ" dirty="0"/>
          </a:p>
        </p:txBody>
      </p:sp>
      <p:pic>
        <p:nvPicPr>
          <p:cNvPr id="11266" name="Picture 2" descr="Figure 1 - Using a message queue to distribute work to instances of a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948520"/>
            <a:ext cx="7992888" cy="280452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p:cNvSpPr txBox="1">
            <a:spLocks/>
          </p:cNvSpPr>
          <p:nvPr/>
        </p:nvSpPr>
        <p:spPr>
          <a:xfrm>
            <a:off x="107504" y="548680"/>
            <a:ext cx="4032448" cy="2880320"/>
          </a:xfrm>
          <a:prstGeom prst="rect">
            <a:avLst/>
          </a:prstGeom>
        </p:spPr>
        <p:txBody>
          <a:bodyPr vert="horz" anchor="t" anchorCtr="0">
            <a:norm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342900" lvl="1" indent="-342900"/>
            <a:r>
              <a:rPr lang="cs-CZ" dirty="0" smtClean="0"/>
              <a:t>Competing Consumers</a:t>
            </a:r>
          </a:p>
          <a:p>
            <a:pPr marL="617220" lvl="2" indent="-342900"/>
            <a:r>
              <a:rPr lang="cs-CZ" dirty="0" smtClean="0"/>
              <a:t>vyrovnávání zátěže služeb</a:t>
            </a:r>
          </a:p>
          <a:p>
            <a:pPr marL="617220" lvl="2" indent="-342900"/>
            <a:r>
              <a:rPr lang="cs-CZ" dirty="0" smtClean="0"/>
              <a:t>fronta mezi službou a klienty</a:t>
            </a:r>
          </a:p>
          <a:p>
            <a:pPr marL="617220" lvl="2" indent="-342900"/>
            <a:r>
              <a:rPr lang="cs-CZ" dirty="0" smtClean="0"/>
              <a:t>eliminace přetížení</a:t>
            </a:r>
          </a:p>
          <a:p>
            <a:pPr marL="342900" lvl="1" indent="-342900"/>
            <a:r>
              <a:rPr lang="cs-CZ" dirty="0"/>
              <a:t>Queue-based Load </a:t>
            </a:r>
            <a:r>
              <a:rPr lang="cs-CZ" dirty="0" smtClean="0"/>
              <a:t>Leveling</a:t>
            </a:r>
          </a:p>
          <a:p>
            <a:pPr marL="342900" lvl="1" indent="-342900"/>
            <a:r>
              <a:rPr lang="cs-CZ" dirty="0" smtClean="0"/>
              <a:t>Throttling</a:t>
            </a:r>
            <a:endParaRPr lang="en-US" dirty="0" smtClean="0"/>
          </a:p>
          <a:p>
            <a:pPr marL="617220" lvl="2" indent="-342900"/>
            <a:r>
              <a:rPr lang="en-US" dirty="0" smtClean="0"/>
              <a:t>p</a:t>
            </a:r>
            <a:r>
              <a:rPr lang="cs-CZ" dirty="0" smtClean="0"/>
              <a:t>řiškrcení, nekritické služby</a:t>
            </a:r>
          </a:p>
          <a:p>
            <a:pPr marL="617220" lvl="2" indent="-342900"/>
            <a:endParaRPr lang="cs-CZ" dirty="0"/>
          </a:p>
          <a:p>
            <a:pPr marL="342900" lvl="1" indent="-342900"/>
            <a:endParaRPr lang="en-US" dirty="0" smtClean="0"/>
          </a:p>
        </p:txBody>
      </p:sp>
      <p:pic>
        <p:nvPicPr>
          <p:cNvPr id="9" name="Picture 2" descr="Figure 1 - Graph showing resource utilization against time for applications running on behalf of three us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052" y="428747"/>
            <a:ext cx="5144054" cy="3519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4862383" y="3754099"/>
            <a:ext cx="1089857" cy="1427881"/>
          </a:xfrm>
          <a:prstGeom prst="rect">
            <a:avLst/>
          </a:prstGeom>
        </p:spPr>
      </p:pic>
      <p:pic>
        <p:nvPicPr>
          <p:cNvPr id="10" name="Picture 9"/>
          <p:cNvPicPr>
            <a:picLocks noChangeAspect="1"/>
          </p:cNvPicPr>
          <p:nvPr/>
        </p:nvPicPr>
        <p:blipFill>
          <a:blip r:embed="rId6"/>
          <a:stretch>
            <a:fillRect/>
          </a:stretch>
        </p:blipFill>
        <p:spPr>
          <a:xfrm>
            <a:off x="2627784" y="4092536"/>
            <a:ext cx="1308232" cy="1101199"/>
          </a:xfrm>
          <a:prstGeom prst="rect">
            <a:avLst/>
          </a:prstGeom>
        </p:spPr>
      </p:pic>
    </p:spTree>
    <p:extLst>
      <p:ext uri="{BB962C8B-B14F-4D97-AF65-F5344CB8AC3E}">
        <p14:creationId xmlns:p14="http://schemas.microsoft.com/office/powerpoint/2010/main" val="4461183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cstate="print"/>
          <a:srcRect/>
          <a:stretch>
            <a:fillRect/>
          </a:stretch>
        </p:blipFill>
        <p:spPr bwMode="auto">
          <a:xfrm>
            <a:off x="4053976" y="404664"/>
            <a:ext cx="5054528" cy="252028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Service Bus </a:t>
            </a:r>
            <a:r>
              <a:rPr lang="cs-CZ" dirty="0" smtClean="0"/>
              <a:t>- </a:t>
            </a:r>
            <a:r>
              <a:rPr lang="en-US" dirty="0" smtClean="0"/>
              <a:t>Topic</a:t>
            </a:r>
            <a:endParaRPr lang="cs-CZ" dirty="0"/>
          </a:p>
        </p:txBody>
      </p:sp>
      <p:sp>
        <p:nvSpPr>
          <p:cNvPr id="4" name="Content Placeholder 4"/>
          <p:cNvSpPr>
            <a:spLocks noGrp="1"/>
          </p:cNvSpPr>
          <p:nvPr>
            <p:ph sz="quarter" idx="13"/>
          </p:nvPr>
        </p:nvSpPr>
        <p:spPr>
          <a:xfrm>
            <a:off x="107504" y="1556792"/>
            <a:ext cx="8928992" cy="5184576"/>
          </a:xfrm>
        </p:spPr>
        <p:txBody>
          <a:bodyPr>
            <a:normAutofit/>
          </a:bodyPr>
          <a:lstStyle/>
          <a:p>
            <a:r>
              <a:rPr lang="en-US" b="1" dirty="0" smtClean="0"/>
              <a:t>Topic</a:t>
            </a:r>
            <a:endParaRPr lang="cs-CZ" b="1" dirty="0" smtClean="0"/>
          </a:p>
          <a:p>
            <a:pPr lvl="1"/>
            <a:r>
              <a:rPr lang="cs-CZ" dirty="0" smtClean="0"/>
              <a:t>publish / subscribe</a:t>
            </a:r>
          </a:p>
          <a:p>
            <a:pPr lvl="1"/>
            <a:r>
              <a:rPr lang="cs-CZ" dirty="0" smtClean="0"/>
              <a:t>sekvence </a:t>
            </a:r>
            <a:r>
              <a:rPr lang="cs-CZ" dirty="0"/>
              <a:t>zpráv </a:t>
            </a:r>
            <a:r>
              <a:rPr lang="cs-CZ" dirty="0" smtClean="0"/>
              <a:t>týkajících se nějakého </a:t>
            </a:r>
            <a:r>
              <a:rPr lang="en-US" dirty="0" smtClean="0"/>
              <a:t>'</a:t>
            </a:r>
            <a:r>
              <a:rPr lang="cs-CZ" dirty="0" smtClean="0"/>
              <a:t>tématu</a:t>
            </a:r>
            <a:r>
              <a:rPr lang="en-US" dirty="0" smtClean="0"/>
              <a:t>'</a:t>
            </a:r>
            <a:endParaRPr lang="cs-CZ" dirty="0"/>
          </a:p>
          <a:p>
            <a:pPr lvl="1"/>
            <a:r>
              <a:rPr lang="cs-CZ" dirty="0" smtClean="0"/>
              <a:t>předplatné (subscription) je </a:t>
            </a:r>
            <a:r>
              <a:rPr lang="cs-CZ" dirty="0"/>
              <a:t>definováno jménem a filtrem</a:t>
            </a:r>
          </a:p>
          <a:p>
            <a:pPr lvl="2"/>
            <a:r>
              <a:rPr lang="cs-CZ" dirty="0" smtClean="0"/>
              <a:t>filtr </a:t>
            </a:r>
            <a:r>
              <a:rPr lang="cs-CZ" dirty="0"/>
              <a:t>na základě vlastností zprávy (</a:t>
            </a:r>
            <a:r>
              <a:rPr lang="cs-CZ" dirty="0" smtClean="0"/>
              <a:t>klauzule WHERE</a:t>
            </a:r>
            <a:r>
              <a:rPr lang="cs-CZ" dirty="0"/>
              <a:t>)</a:t>
            </a:r>
          </a:p>
          <a:p>
            <a:pPr lvl="1"/>
            <a:r>
              <a:rPr lang="cs-CZ" dirty="0" smtClean="0"/>
              <a:t>každé </a:t>
            </a:r>
            <a:r>
              <a:rPr lang="cs-CZ" dirty="0"/>
              <a:t>předplatné má svoji virtuální kopii </a:t>
            </a:r>
            <a:r>
              <a:rPr lang="cs-CZ" dirty="0" smtClean="0"/>
              <a:t>zprávy</a:t>
            </a:r>
          </a:p>
          <a:p>
            <a:pPr lvl="2"/>
            <a:r>
              <a:rPr lang="cs-CZ" dirty="0" smtClean="0"/>
              <a:t>jedna zpráva může být zpracovávána více příjemci</a:t>
            </a:r>
          </a:p>
          <a:p>
            <a:pPr lvl="1"/>
            <a:r>
              <a:rPr lang="cs-CZ" dirty="0" smtClean="0"/>
              <a:t>Rece</a:t>
            </a:r>
            <a:r>
              <a:rPr lang="en-US" dirty="0" err="1" smtClean="0"/>
              <a:t>i</a:t>
            </a:r>
            <a:r>
              <a:rPr lang="cs-CZ" dirty="0" smtClean="0"/>
              <a:t>ve/Delete, Peek/Complete</a:t>
            </a:r>
            <a:endParaRPr lang="en-US" dirty="0" smtClean="0"/>
          </a:p>
          <a:p>
            <a:pPr lvl="4"/>
            <a:endParaRPr lang="en-US" sz="100" dirty="0"/>
          </a:p>
          <a:p>
            <a:r>
              <a:rPr lang="en-US" b="1" dirty="0" smtClean="0"/>
              <a:t>Partitioned Broker</a:t>
            </a:r>
          </a:p>
          <a:p>
            <a:pPr lvl="1"/>
            <a:r>
              <a:rPr lang="cs-CZ" dirty="0" smtClean="0"/>
              <a:t>Queue / Topic</a:t>
            </a:r>
          </a:p>
          <a:p>
            <a:pPr lvl="2"/>
            <a:r>
              <a:rPr lang="en-US" dirty="0" err="1" smtClean="0"/>
              <a:t>rozlo</a:t>
            </a:r>
            <a:r>
              <a:rPr lang="cs-CZ" dirty="0" smtClean="0"/>
              <a:t>žení zátěže na více brokerů - scale-out</a:t>
            </a:r>
          </a:p>
          <a:p>
            <a:pPr lvl="1"/>
            <a:r>
              <a:rPr lang="cs-CZ" dirty="0" smtClean="0"/>
              <a:t>výběr repliky (fragmentu fronty)</a:t>
            </a:r>
            <a:endParaRPr lang="en-US" dirty="0" smtClean="0"/>
          </a:p>
          <a:p>
            <a:pPr lvl="2"/>
            <a:r>
              <a:rPr lang="en-US" dirty="0" smtClean="0"/>
              <a:t>Partition Key / intern</a:t>
            </a:r>
            <a:r>
              <a:rPr lang="cs-CZ" dirty="0" smtClean="0"/>
              <a:t>ím algoritmem </a:t>
            </a:r>
            <a:r>
              <a:rPr lang="en-US" dirty="0" smtClean="0"/>
              <a:t>(</a:t>
            </a:r>
            <a:r>
              <a:rPr lang="cs-CZ" dirty="0" smtClean="0"/>
              <a:t>RR</a:t>
            </a:r>
            <a:r>
              <a:rPr lang="en-US" dirty="0" smtClean="0"/>
              <a:t>)</a:t>
            </a:r>
            <a:endParaRPr lang="cs-CZ" dirty="0"/>
          </a:p>
        </p:txBody>
      </p:sp>
      <p:sp>
        <p:nvSpPr>
          <p:cNvPr id="5" name="Rounded Rectangular Callout 4"/>
          <p:cNvSpPr/>
          <p:nvPr/>
        </p:nvSpPr>
        <p:spPr>
          <a:xfrm>
            <a:off x="6660232" y="4077072"/>
            <a:ext cx="2088232" cy="792088"/>
          </a:xfrm>
          <a:prstGeom prst="wedgeRoundRectCallout">
            <a:avLst>
              <a:gd name="adj1" fmla="val -86020"/>
              <a:gd name="adj2" fmla="val -134046"/>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en-US" sz="1400" dirty="0" err="1" smtClean="0">
                <a:solidFill>
                  <a:srgbClr val="002060"/>
                </a:solidFill>
              </a:rPr>
              <a:t>InvoiceTotal</a:t>
            </a:r>
            <a:r>
              <a:rPr lang="en-US" sz="1400" dirty="0" smtClean="0">
                <a:solidFill>
                  <a:srgbClr val="002060"/>
                </a:solidFill>
              </a:rPr>
              <a:t> </a:t>
            </a:r>
            <a:r>
              <a:rPr lang="en-US" sz="1400" dirty="0">
                <a:solidFill>
                  <a:srgbClr val="002060"/>
                </a:solidFill>
              </a:rPr>
              <a:t>&gt; </a:t>
            </a:r>
            <a:r>
              <a:rPr lang="en-US" sz="1400" dirty="0" smtClean="0">
                <a:solidFill>
                  <a:srgbClr val="002060"/>
                </a:solidFill>
              </a:rPr>
              <a:t>10000 </a:t>
            </a:r>
          </a:p>
          <a:p>
            <a:r>
              <a:rPr lang="en-US" sz="1400" dirty="0" smtClean="0">
                <a:solidFill>
                  <a:srgbClr val="002060"/>
                </a:solidFill>
              </a:rPr>
              <a:t>OR </a:t>
            </a:r>
            <a:r>
              <a:rPr lang="en-US" sz="1400" dirty="0" err="1">
                <a:solidFill>
                  <a:srgbClr val="002060"/>
                </a:solidFill>
              </a:rPr>
              <a:t>ClientRating</a:t>
            </a:r>
            <a:r>
              <a:rPr lang="en-US" sz="1400" dirty="0">
                <a:solidFill>
                  <a:srgbClr val="002060"/>
                </a:solidFill>
              </a:rPr>
              <a:t> &lt;</a:t>
            </a:r>
            <a:r>
              <a:rPr lang="en-US" sz="1400" dirty="0" smtClean="0">
                <a:solidFill>
                  <a:srgbClr val="002060"/>
                </a:solidFill>
              </a:rPr>
              <a:t>3</a:t>
            </a:r>
            <a:endParaRPr lang="en-US" sz="1400" dirty="0">
              <a:solidFill>
                <a:srgbClr val="002060"/>
              </a:solidFill>
            </a:endParaRPr>
          </a:p>
          <a:p>
            <a:r>
              <a:rPr lang="en-US" sz="1400" dirty="0" smtClean="0">
                <a:solidFill>
                  <a:srgbClr val="002060"/>
                </a:solidFill>
              </a:rPr>
              <a:t>AND </a:t>
            </a:r>
            <a:r>
              <a:rPr lang="en-US" sz="1400" dirty="0" err="1" smtClean="0">
                <a:solidFill>
                  <a:srgbClr val="002060"/>
                </a:solidFill>
              </a:rPr>
              <a:t>LastName</a:t>
            </a:r>
            <a:r>
              <a:rPr lang="en-US" sz="1400" dirty="0" smtClean="0">
                <a:solidFill>
                  <a:srgbClr val="002060"/>
                </a:solidFill>
              </a:rPr>
              <a:t> LIKE ‘V%’</a:t>
            </a:r>
            <a:endParaRPr lang="en-US" sz="1400" dirty="0">
              <a:solidFill>
                <a:srgbClr val="002060"/>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Bus - Event Hub</a:t>
            </a:r>
            <a:endParaRPr lang="cs-CZ" dirty="0"/>
          </a:p>
        </p:txBody>
      </p:sp>
      <p:sp>
        <p:nvSpPr>
          <p:cNvPr id="5" name="Content Placeholder 4"/>
          <p:cNvSpPr>
            <a:spLocks noGrp="1"/>
          </p:cNvSpPr>
          <p:nvPr>
            <p:ph sz="quarter" idx="13"/>
          </p:nvPr>
        </p:nvSpPr>
        <p:spPr>
          <a:xfrm>
            <a:off x="107504" y="548680"/>
            <a:ext cx="4752528" cy="6192688"/>
          </a:xfrm>
        </p:spPr>
        <p:txBody>
          <a:bodyPr anchor="t">
            <a:noAutofit/>
          </a:bodyPr>
          <a:lstStyle/>
          <a:p>
            <a:r>
              <a:rPr lang="en-US" b="1" dirty="0" smtClean="0"/>
              <a:t>Event Hub</a:t>
            </a:r>
          </a:p>
          <a:p>
            <a:pPr lvl="1"/>
            <a:r>
              <a:rPr lang="en-US" dirty="0" smtClean="0"/>
              <a:t>real-time streaming services</a:t>
            </a:r>
          </a:p>
          <a:p>
            <a:pPr lvl="2"/>
            <a:r>
              <a:rPr lang="cs-CZ" dirty="0" smtClean="0"/>
              <a:t>spolehlivost</a:t>
            </a:r>
            <a:endParaRPr lang="en-US" dirty="0" smtClean="0"/>
          </a:p>
          <a:p>
            <a:pPr lvl="2"/>
            <a:r>
              <a:rPr lang="en-US" dirty="0" err="1" smtClean="0"/>
              <a:t>vysok</a:t>
            </a:r>
            <a:r>
              <a:rPr lang="cs-CZ" dirty="0" smtClean="0"/>
              <a:t>á propustnost - </a:t>
            </a:r>
            <a:r>
              <a:rPr lang="en-US" dirty="0" smtClean="0"/>
              <a:t>1000000/s</a:t>
            </a:r>
            <a:endParaRPr lang="cs-CZ" dirty="0" smtClean="0"/>
          </a:p>
          <a:p>
            <a:pPr lvl="3"/>
            <a:r>
              <a:rPr lang="cs-CZ" dirty="0"/>
              <a:t>telemetrie, logy, </a:t>
            </a:r>
            <a:r>
              <a:rPr lang="cs-CZ" dirty="0" smtClean="0"/>
              <a:t>IoT, ...</a:t>
            </a:r>
            <a:endParaRPr lang="cs-CZ" dirty="0"/>
          </a:p>
          <a:p>
            <a:pPr lvl="2"/>
            <a:r>
              <a:rPr lang="cs-CZ" dirty="0" smtClean="0"/>
              <a:t>partitioned consumer model</a:t>
            </a:r>
          </a:p>
          <a:p>
            <a:pPr lvl="3"/>
            <a:r>
              <a:rPr lang="cs-CZ" dirty="0"/>
              <a:t>(</a:t>
            </a:r>
            <a:r>
              <a:rPr lang="cs-CZ" dirty="0" smtClean="0"/>
              <a:t>queues, topics: competing cm)</a:t>
            </a:r>
            <a:endParaRPr lang="en-US" dirty="0" smtClean="0"/>
          </a:p>
          <a:p>
            <a:pPr lvl="3"/>
            <a:r>
              <a:rPr lang="en-US" dirty="0" err="1" smtClean="0"/>
              <a:t>vy</a:t>
            </a:r>
            <a:r>
              <a:rPr lang="cs-CZ" dirty="0" smtClean="0"/>
              <a:t>šší škálovatelnost</a:t>
            </a:r>
          </a:p>
          <a:p>
            <a:pPr lvl="3"/>
            <a:r>
              <a:rPr lang="cs-CZ" dirty="0" smtClean="0"/>
              <a:t>pevný počet partitions (2 </a:t>
            </a:r>
            <a:r>
              <a:rPr lang="cs-CZ"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cs-CZ" dirty="0" smtClean="0"/>
              <a:t>32</a:t>
            </a:r>
            <a:r>
              <a:rPr lang="cs-CZ"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cs-CZ"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cs-CZ" dirty="0" smtClean="0"/>
              <a:t>1024)</a:t>
            </a:r>
          </a:p>
          <a:p>
            <a:pPr lvl="1"/>
            <a:r>
              <a:rPr lang="cs-CZ" dirty="0" smtClean="0"/>
              <a:t>publisher</a:t>
            </a:r>
          </a:p>
          <a:p>
            <a:pPr lvl="2"/>
            <a:r>
              <a:rPr lang="cs-CZ" dirty="0" smtClean="0"/>
              <a:t>single event / batch</a:t>
            </a:r>
            <a:endParaRPr lang="en-US" dirty="0" smtClean="0"/>
          </a:p>
          <a:p>
            <a:pPr lvl="3"/>
            <a:r>
              <a:rPr lang="cs-CZ" dirty="0" smtClean="0"/>
              <a:t>úspora komunikačné režie</a:t>
            </a:r>
          </a:p>
          <a:p>
            <a:pPr lvl="2"/>
            <a:r>
              <a:rPr lang="cs-CZ" dirty="0" smtClean="0"/>
              <a:t>určení ingestor partition</a:t>
            </a:r>
          </a:p>
          <a:p>
            <a:pPr lvl="3"/>
            <a:r>
              <a:rPr lang="cs-CZ" dirty="0" smtClean="0"/>
              <a:t>partition key </a:t>
            </a:r>
            <a:r>
              <a:rPr lang="en-US" dirty="0" smtClean="0"/>
              <a:t>/ </a:t>
            </a:r>
            <a:r>
              <a:rPr lang="cs-CZ" dirty="0" smtClean="0"/>
              <a:t>shared</a:t>
            </a:r>
            <a:r>
              <a:rPr lang="en-US" dirty="0" smtClean="0"/>
              <a:t> </a:t>
            </a:r>
            <a:r>
              <a:rPr lang="en-US" dirty="0" err="1" smtClean="0"/>
              <a:t>pk</a:t>
            </a:r>
            <a:r>
              <a:rPr lang="cs-CZ" dirty="0" smtClean="0"/>
              <a:t> / round robin</a:t>
            </a:r>
          </a:p>
          <a:p>
            <a:pPr lvl="2"/>
            <a:r>
              <a:rPr lang="cs-CZ" dirty="0" smtClean="0"/>
              <a:t>zachováno pořadí v rámci partition</a:t>
            </a:r>
            <a:endParaRPr lang="en-US" dirty="0" smtClean="0"/>
          </a:p>
          <a:p>
            <a:pPr lvl="2"/>
            <a:r>
              <a:rPr lang="en-US" dirty="0" smtClean="0"/>
              <a:t>data z</a:t>
            </a:r>
            <a:r>
              <a:rPr lang="cs-CZ" dirty="0" smtClean="0"/>
              <a:t>ůstávají dostupná i po zpracování</a:t>
            </a:r>
            <a:endParaRPr lang="en-US" dirty="0" smtClean="0"/>
          </a:p>
          <a:p>
            <a:pPr lvl="3"/>
            <a:r>
              <a:rPr lang="en-US" dirty="0" err="1" smtClean="0"/>
              <a:t>automaticke</a:t>
            </a:r>
            <a:r>
              <a:rPr lang="en-US" dirty="0" smtClean="0"/>
              <a:t> </a:t>
            </a:r>
            <a:r>
              <a:rPr lang="en-US" dirty="0" err="1" smtClean="0"/>
              <a:t>smazani</a:t>
            </a:r>
            <a:r>
              <a:rPr lang="en-US" dirty="0" smtClean="0"/>
              <a:t> (~ 1 den)</a:t>
            </a:r>
            <a:endParaRPr lang="cs-CZ" dirty="0" smtClean="0"/>
          </a:p>
        </p:txBody>
      </p:sp>
      <p:pic>
        <p:nvPicPr>
          <p:cNvPr id="12290" name="Picture 2" descr="Event Hubs"/>
          <p:cNvPicPr>
            <a:picLocks noChangeAspect="1" noChangeArrowheads="1"/>
          </p:cNvPicPr>
          <p:nvPr/>
        </p:nvPicPr>
        <p:blipFill rotWithShape="1">
          <a:blip r:embed="rId3">
            <a:extLst>
              <a:ext uri="{28A0092B-C50C-407E-A947-70E740481C1C}">
                <a14:useLocalDpi xmlns:a14="http://schemas.microsoft.com/office/drawing/2010/main" val="0"/>
              </a:ext>
            </a:extLst>
          </a:blip>
          <a:srcRect l="1199" r="811" b="5011"/>
          <a:stretch/>
        </p:blipFill>
        <p:spPr bwMode="auto">
          <a:xfrm>
            <a:off x="4569872" y="1524860"/>
            <a:ext cx="4250208" cy="824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28184" y="1038564"/>
            <a:ext cx="1440160" cy="338554"/>
          </a:xfrm>
          <a:prstGeom prst="rect">
            <a:avLst/>
          </a:prstGeom>
          <a:noFill/>
        </p:spPr>
        <p:txBody>
          <a:bodyPr wrap="square" rtlCol="0">
            <a:spAutoFit/>
          </a:bodyPr>
          <a:lstStyle/>
          <a:p>
            <a:pPr algn="ctr"/>
            <a:r>
              <a:rPr lang="en-US" sz="1600" dirty="0" smtClean="0"/>
              <a:t>event </a:t>
            </a:r>
            <a:r>
              <a:rPr lang="en-US" sz="1600" dirty="0" err="1" smtClean="0"/>
              <a:t>ingestor</a:t>
            </a:r>
            <a:endParaRPr lang="en-US" sz="1600" dirty="0"/>
          </a:p>
        </p:txBody>
      </p:sp>
      <p:pic>
        <p:nvPicPr>
          <p:cNvPr id="12292" name="Picture 4" descr="Event Hubs"/>
          <p:cNvPicPr>
            <a:picLocks noChangeAspect="1" noChangeArrowheads="1"/>
          </p:cNvPicPr>
          <p:nvPr/>
        </p:nvPicPr>
        <p:blipFill rotWithShape="1">
          <a:blip r:embed="rId4">
            <a:extLst>
              <a:ext uri="{28A0092B-C50C-407E-A947-70E740481C1C}">
                <a14:useLocalDpi xmlns:a14="http://schemas.microsoft.com/office/drawing/2010/main" val="0"/>
              </a:ext>
            </a:extLst>
          </a:blip>
          <a:srcRect l="825" t="1715" r="815" b="568"/>
          <a:stretch/>
        </p:blipFill>
        <p:spPr bwMode="auto">
          <a:xfrm>
            <a:off x="4959017" y="4077072"/>
            <a:ext cx="3938670"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94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Bus - Event Hub</a:t>
            </a:r>
            <a:endParaRPr lang="cs-CZ" dirty="0"/>
          </a:p>
        </p:txBody>
      </p:sp>
      <p:sp>
        <p:nvSpPr>
          <p:cNvPr id="5" name="Content Placeholder 4"/>
          <p:cNvSpPr>
            <a:spLocks noGrp="1"/>
          </p:cNvSpPr>
          <p:nvPr>
            <p:ph sz="quarter" idx="13"/>
          </p:nvPr>
        </p:nvSpPr>
        <p:spPr>
          <a:xfrm>
            <a:off x="107504" y="548680"/>
            <a:ext cx="5262594" cy="6192688"/>
          </a:xfrm>
        </p:spPr>
        <p:txBody>
          <a:bodyPr anchor="t">
            <a:noAutofit/>
          </a:bodyPr>
          <a:lstStyle/>
          <a:p>
            <a:r>
              <a:rPr lang="en-US" b="1" dirty="0" smtClean="0"/>
              <a:t>Event Hub</a:t>
            </a:r>
          </a:p>
          <a:p>
            <a:pPr lvl="1"/>
            <a:r>
              <a:rPr lang="cs-CZ" dirty="0" smtClean="0"/>
              <a:t>consumer</a:t>
            </a:r>
          </a:p>
          <a:p>
            <a:pPr lvl="2"/>
            <a:r>
              <a:rPr lang="cs-CZ" dirty="0" smtClean="0"/>
              <a:t>zpracovává data z jedné partition</a:t>
            </a:r>
            <a:endParaRPr lang="cs-CZ" dirty="0"/>
          </a:p>
          <a:p>
            <a:pPr lvl="1"/>
            <a:r>
              <a:rPr lang="cs-CZ" dirty="0" smtClean="0"/>
              <a:t>consumer group</a:t>
            </a:r>
          </a:p>
          <a:p>
            <a:pPr lvl="2"/>
            <a:r>
              <a:rPr lang="cs-CZ" dirty="0" smtClean="0"/>
              <a:t>view </a:t>
            </a:r>
            <a:r>
              <a:rPr lang="cs-CZ" dirty="0"/>
              <a:t>≈ </a:t>
            </a:r>
            <a:r>
              <a:rPr lang="cs-CZ" dirty="0" smtClean="0"/>
              <a:t>stav </a:t>
            </a:r>
            <a:r>
              <a:rPr lang="cs-CZ" dirty="0"/>
              <a:t>zpracování ≈ </a:t>
            </a:r>
            <a:r>
              <a:rPr lang="cs-CZ" dirty="0" smtClean="0"/>
              <a:t>aplikace</a:t>
            </a:r>
          </a:p>
          <a:p>
            <a:pPr lvl="3"/>
            <a:r>
              <a:rPr lang="cs-CZ" dirty="0" smtClean="0"/>
              <a:t>množina </a:t>
            </a:r>
            <a:r>
              <a:rPr lang="cs-CZ" dirty="0"/>
              <a:t>consumerů a </a:t>
            </a:r>
            <a:r>
              <a:rPr lang="cs-CZ" dirty="0" smtClean="0"/>
              <a:t>partition offsetů</a:t>
            </a:r>
            <a:endParaRPr lang="cs-CZ" dirty="0"/>
          </a:p>
          <a:p>
            <a:pPr lvl="2"/>
            <a:r>
              <a:rPr lang="cs-CZ" dirty="0"/>
              <a:t>event </a:t>
            </a:r>
            <a:r>
              <a:rPr lang="cs-CZ"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cs-CZ" dirty="0"/>
              <a:t>více consumer groups</a:t>
            </a:r>
          </a:p>
          <a:p>
            <a:pPr lvl="3"/>
            <a:r>
              <a:rPr lang="en-US" dirty="0" err="1" smtClean="0"/>
              <a:t>jeden</a:t>
            </a:r>
            <a:r>
              <a:rPr lang="en-US" dirty="0" smtClean="0"/>
              <a:t> </a:t>
            </a:r>
            <a:r>
              <a:rPr lang="en-US" dirty="0"/>
              <a:t>consumer per cg a partition</a:t>
            </a:r>
            <a:endParaRPr lang="cs-CZ" dirty="0"/>
          </a:p>
          <a:p>
            <a:pPr lvl="1"/>
            <a:r>
              <a:rPr lang="cs-CZ" dirty="0" smtClean="0"/>
              <a:t>checkpointing</a:t>
            </a:r>
          </a:p>
          <a:p>
            <a:pPr lvl="2"/>
            <a:r>
              <a:rPr lang="cs-CZ" dirty="0" smtClean="0"/>
              <a:t>zpracovaný partition offset</a:t>
            </a:r>
          </a:p>
          <a:p>
            <a:pPr lvl="3"/>
            <a:r>
              <a:rPr lang="cs-CZ" dirty="0" smtClean="0"/>
              <a:t>per consumer group</a:t>
            </a:r>
          </a:p>
          <a:p>
            <a:pPr lvl="2"/>
            <a:r>
              <a:rPr lang="cs-CZ" dirty="0" smtClean="0"/>
              <a:t>pokračování po odhlášení a přihlášení jiného consumera</a:t>
            </a:r>
            <a:endParaRPr lang="cs-CZ" dirty="0"/>
          </a:p>
        </p:txBody>
      </p:sp>
      <p:pic>
        <p:nvPicPr>
          <p:cNvPr id="12294" name="Picture 6" descr="Event Hubs"/>
          <p:cNvPicPr>
            <a:picLocks noChangeAspect="1" noChangeArrowheads="1"/>
          </p:cNvPicPr>
          <p:nvPr/>
        </p:nvPicPr>
        <p:blipFill rotWithShape="1">
          <a:blip r:embed="rId3">
            <a:extLst>
              <a:ext uri="{28A0092B-C50C-407E-A947-70E740481C1C}">
                <a14:useLocalDpi xmlns:a14="http://schemas.microsoft.com/office/drawing/2010/main" val="0"/>
              </a:ext>
            </a:extLst>
          </a:blip>
          <a:srcRect l="2777" t="3447" r="824" b="717"/>
          <a:stretch/>
        </p:blipFill>
        <p:spPr bwMode="auto">
          <a:xfrm>
            <a:off x="3347864" y="4797152"/>
            <a:ext cx="5447802" cy="189005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5137962" y="1196752"/>
            <a:ext cx="3889840" cy="2088232"/>
            <a:chOff x="5796136" y="811679"/>
            <a:chExt cx="3169760" cy="1507541"/>
          </a:xfrm>
        </p:grpSpPr>
        <p:pic>
          <p:nvPicPr>
            <p:cNvPr id="12296" name="Picture 8" descr="Event Hu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811679"/>
              <a:ext cx="2844416" cy="150754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6563014" y="1069256"/>
              <a:ext cx="129614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840352" y="1140778"/>
              <a:ext cx="4900" cy="1943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056376" y="1411556"/>
              <a:ext cx="4900" cy="1943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84368" y="1681840"/>
              <a:ext cx="4900" cy="1943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814282" y="1952554"/>
              <a:ext cx="4900" cy="1943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65301" y="1282695"/>
              <a:ext cx="1000595" cy="646331"/>
            </a:xfrm>
            <a:prstGeom prst="rect">
              <a:avLst/>
            </a:prstGeom>
            <a:noFill/>
          </p:spPr>
          <p:txBody>
            <a:bodyPr wrap="none" rtlCol="0">
              <a:spAutoFit/>
            </a:bodyPr>
            <a:lstStyle/>
            <a:p>
              <a:r>
                <a:rPr lang="cs-CZ" dirty="0" smtClean="0">
                  <a:solidFill>
                    <a:srgbClr val="FF0000"/>
                  </a:solidFill>
                </a:rPr>
                <a:t>partition</a:t>
              </a:r>
            </a:p>
            <a:p>
              <a:r>
                <a:rPr lang="cs-CZ" dirty="0" smtClean="0">
                  <a:solidFill>
                    <a:srgbClr val="FF0000"/>
                  </a:solidFill>
                </a:rPr>
                <a:t>offset</a:t>
              </a:r>
              <a:endParaRPr lang="en-US" dirty="0">
                <a:solidFill>
                  <a:srgbClr val="FF0000"/>
                </a:solidFill>
              </a:endParaRPr>
            </a:p>
          </p:txBody>
        </p:sp>
      </p:grpSp>
    </p:spTree>
    <p:extLst>
      <p:ext uri="{BB962C8B-B14F-4D97-AF65-F5344CB8AC3E}">
        <p14:creationId xmlns:p14="http://schemas.microsoft.com/office/powerpoint/2010/main" val="8493708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Push-based messaging</a:t>
            </a:r>
            <a:endParaRPr lang="en-US" dirty="0"/>
          </a:p>
        </p:txBody>
      </p:sp>
      <p:sp>
        <p:nvSpPr>
          <p:cNvPr id="3" name="Content Placeholder 2"/>
          <p:cNvSpPr>
            <a:spLocks noGrp="1"/>
          </p:cNvSpPr>
          <p:nvPr>
            <p:ph sz="quarter" idx="13"/>
          </p:nvPr>
        </p:nvSpPr>
        <p:spPr>
          <a:xfrm>
            <a:off x="107504" y="548680"/>
            <a:ext cx="8928992" cy="3312368"/>
          </a:xfrm>
        </p:spPr>
        <p:txBody>
          <a:bodyPr anchor="t">
            <a:normAutofit/>
          </a:bodyPr>
          <a:lstStyle/>
          <a:p>
            <a:r>
              <a:rPr lang="en-US" b="1" dirty="0"/>
              <a:t>P</a:t>
            </a:r>
            <a:r>
              <a:rPr lang="en-US" b="1" dirty="0" smtClean="0"/>
              <a:t>ush-based</a:t>
            </a:r>
          </a:p>
          <a:p>
            <a:pPr lvl="1"/>
            <a:r>
              <a:rPr lang="en-US" dirty="0" smtClean="0"/>
              <a:t>publish/subscribe service</a:t>
            </a:r>
          </a:p>
          <a:p>
            <a:pPr lvl="1"/>
            <a:r>
              <a:rPr lang="en-US" dirty="0"/>
              <a:t>automatically pushes messages to </a:t>
            </a:r>
            <a:r>
              <a:rPr lang="en-US" dirty="0" smtClean="0"/>
              <a:t>subscribers</a:t>
            </a:r>
          </a:p>
          <a:p>
            <a:pPr lvl="2"/>
            <a:r>
              <a:rPr lang="en-US" dirty="0" smtClean="0"/>
              <a:t>real-time</a:t>
            </a:r>
            <a:r>
              <a:rPr lang="en-US" dirty="0"/>
              <a:t>, reactive event </a:t>
            </a:r>
            <a:r>
              <a:rPr lang="en-US" dirty="0" smtClean="0"/>
              <a:t>service</a:t>
            </a:r>
            <a:endParaRPr lang="en-US" dirty="0"/>
          </a:p>
          <a:p>
            <a:pPr lvl="2"/>
            <a:r>
              <a:rPr lang="en-US" dirty="0" smtClean="0"/>
              <a:t>no need </a:t>
            </a:r>
            <a:r>
              <a:rPr lang="en-US" dirty="0"/>
              <a:t>to </a:t>
            </a:r>
            <a:r>
              <a:rPr lang="en-US" dirty="0" smtClean="0"/>
              <a:t>poll the </a:t>
            </a:r>
            <a:r>
              <a:rPr lang="en-US" dirty="0"/>
              <a:t>Queue or </a:t>
            </a:r>
            <a:r>
              <a:rPr lang="en-US" dirty="0" smtClean="0"/>
              <a:t>Topics</a:t>
            </a:r>
          </a:p>
          <a:p>
            <a:pPr lvl="1"/>
            <a:r>
              <a:rPr lang="en-US" dirty="0"/>
              <a:t>event handler: </a:t>
            </a:r>
            <a:r>
              <a:rPr lang="en-US" dirty="0" err="1"/>
              <a:t>serverless</a:t>
            </a:r>
            <a:r>
              <a:rPr lang="en-US" dirty="0"/>
              <a:t> function / lambda</a:t>
            </a:r>
          </a:p>
          <a:p>
            <a:pPr lvl="2"/>
            <a:r>
              <a:rPr lang="en-US" dirty="0"/>
              <a:t>AWS Lambda, Google / Azure Function, Azure Logics App</a:t>
            </a:r>
          </a:p>
          <a:p>
            <a:pPr lvl="1"/>
            <a:r>
              <a:rPr lang="en-US" dirty="0" smtClean="0"/>
              <a:t>external connectors</a:t>
            </a:r>
          </a:p>
        </p:txBody>
      </p:sp>
      <p:pic>
        <p:nvPicPr>
          <p:cNvPr id="4" name="Picture 3"/>
          <p:cNvPicPr>
            <a:picLocks noChangeAspect="1"/>
          </p:cNvPicPr>
          <p:nvPr/>
        </p:nvPicPr>
        <p:blipFill>
          <a:blip r:embed="rId3"/>
          <a:stretch>
            <a:fillRect/>
          </a:stretch>
        </p:blipFill>
        <p:spPr>
          <a:xfrm>
            <a:off x="179513" y="3539584"/>
            <a:ext cx="8760994" cy="3207160"/>
          </a:xfrm>
          <a:prstGeom prst="rect">
            <a:avLst/>
          </a:prstGeom>
        </p:spPr>
      </p:pic>
      <p:sp>
        <p:nvSpPr>
          <p:cNvPr id="5" name="Rounded Rectangular Callout 4"/>
          <p:cNvSpPr/>
          <p:nvPr/>
        </p:nvSpPr>
        <p:spPr>
          <a:xfrm>
            <a:off x="5940152" y="620688"/>
            <a:ext cx="2974918" cy="648072"/>
          </a:xfrm>
          <a:prstGeom prst="wedgeRoundRectCallout">
            <a:avLst>
              <a:gd name="adj1" fmla="val -49937"/>
              <a:gd name="adj2" fmla="val -1540"/>
              <a:gd name="adj3" fmla="val 16667"/>
            </a:avLst>
          </a:prstGeom>
          <a:solidFill>
            <a:srgbClr val="D9DCE7"/>
          </a:solidFill>
        </p:spPr>
        <p:style>
          <a:lnRef idx="1">
            <a:schemeClr val="accent6"/>
          </a:lnRef>
          <a:fillRef idx="3">
            <a:schemeClr val="accent6"/>
          </a:fillRef>
          <a:effectRef idx="2">
            <a:schemeClr val="accent6"/>
          </a:effectRef>
          <a:fontRef idx="minor">
            <a:schemeClr val="lt1"/>
          </a:fontRef>
        </p:style>
        <p:txBody>
          <a:bodyPr rtlCol="0" anchor="ctr"/>
          <a:lstStyle/>
          <a:p>
            <a:r>
              <a:rPr lang="en-US" sz="1600" dirty="0" smtClean="0">
                <a:solidFill>
                  <a:srgbClr val="002060"/>
                </a:solidFill>
              </a:rPr>
              <a:t>Azure Event Grid</a:t>
            </a:r>
          </a:p>
          <a:p>
            <a:r>
              <a:rPr lang="en-US" sz="1600" dirty="0" smtClean="0">
                <a:solidFill>
                  <a:srgbClr val="002060"/>
                </a:solidFill>
              </a:rPr>
              <a:t>AWS Simple Notification Service</a:t>
            </a:r>
            <a:endParaRPr lang="cs-CZ" sz="1600" dirty="0">
              <a:solidFill>
                <a:srgbClr val="002060"/>
              </a:solidFill>
            </a:endParaRPr>
          </a:p>
        </p:txBody>
      </p:sp>
      <p:sp>
        <p:nvSpPr>
          <p:cNvPr id="6" name="Rounded Rectangular Callout 5"/>
          <p:cNvSpPr/>
          <p:nvPr/>
        </p:nvSpPr>
        <p:spPr>
          <a:xfrm>
            <a:off x="7474910" y="2390132"/>
            <a:ext cx="1440160" cy="349543"/>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Pipes &amp; Filters</a:t>
            </a:r>
            <a:endParaRPr lang="cs-CZ" sz="1600" dirty="0">
              <a:solidFill>
                <a:srgbClr val="002060"/>
              </a:solidFill>
            </a:endParaRPr>
          </a:p>
        </p:txBody>
      </p:sp>
    </p:spTree>
    <p:extLst>
      <p:ext uri="{BB962C8B-B14F-4D97-AF65-F5344CB8AC3E}">
        <p14:creationId xmlns:p14="http://schemas.microsoft.com/office/powerpoint/2010/main" val="42152268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 </a:t>
            </a:r>
            <a:r>
              <a:rPr lang="en-US" dirty="0" smtClean="0"/>
              <a:t>dal</a:t>
            </a:r>
            <a:r>
              <a:rPr lang="cs-CZ" dirty="0" smtClean="0"/>
              <a:t>ší funkce</a:t>
            </a:r>
            <a:endParaRPr lang="en-US" dirty="0"/>
          </a:p>
        </p:txBody>
      </p:sp>
      <p:sp>
        <p:nvSpPr>
          <p:cNvPr id="3" name="Content Placeholder 2"/>
          <p:cNvSpPr>
            <a:spLocks noGrp="1"/>
          </p:cNvSpPr>
          <p:nvPr>
            <p:ph sz="quarter" idx="13"/>
          </p:nvPr>
        </p:nvSpPr>
        <p:spPr/>
        <p:txBody>
          <a:bodyPr/>
          <a:lstStyle/>
          <a:p>
            <a:r>
              <a:rPr lang="en-US" b="1" dirty="0" smtClean="0"/>
              <a:t>Dal</a:t>
            </a:r>
            <a:r>
              <a:rPr lang="cs-CZ" b="1" dirty="0" smtClean="0"/>
              <a:t>ší funkce ESB</a:t>
            </a:r>
            <a:endParaRPr lang="en-US" b="1" dirty="0" smtClean="0"/>
          </a:p>
          <a:p>
            <a:pPr lvl="1"/>
            <a:r>
              <a:rPr lang="en-US" dirty="0" smtClean="0"/>
              <a:t>Batching</a:t>
            </a:r>
          </a:p>
          <a:p>
            <a:pPr lvl="2"/>
            <a:r>
              <a:rPr lang="cs-CZ" dirty="0" smtClean="0"/>
              <a:t>odeslání nebo příjem balíku zpráv najednou</a:t>
            </a:r>
          </a:p>
          <a:p>
            <a:pPr lvl="1"/>
            <a:r>
              <a:rPr lang="cs-CZ" dirty="0"/>
              <a:t>Expirace</a:t>
            </a:r>
          </a:p>
          <a:p>
            <a:pPr lvl="2"/>
            <a:r>
              <a:rPr lang="cs-CZ" dirty="0"/>
              <a:t>nastavení životnosti zprávy, smazání</a:t>
            </a:r>
          </a:p>
          <a:p>
            <a:pPr lvl="1"/>
            <a:r>
              <a:rPr lang="cs-CZ" dirty="0"/>
              <a:t>Scheduling</a:t>
            </a:r>
          </a:p>
          <a:p>
            <a:pPr lvl="2"/>
            <a:r>
              <a:rPr lang="cs-CZ" dirty="0"/>
              <a:t>odeslaná zpráva může být přijata až po/v definovaném čase</a:t>
            </a:r>
          </a:p>
          <a:p>
            <a:pPr lvl="1"/>
            <a:r>
              <a:rPr lang="cs-CZ" dirty="0" smtClean="0"/>
              <a:t>Deadletter</a:t>
            </a:r>
          </a:p>
          <a:p>
            <a:pPr lvl="2"/>
            <a:r>
              <a:rPr lang="cs-CZ" dirty="0" smtClean="0"/>
              <a:t>speciální fronta pro prošlé nebo nedoručitelné zprávy</a:t>
            </a:r>
          </a:p>
          <a:p>
            <a:pPr lvl="1"/>
            <a:r>
              <a:rPr lang="cs-CZ" dirty="0" smtClean="0"/>
              <a:t>Ephemeral Entities</a:t>
            </a:r>
          </a:p>
          <a:p>
            <a:pPr lvl="2"/>
            <a:r>
              <a:rPr lang="cs-CZ" dirty="0" smtClean="0"/>
              <a:t>dočasné entity - queues/topics, automatické smazání při neaktivitě</a:t>
            </a:r>
          </a:p>
          <a:p>
            <a:pPr lvl="1"/>
            <a:r>
              <a:rPr lang="cs-CZ" dirty="0" smtClean="0"/>
              <a:t>Transaction</a:t>
            </a:r>
          </a:p>
          <a:p>
            <a:pPr lvl="2"/>
            <a:r>
              <a:rPr lang="cs-CZ" dirty="0" smtClean="0"/>
              <a:t>uzavření do transakcí, commit/abort</a:t>
            </a:r>
            <a:endParaRPr lang="en-US" dirty="0" smtClean="0"/>
          </a:p>
          <a:p>
            <a:pPr lvl="1"/>
            <a:r>
              <a:rPr lang="en-US" dirty="0" smtClean="0"/>
              <a:t>Protection</a:t>
            </a:r>
          </a:p>
          <a:p>
            <a:pPr lvl="2"/>
            <a:r>
              <a:rPr lang="en-US" dirty="0" smtClean="0"/>
              <a:t>endpoint - Access Control</a:t>
            </a:r>
            <a:endParaRPr lang="cs-CZ" dirty="0" smtClean="0"/>
          </a:p>
        </p:txBody>
      </p:sp>
    </p:spTree>
    <p:extLst>
      <p:ext uri="{BB962C8B-B14F-4D97-AF65-F5344CB8AC3E}">
        <p14:creationId xmlns:p14="http://schemas.microsoft.com/office/powerpoint/2010/main" val="299954632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Caching</a:t>
            </a:r>
            <a:endParaRPr lang="cs-CZ" dirty="0"/>
          </a:p>
        </p:txBody>
      </p:sp>
      <p:pic>
        <p:nvPicPr>
          <p:cNvPr id="32770" name="Picture 2" descr="Windows Azure Caching"/>
          <p:cNvPicPr>
            <a:picLocks noChangeAspect="1" noChangeArrowheads="1"/>
          </p:cNvPicPr>
          <p:nvPr/>
        </p:nvPicPr>
        <p:blipFill>
          <a:blip r:embed="rId3" cstate="print"/>
          <a:srcRect/>
          <a:stretch>
            <a:fillRect/>
          </a:stretch>
        </p:blipFill>
        <p:spPr bwMode="auto">
          <a:xfrm>
            <a:off x="3707904" y="476672"/>
            <a:ext cx="5375920" cy="3528392"/>
          </a:xfrm>
          <a:prstGeom prst="rect">
            <a:avLst/>
          </a:prstGeom>
          <a:noFill/>
        </p:spPr>
      </p:pic>
      <p:sp>
        <p:nvSpPr>
          <p:cNvPr id="4" name="Content Placeholder 4"/>
          <p:cNvSpPr>
            <a:spLocks noGrp="1"/>
          </p:cNvSpPr>
          <p:nvPr>
            <p:ph sz="quarter" idx="13"/>
          </p:nvPr>
        </p:nvSpPr>
        <p:spPr>
          <a:xfrm>
            <a:off x="107504" y="1916832"/>
            <a:ext cx="8928992" cy="4752528"/>
          </a:xfrm>
        </p:spPr>
        <p:txBody>
          <a:bodyPr anchor="t">
            <a:normAutofit fontScale="92500" lnSpcReduction="10000"/>
          </a:bodyPr>
          <a:lstStyle/>
          <a:p>
            <a:r>
              <a:rPr lang="cs-CZ" b="1" dirty="0" smtClean="0"/>
              <a:t>Caching</a:t>
            </a:r>
          </a:p>
          <a:p>
            <a:pPr lvl="1"/>
            <a:r>
              <a:rPr lang="cs-CZ" i="1" dirty="0" smtClean="0"/>
              <a:t>access to SQL, Tables </a:t>
            </a:r>
            <a:r>
              <a:rPr lang="en-US" i="1" dirty="0" smtClean="0"/>
              <a:t>&amp; Blobs is fast ...</a:t>
            </a:r>
          </a:p>
          <a:p>
            <a:pPr lvl="1"/>
            <a:r>
              <a:rPr lang="en-US" i="1" dirty="0" smtClean="0"/>
              <a:t>... but access to memory is </a:t>
            </a:r>
            <a:r>
              <a:rPr lang="en-US" b="1" i="1" dirty="0" smtClean="0"/>
              <a:t>much </a:t>
            </a:r>
            <a:r>
              <a:rPr lang="en-US" i="1" dirty="0" smtClean="0"/>
              <a:t>faster</a:t>
            </a:r>
            <a:endParaRPr lang="cs-CZ" i="1" dirty="0" smtClean="0"/>
          </a:p>
          <a:p>
            <a:pPr lvl="1"/>
            <a:r>
              <a:rPr lang="cs-CZ" dirty="0" smtClean="0"/>
              <a:t>intra-app, inter-app, inter-cloud</a:t>
            </a:r>
          </a:p>
          <a:p>
            <a:pPr lvl="1"/>
            <a:r>
              <a:rPr lang="cs-CZ" dirty="0" smtClean="0"/>
              <a:t>in-memory key/value store</a:t>
            </a:r>
          </a:p>
          <a:p>
            <a:pPr lvl="2"/>
            <a:r>
              <a:rPr lang="cs-CZ" dirty="0" smtClean="0"/>
              <a:t>value: any chunk of data</a:t>
            </a:r>
          </a:p>
          <a:p>
            <a:pPr lvl="2"/>
            <a:r>
              <a:rPr lang="cs-CZ" dirty="0" smtClean="0"/>
              <a:t>possibly structured</a:t>
            </a:r>
            <a:endParaRPr lang="en-US" dirty="0" smtClean="0"/>
          </a:p>
          <a:p>
            <a:pPr lvl="1"/>
            <a:r>
              <a:rPr lang="cs-CZ" dirty="0" smtClean="0"/>
              <a:t>Memcached</a:t>
            </a:r>
          </a:p>
          <a:p>
            <a:pPr lvl="2"/>
            <a:r>
              <a:rPr lang="en-US" dirty="0" smtClean="0"/>
              <a:t>‘</a:t>
            </a:r>
            <a:r>
              <a:rPr lang="cs-CZ" dirty="0" smtClean="0"/>
              <a:t>f</a:t>
            </a:r>
            <a:r>
              <a:rPr lang="en-US" dirty="0" err="1" smtClean="0"/>
              <a:t>ree</a:t>
            </a:r>
            <a:r>
              <a:rPr lang="en-US" dirty="0" smtClean="0"/>
              <a:t> </a:t>
            </a:r>
            <a:r>
              <a:rPr lang="en-US" dirty="0"/>
              <a:t>&amp; open source, high-performance, distributed memory object caching </a:t>
            </a:r>
            <a:r>
              <a:rPr lang="en-US" dirty="0" smtClean="0"/>
              <a:t>system’</a:t>
            </a:r>
            <a:endParaRPr lang="cs-CZ" dirty="0" smtClean="0"/>
          </a:p>
          <a:p>
            <a:pPr lvl="2"/>
            <a:r>
              <a:rPr lang="cs-CZ" dirty="0" smtClean="0"/>
              <a:t>Memcached protokol - </a:t>
            </a:r>
            <a:r>
              <a:rPr lang="en-US" dirty="0" smtClean="0"/>
              <a:t>large hash-table distributed </a:t>
            </a:r>
            <a:r>
              <a:rPr lang="en-US" dirty="0"/>
              <a:t>across</a:t>
            </a:r>
            <a:r>
              <a:rPr lang="en-US" dirty="0" smtClean="0"/>
              <a:t> nodes</a:t>
            </a:r>
          </a:p>
          <a:p>
            <a:pPr lvl="2"/>
            <a:r>
              <a:rPr lang="en-US" dirty="0" smtClean="0"/>
              <a:t>key </a:t>
            </a:r>
            <a:r>
              <a:rPr lang="en-US" dirty="0" smtClean="0">
                <a:latin typeface="Lucida Sans Unicode" panose="020B0602030504020204" pitchFamily="34" charset="0"/>
                <a:cs typeface="Lucida Sans Unicode" panose="020B0602030504020204" pitchFamily="34" charset="0"/>
              </a:rPr>
              <a:t>⇝ </a:t>
            </a:r>
            <a:r>
              <a:rPr lang="en-US" dirty="0"/>
              <a:t>hash</a:t>
            </a:r>
            <a:r>
              <a:rPr lang="en-US" dirty="0">
                <a:latin typeface="Lucida Sans Unicode" panose="020B0602030504020204" pitchFamily="34" charset="0"/>
                <a:cs typeface="Lucida Sans Unicode" panose="020B0602030504020204" pitchFamily="34" charset="0"/>
              </a:rPr>
              <a:t> ⇝ </a:t>
            </a:r>
            <a:r>
              <a:rPr lang="en-US" dirty="0"/>
              <a:t>node</a:t>
            </a:r>
            <a:r>
              <a:rPr lang="en-US" dirty="0" smtClean="0">
                <a:latin typeface="Lucida Sans Unicode" panose="020B0602030504020204" pitchFamily="34" charset="0"/>
                <a:cs typeface="Lucida Sans Unicode" panose="020B0602030504020204" pitchFamily="34" charset="0"/>
              </a:rPr>
              <a:t> </a:t>
            </a:r>
            <a:r>
              <a:rPr lang="en-US" dirty="0">
                <a:latin typeface="Lucida Sans Unicode" panose="020B0602030504020204" pitchFamily="34" charset="0"/>
                <a:cs typeface="Lucida Sans Unicode" panose="020B0602030504020204" pitchFamily="34" charset="0"/>
              </a:rPr>
              <a:t>⇝ </a:t>
            </a:r>
            <a:r>
              <a:rPr lang="en-US" dirty="0" smtClean="0"/>
              <a:t>value</a:t>
            </a:r>
            <a:endParaRPr lang="cs-CZ" dirty="0" smtClean="0"/>
          </a:p>
          <a:p>
            <a:pPr lvl="1"/>
            <a:r>
              <a:rPr lang="cs-CZ" dirty="0" smtClean="0"/>
              <a:t>Redis</a:t>
            </a:r>
          </a:p>
          <a:p>
            <a:pPr lvl="2"/>
            <a:r>
              <a:rPr lang="cs-CZ" dirty="0" smtClean="0"/>
              <a:t>persistent in-mem db, transakce</a:t>
            </a:r>
          </a:p>
          <a:p>
            <a:pPr lvl="2"/>
            <a:r>
              <a:rPr lang="cs-CZ" dirty="0" smtClean="0"/>
              <a:t>kompozitní typy - kolekce, hash, set, list, ...</a:t>
            </a:r>
          </a:p>
          <a:p>
            <a:pPr lvl="2"/>
            <a:r>
              <a:rPr lang="cs-CZ" dirty="0" smtClean="0"/>
              <a:t>pub / sub</a:t>
            </a:r>
            <a:endParaRPr lang="cs-CZ" dirty="0"/>
          </a:p>
          <a:p>
            <a:pPr lvl="4"/>
            <a:endParaRPr lang="cs-CZ" sz="100" b="1" dirty="0" smtClean="0"/>
          </a:p>
        </p:txBody>
      </p:sp>
      <p:sp>
        <p:nvSpPr>
          <p:cNvPr id="5" name="Rounded Rectangular Callout 4"/>
          <p:cNvSpPr/>
          <p:nvPr/>
        </p:nvSpPr>
        <p:spPr>
          <a:xfrm>
            <a:off x="7524328" y="6165304"/>
            <a:ext cx="1224136" cy="288032"/>
          </a:xfrm>
          <a:prstGeom prst="wedgeRoundRectCallout">
            <a:avLst>
              <a:gd name="adj1" fmla="val -49937"/>
              <a:gd name="adj2" fmla="val -1540"/>
              <a:gd name="adj3" fmla="val 16667"/>
            </a:avLst>
          </a:prstGeom>
          <a:solidFill>
            <a:srgbClr val="99FF99"/>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solidFill>
                  <a:srgbClr val="002060"/>
                </a:solidFill>
              </a:rPr>
              <a:t>Cache-aside</a:t>
            </a:r>
            <a:endParaRPr lang="cs-CZ" sz="1600" dirty="0">
              <a:solidFill>
                <a:srgbClr val="002060"/>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C</a:t>
            </a:r>
            <a:r>
              <a:rPr lang="en-US" dirty="0" smtClean="0"/>
              <a:t>DN</a:t>
            </a:r>
            <a:endParaRPr lang="cs-CZ" dirty="0"/>
          </a:p>
        </p:txBody>
      </p:sp>
      <p:sp>
        <p:nvSpPr>
          <p:cNvPr id="4" name="Content Placeholder 4"/>
          <p:cNvSpPr>
            <a:spLocks noGrp="1"/>
          </p:cNvSpPr>
          <p:nvPr>
            <p:ph sz="quarter" idx="13"/>
          </p:nvPr>
        </p:nvSpPr>
        <p:spPr>
          <a:xfrm>
            <a:off x="107504" y="3068960"/>
            <a:ext cx="8928992" cy="3600400"/>
          </a:xfrm>
        </p:spPr>
        <p:txBody>
          <a:bodyPr anchor="t">
            <a:normAutofit fontScale="92500" lnSpcReduction="20000"/>
          </a:bodyPr>
          <a:lstStyle/>
          <a:p>
            <a:pPr lvl="4"/>
            <a:endParaRPr lang="cs-CZ" sz="100" b="1" dirty="0" smtClean="0"/>
          </a:p>
          <a:p>
            <a:r>
              <a:rPr lang="en-US" b="1" dirty="0" smtClean="0"/>
              <a:t>Content </a:t>
            </a:r>
            <a:r>
              <a:rPr lang="en-US" b="1" dirty="0"/>
              <a:t>Delivery Network</a:t>
            </a:r>
            <a:endParaRPr lang="cs-CZ" b="1" dirty="0"/>
          </a:p>
          <a:p>
            <a:pPr lvl="1"/>
            <a:r>
              <a:rPr lang="cs-CZ" dirty="0"/>
              <a:t>mnoho uzlů rozmístěných po celé </a:t>
            </a:r>
            <a:r>
              <a:rPr lang="cs-CZ" dirty="0" smtClean="0"/>
              <a:t>... galaxii</a:t>
            </a:r>
            <a:endParaRPr lang="cs-CZ" dirty="0"/>
          </a:p>
          <a:p>
            <a:pPr lvl="1"/>
            <a:r>
              <a:rPr lang="cs-CZ" dirty="0"/>
              <a:t>první </a:t>
            </a:r>
            <a:r>
              <a:rPr lang="cs-CZ" dirty="0" smtClean="0"/>
              <a:t>přístup - kopie </a:t>
            </a:r>
            <a:r>
              <a:rPr lang="cs-CZ" dirty="0"/>
              <a:t>dat (blob) do uzlu CDN</a:t>
            </a:r>
          </a:p>
          <a:p>
            <a:pPr lvl="1"/>
            <a:r>
              <a:rPr lang="cs-CZ" dirty="0"/>
              <a:t>další </a:t>
            </a:r>
            <a:r>
              <a:rPr lang="cs-CZ" dirty="0" smtClean="0"/>
              <a:t>přístupy - jen </a:t>
            </a:r>
            <a:r>
              <a:rPr lang="cs-CZ" dirty="0"/>
              <a:t>k uzlu </a:t>
            </a:r>
            <a:r>
              <a:rPr lang="cs-CZ" dirty="0" smtClean="0"/>
              <a:t>CDN</a:t>
            </a:r>
            <a:endParaRPr lang="en-US" dirty="0" smtClean="0"/>
          </a:p>
          <a:p>
            <a:pPr lvl="3"/>
            <a:endParaRPr lang="en-US" sz="600" dirty="0"/>
          </a:p>
          <a:p>
            <a:pPr marL="731520" lvl="1" indent="-457200">
              <a:buFont typeface="+mj-lt"/>
              <a:buAutoNum type="arabicPeriod"/>
            </a:pPr>
            <a:r>
              <a:rPr lang="en-US" dirty="0" smtClean="0"/>
              <a:t>a </a:t>
            </a:r>
            <a:r>
              <a:rPr lang="en-US" dirty="0"/>
              <a:t>user </a:t>
            </a:r>
            <a:r>
              <a:rPr lang="en-US" dirty="0" smtClean="0"/>
              <a:t>requests </a:t>
            </a:r>
            <a:r>
              <a:rPr lang="en-US" dirty="0"/>
              <a:t>a file </a:t>
            </a:r>
            <a:r>
              <a:rPr lang="en-US" dirty="0" smtClean="0"/>
              <a:t>(URL)</a:t>
            </a:r>
          </a:p>
          <a:p>
            <a:pPr marL="731520" lvl="1" indent="-457200">
              <a:buFont typeface="+mj-lt"/>
              <a:buAutoNum type="arabicPeriod"/>
            </a:pPr>
            <a:r>
              <a:rPr lang="en-US" dirty="0" smtClean="0"/>
              <a:t>DNS </a:t>
            </a:r>
            <a:r>
              <a:rPr lang="en-US" dirty="0"/>
              <a:t>routes the request to the </a:t>
            </a:r>
            <a:r>
              <a:rPr lang="en-US" dirty="0" smtClean="0"/>
              <a:t>closest Point-of-Presence </a:t>
            </a:r>
            <a:r>
              <a:rPr lang="en-US" dirty="0"/>
              <a:t>(POP) </a:t>
            </a:r>
            <a:r>
              <a:rPr lang="en-US" dirty="0" smtClean="0"/>
              <a:t>location</a:t>
            </a:r>
            <a:endParaRPr lang="en-US" dirty="0"/>
          </a:p>
          <a:p>
            <a:pPr marL="731520" lvl="1" indent="-457200">
              <a:buFont typeface="+mj-lt"/>
              <a:buAutoNum type="arabicPeriod"/>
            </a:pPr>
            <a:r>
              <a:rPr lang="en-US" dirty="0" smtClean="0"/>
              <a:t>if </a:t>
            </a:r>
            <a:r>
              <a:rPr lang="en-US" dirty="0"/>
              <a:t>the </a:t>
            </a:r>
            <a:r>
              <a:rPr lang="en-US" dirty="0" smtClean="0"/>
              <a:t>POP does </a:t>
            </a:r>
            <a:r>
              <a:rPr lang="en-US" dirty="0"/>
              <a:t>not have the file in </a:t>
            </a:r>
            <a:r>
              <a:rPr lang="en-US" dirty="0" smtClean="0"/>
              <a:t>a cache</a:t>
            </a:r>
            <a:r>
              <a:rPr lang="en-US" dirty="0"/>
              <a:t>, </a:t>
            </a:r>
            <a:r>
              <a:rPr lang="en-US" dirty="0" smtClean="0"/>
              <a:t>it requests </a:t>
            </a:r>
            <a:r>
              <a:rPr lang="en-US" dirty="0"/>
              <a:t>the file from the </a:t>
            </a:r>
            <a:r>
              <a:rPr lang="en-US" dirty="0" smtClean="0"/>
              <a:t>origin</a:t>
            </a:r>
            <a:endParaRPr lang="en-US" dirty="0"/>
          </a:p>
          <a:p>
            <a:pPr marL="731520" lvl="1" indent="-457200">
              <a:buFont typeface="+mj-lt"/>
              <a:buAutoNum type="arabicPeriod"/>
            </a:pPr>
            <a:r>
              <a:rPr lang="en-US" dirty="0" smtClean="0"/>
              <a:t>the </a:t>
            </a:r>
            <a:r>
              <a:rPr lang="en-US" dirty="0"/>
              <a:t>origin returns the file to </a:t>
            </a:r>
            <a:r>
              <a:rPr lang="en-US" dirty="0" smtClean="0"/>
              <a:t>the POP, incl. Time-to-Live </a:t>
            </a:r>
            <a:r>
              <a:rPr lang="en-US" dirty="0"/>
              <a:t>(TTL</a:t>
            </a:r>
            <a:r>
              <a:rPr lang="en-US" dirty="0" smtClean="0"/>
              <a:t>)</a:t>
            </a:r>
            <a:endParaRPr lang="en-US" dirty="0"/>
          </a:p>
          <a:p>
            <a:pPr marL="731520" lvl="1" indent="-457200">
              <a:buFont typeface="+mj-lt"/>
              <a:buAutoNum type="arabicPeriod"/>
            </a:pPr>
            <a:r>
              <a:rPr lang="en-US" dirty="0" smtClean="0"/>
              <a:t>the server </a:t>
            </a:r>
            <a:r>
              <a:rPr lang="en-US" dirty="0"/>
              <a:t>caches the file (until the TTL expires) </a:t>
            </a:r>
            <a:r>
              <a:rPr lang="en-US" dirty="0" smtClean="0"/>
              <a:t>and </a:t>
            </a:r>
            <a:r>
              <a:rPr lang="en-US" dirty="0"/>
              <a:t>returns the </a:t>
            </a:r>
            <a:r>
              <a:rPr lang="en-US" dirty="0" smtClean="0"/>
              <a:t>file</a:t>
            </a:r>
            <a:endParaRPr lang="en-US" dirty="0"/>
          </a:p>
          <a:p>
            <a:pPr marL="731520" lvl="1" indent="-457200">
              <a:buFont typeface="+mj-lt"/>
              <a:buAutoNum type="arabicPeriod"/>
            </a:pPr>
            <a:r>
              <a:rPr lang="en-US" dirty="0" smtClean="0"/>
              <a:t>additional </a:t>
            </a:r>
            <a:r>
              <a:rPr lang="en-US" dirty="0"/>
              <a:t>users may then request the same </a:t>
            </a:r>
            <a:r>
              <a:rPr lang="en-US" dirty="0" smtClean="0"/>
              <a:t>file; the server </a:t>
            </a:r>
            <a:r>
              <a:rPr lang="en-US" dirty="0"/>
              <a:t>returns the file from the </a:t>
            </a:r>
            <a:r>
              <a:rPr lang="en-US" dirty="0" smtClean="0"/>
              <a:t>cache</a:t>
            </a:r>
            <a:endParaRPr lang="cs-CZ" dirty="0"/>
          </a:p>
        </p:txBody>
      </p:sp>
      <p:pic>
        <p:nvPicPr>
          <p:cNvPr id="10242" name="Picture 2" descr="https://docs.microsoft.com/en-us/azure/cdn/media/cdn-overview/cdn-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691" y="548680"/>
            <a:ext cx="5192689"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6004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a:xfrm>
            <a:off x="107504" y="548680"/>
            <a:ext cx="8928992" cy="6192688"/>
          </a:xfrm>
        </p:spPr>
        <p:txBody>
          <a:bodyPr anchor="t">
            <a:normAutofit/>
          </a:bodyPr>
          <a:lstStyle/>
          <a:p>
            <a:pPr marL="0" indent="0" algn="ctr">
              <a:buNone/>
            </a:pPr>
            <a:endParaRPr lang="en-US" sz="4400" dirty="0" smtClean="0"/>
          </a:p>
          <a:p>
            <a:pPr marL="0" indent="0" algn="ctr">
              <a:buNone/>
            </a:pPr>
            <a:r>
              <a:rPr lang="en-US" sz="4400" dirty="0" smtClean="0"/>
              <a:t>4</a:t>
            </a:r>
            <a:r>
              <a:rPr lang="cs-CZ" sz="4400" dirty="0" smtClean="0"/>
              <a:t>. </a:t>
            </a:r>
            <a:r>
              <a:rPr lang="en-US" sz="4400" dirty="0" smtClean="0"/>
              <a:t>Other c</a:t>
            </a:r>
            <a:r>
              <a:rPr lang="cs-CZ" sz="4400" dirty="0" smtClean="0"/>
              <a:t>loud </a:t>
            </a:r>
            <a:r>
              <a:rPr lang="en-US" sz="4400" dirty="0" smtClean="0"/>
              <a:t>services</a:t>
            </a:r>
            <a:endParaRPr lang="cs-CZ" sz="4400" dirty="0" smtClean="0"/>
          </a:p>
          <a:p>
            <a:pPr marL="0" indent="0" algn="ctr">
              <a:buNone/>
            </a:pPr>
            <a:endParaRPr lang="en-US" dirty="0" smtClean="0"/>
          </a:p>
          <a:p>
            <a:pPr marL="0" indent="0" algn="ctr">
              <a:buNone/>
            </a:pPr>
            <a:r>
              <a:rPr lang="cs-CZ" dirty="0" smtClean="0"/>
              <a:t> </a:t>
            </a:r>
            <a:endParaRPr lang="en-US" dirty="0"/>
          </a:p>
          <a:p>
            <a:pPr marL="0" indent="0" algn="ctr">
              <a:buNone/>
            </a:pPr>
            <a:endParaRPr lang="en-US" dirty="0"/>
          </a:p>
          <a:p>
            <a:pPr marL="2142900" indent="-342900"/>
            <a:r>
              <a:rPr lang="en-US" dirty="0" smtClean="0"/>
              <a:t>machine </a:t>
            </a:r>
            <a:r>
              <a:rPr lang="en-US" dirty="0"/>
              <a:t>learning</a:t>
            </a:r>
          </a:p>
          <a:p>
            <a:pPr marL="2142900" indent="-342900"/>
            <a:r>
              <a:rPr lang="cs-CZ" dirty="0"/>
              <a:t>video </a:t>
            </a:r>
            <a:r>
              <a:rPr lang="en-US" dirty="0"/>
              <a:t>&amp; media services</a:t>
            </a:r>
          </a:p>
          <a:p>
            <a:pPr marL="2142900" indent="-342900"/>
            <a:r>
              <a:rPr lang="en-US" dirty="0" smtClean="0"/>
              <a:t>maps / GIS</a:t>
            </a:r>
            <a:endParaRPr lang="cs-CZ" dirty="0" smtClean="0"/>
          </a:p>
          <a:p>
            <a:pPr marL="2142900" indent="-342900"/>
            <a:r>
              <a:rPr lang="en-US" dirty="0" smtClean="0"/>
              <a:t>gaming</a:t>
            </a:r>
          </a:p>
          <a:p>
            <a:pPr marL="2142900" indent="-342900"/>
            <a:r>
              <a:rPr lang="en-US" dirty="0" smtClean="0"/>
              <a:t>marketplace</a:t>
            </a:r>
          </a:p>
          <a:p>
            <a:pPr marL="2142900" indent="-342900"/>
            <a:endParaRPr lang="en-US" dirty="0"/>
          </a:p>
        </p:txBody>
      </p:sp>
    </p:spTree>
    <p:extLst>
      <p:ext uri="{BB962C8B-B14F-4D97-AF65-F5344CB8AC3E}">
        <p14:creationId xmlns:p14="http://schemas.microsoft.com/office/powerpoint/2010/main" val="364702398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etc.</a:t>
            </a:r>
            <a:endParaRPr lang="cs-CZ" dirty="0"/>
          </a:p>
        </p:txBody>
      </p:sp>
      <p:sp>
        <p:nvSpPr>
          <p:cNvPr id="4" name="Content Placeholder 2"/>
          <p:cNvSpPr txBox="1">
            <a:spLocks/>
          </p:cNvSpPr>
          <p:nvPr/>
        </p:nvSpPr>
        <p:spPr>
          <a:xfrm>
            <a:off x="107504" y="568896"/>
            <a:ext cx="8928992" cy="6100464"/>
          </a:xfrm>
          <a:prstGeom prst="rect">
            <a:avLst/>
          </a:prstGeom>
        </p:spPr>
        <p:txBody>
          <a:bodyPr vert="horz" anchor="t" anchorCtr="0">
            <a:norm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accent6"/>
                </a:solidFill>
                <a:latin typeface="+mn-lt"/>
                <a:ea typeface="+mn-ea"/>
                <a:cs typeface="+mn-cs"/>
              </a:defRPr>
            </a:lvl1pPr>
            <a:lvl2pPr marL="548640" indent="-274320" algn="l" rtl="0" eaLnBrk="1" latinLnBrk="0" hangingPunct="1">
              <a:spcBef>
                <a:spcPts val="500"/>
              </a:spcBef>
              <a:buClr>
                <a:schemeClr val="tx1"/>
              </a:buClr>
              <a:buSzPct val="76000"/>
              <a:buFont typeface="Wingdings 3"/>
              <a:buChar char=""/>
              <a:defRPr kumimoji="0" sz="2000" kern="1200">
                <a:solidFill>
                  <a:schemeClr val="tx1"/>
                </a:solidFill>
                <a:latin typeface="+mn-lt"/>
                <a:ea typeface="+mn-ea"/>
                <a:cs typeface="+mn-cs"/>
              </a:defRPr>
            </a:lvl2pPr>
            <a:lvl3pPr marL="822960" indent="-228600" algn="l" rtl="0" eaLnBrk="1" latinLnBrk="0" hangingPunct="1">
              <a:spcBef>
                <a:spcPts val="500"/>
              </a:spcBef>
              <a:buClr>
                <a:schemeClr val="accent6"/>
              </a:buClr>
              <a:buSzPct val="76000"/>
              <a:buFont typeface="Wingdings" pitchFamily="2" charset="2"/>
              <a:buChar char="§"/>
              <a:defRPr kumimoji="0" sz="1800" kern="1200">
                <a:solidFill>
                  <a:schemeClr val="accent6"/>
                </a:solidFill>
                <a:latin typeface="+mn-lt"/>
                <a:ea typeface="+mn-ea"/>
                <a:cs typeface="+mn-cs"/>
              </a:defRPr>
            </a:lvl3pPr>
            <a:lvl4pPr marL="1097280" indent="-228600" algn="l" rtl="0" eaLnBrk="1" latinLnBrk="0" hangingPunct="1">
              <a:spcBef>
                <a:spcPts val="400"/>
              </a:spcBef>
              <a:buClr>
                <a:schemeClr val="tx1"/>
              </a:buClr>
              <a:buSzPct val="70000"/>
              <a:buFont typeface="Wingdings" pitchFamily="2" charset="2"/>
              <a:buChar char="§"/>
              <a:defRPr kumimoji="0" sz="1600" kern="1200">
                <a:solidFill>
                  <a:schemeClr val="tx1"/>
                </a:solidFill>
                <a:latin typeface="+mn-lt"/>
                <a:ea typeface="+mn-ea"/>
                <a:cs typeface="+mn-cs"/>
              </a:defRPr>
            </a:lvl4pPr>
            <a:lvl5pPr marL="180000" indent="-228600" algn="l" rtl="0" eaLnBrk="1" latinLnBrk="0" hangingPunct="1">
              <a:spcBef>
                <a:spcPts val="600"/>
              </a:spcBef>
              <a:spcAft>
                <a:spcPts val="600"/>
              </a:spcAft>
              <a:buClr>
                <a:schemeClr val="accent2"/>
              </a:buClr>
              <a:buSzPct val="70000"/>
              <a:buFont typeface="Wingdings"/>
              <a:buNone/>
              <a:defRPr kumimoji="0" lang="en-US" sz="1400" b="1" kern="1200" dirty="0">
                <a:solidFill>
                  <a:schemeClr val="accent5"/>
                </a:solidFill>
                <a:latin typeface="Consolas" pitchFamily="49" charset="0"/>
                <a:ea typeface="+mn-ea"/>
                <a:cs typeface="Consolas" pitchFamily="49"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b="1" dirty="0" smtClean="0"/>
              <a:t>Artificial Intelligence / M</a:t>
            </a:r>
            <a:r>
              <a:rPr lang="cs-CZ" b="1" dirty="0" smtClean="0"/>
              <a:t>achine </a:t>
            </a:r>
            <a:r>
              <a:rPr lang="en-US" b="1" dirty="0" smtClean="0"/>
              <a:t>L</a:t>
            </a:r>
            <a:r>
              <a:rPr lang="cs-CZ" b="1" dirty="0" smtClean="0"/>
              <a:t>earning</a:t>
            </a:r>
            <a:r>
              <a:rPr lang="en-US" b="1" dirty="0" smtClean="0"/>
              <a:t> / Deep Learning</a:t>
            </a:r>
            <a:endParaRPr lang="cs-CZ" b="1" dirty="0" smtClean="0"/>
          </a:p>
          <a:p>
            <a:pPr lvl="1"/>
            <a:r>
              <a:rPr lang="cs-CZ" dirty="0" smtClean="0"/>
              <a:t>ap</a:t>
            </a:r>
            <a:r>
              <a:rPr lang="en-US" dirty="0" smtClean="0"/>
              <a:t>p</a:t>
            </a:r>
            <a:r>
              <a:rPr lang="cs-CZ" dirty="0" smtClean="0"/>
              <a:t>li</a:t>
            </a:r>
            <a:r>
              <a:rPr lang="en-US" dirty="0" smtClean="0"/>
              <a:t>cation of historical</a:t>
            </a:r>
            <a:r>
              <a:rPr lang="cs-CZ" dirty="0" smtClean="0"/>
              <a:t> dat</a:t>
            </a:r>
            <a:r>
              <a:rPr lang="en-US" dirty="0" smtClean="0"/>
              <a:t>a</a:t>
            </a:r>
            <a:r>
              <a:rPr lang="en-US" dirty="0"/>
              <a:t> </a:t>
            </a:r>
            <a:r>
              <a:rPr lang="en-US" dirty="0" smtClean="0"/>
              <a:t>to a particular problem</a:t>
            </a:r>
            <a:endParaRPr lang="cs-CZ" dirty="0" smtClean="0"/>
          </a:p>
          <a:p>
            <a:pPr lvl="2"/>
            <a:r>
              <a:rPr lang="cs-CZ" dirty="0" smtClean="0"/>
              <a:t>model</a:t>
            </a:r>
            <a:r>
              <a:rPr lang="en-US" dirty="0" smtClean="0"/>
              <a:t> training</a:t>
            </a:r>
            <a:endParaRPr lang="cs-CZ" dirty="0" smtClean="0"/>
          </a:p>
          <a:p>
            <a:pPr lvl="1"/>
            <a:r>
              <a:rPr lang="cs-CZ" dirty="0" smtClean="0"/>
              <a:t>supervised / unsupervised methods</a:t>
            </a:r>
          </a:p>
          <a:p>
            <a:pPr lvl="1"/>
            <a:r>
              <a:rPr lang="cs-CZ" dirty="0" smtClean="0"/>
              <a:t>domain</a:t>
            </a:r>
            <a:r>
              <a:rPr lang="en-US" dirty="0" smtClean="0"/>
              <a:t>-specific </a:t>
            </a:r>
            <a:r>
              <a:rPr lang="cs-CZ" dirty="0" smtClean="0"/>
              <a:t>API</a:t>
            </a:r>
          </a:p>
          <a:p>
            <a:pPr lvl="2"/>
            <a:r>
              <a:rPr lang="en-US" dirty="0"/>
              <a:t>search engines, </a:t>
            </a:r>
            <a:r>
              <a:rPr lang="en-US" dirty="0" smtClean="0"/>
              <a:t>similarity search, image / video search</a:t>
            </a:r>
          </a:p>
          <a:p>
            <a:pPr lvl="2"/>
            <a:r>
              <a:rPr lang="cs-CZ" dirty="0"/>
              <a:t>image / </a:t>
            </a:r>
            <a:r>
              <a:rPr lang="en-US" dirty="0"/>
              <a:t>video / </a:t>
            </a:r>
            <a:r>
              <a:rPr lang="cs-CZ" dirty="0"/>
              <a:t>spe</a:t>
            </a:r>
            <a:r>
              <a:rPr lang="en-US" dirty="0"/>
              <a:t>e</a:t>
            </a:r>
            <a:r>
              <a:rPr lang="cs-CZ" dirty="0"/>
              <a:t>ch </a:t>
            </a:r>
            <a:r>
              <a:rPr lang="en-US" dirty="0" smtClean="0"/>
              <a:t>/ face </a:t>
            </a:r>
            <a:r>
              <a:rPr lang="cs-CZ" dirty="0" smtClean="0"/>
              <a:t>recognition</a:t>
            </a:r>
            <a:r>
              <a:rPr lang="en-US" dirty="0" smtClean="0"/>
              <a:t>, emotion detection</a:t>
            </a:r>
            <a:endParaRPr lang="en-US" dirty="0"/>
          </a:p>
          <a:p>
            <a:pPr lvl="2"/>
            <a:r>
              <a:rPr lang="en-US" dirty="0"/>
              <a:t>fraud detection / prevention, sentiment analysis</a:t>
            </a:r>
          </a:p>
          <a:p>
            <a:pPr lvl="2"/>
            <a:r>
              <a:rPr lang="en-US" dirty="0"/>
              <a:t>clustering, classification, anomaly detection</a:t>
            </a:r>
          </a:p>
          <a:p>
            <a:pPr lvl="2"/>
            <a:r>
              <a:rPr lang="en-US" dirty="0" smtClean="0"/>
              <a:t>personal </a:t>
            </a:r>
            <a:r>
              <a:rPr lang="en-US" dirty="0"/>
              <a:t>assistants </a:t>
            </a:r>
            <a:r>
              <a:rPr lang="cs-CZ" dirty="0"/>
              <a:t>/ </a:t>
            </a:r>
            <a:r>
              <a:rPr lang="cs-CZ" dirty="0" smtClean="0"/>
              <a:t>chatbots</a:t>
            </a:r>
            <a:endParaRPr lang="en-US" dirty="0"/>
          </a:p>
          <a:p>
            <a:pPr lvl="2"/>
            <a:r>
              <a:rPr lang="en-US" dirty="0" smtClean="0"/>
              <a:t>linguistic / translation services</a:t>
            </a:r>
            <a:endParaRPr lang="en-US" dirty="0"/>
          </a:p>
          <a:p>
            <a:pPr lvl="2"/>
            <a:r>
              <a:rPr lang="en-US" dirty="0" smtClean="0"/>
              <a:t>online </a:t>
            </a:r>
            <a:r>
              <a:rPr lang="en-US" dirty="0"/>
              <a:t>product </a:t>
            </a:r>
            <a:r>
              <a:rPr lang="en-US" dirty="0" smtClean="0"/>
              <a:t>recommendations</a:t>
            </a:r>
          </a:p>
          <a:p>
            <a:pPr lvl="2"/>
            <a:r>
              <a:rPr lang="en-US" dirty="0" smtClean="0"/>
              <a:t>... ... .</a:t>
            </a:r>
            <a:r>
              <a:rPr lang="cs-CZ" dirty="0" smtClean="0"/>
              <a:t>.</a:t>
            </a:r>
            <a:r>
              <a:rPr lang="en-US" dirty="0" smtClean="0"/>
              <a:t>.</a:t>
            </a:r>
            <a:endParaRPr lang="cs-CZ" dirty="0" smtClean="0"/>
          </a:p>
          <a:p>
            <a:pPr marL="594360" lvl="2" indent="0">
              <a:buNone/>
            </a:pPr>
            <a:endParaRPr lang="cs-CZ" dirty="0" smtClean="0"/>
          </a:p>
          <a:p>
            <a:pPr lvl="1"/>
            <a:r>
              <a:rPr lang="en-US" dirty="0" smtClean="0"/>
              <a:t>Google Tensor Flow / ML Engine</a:t>
            </a:r>
            <a:r>
              <a:rPr lang="cs-CZ" dirty="0" smtClean="0"/>
              <a:t/>
            </a:r>
            <a:br>
              <a:rPr lang="cs-CZ" dirty="0" smtClean="0"/>
            </a:br>
            <a:r>
              <a:rPr lang="en-US" dirty="0" smtClean="0"/>
              <a:t>Amazon/Azure ML</a:t>
            </a:r>
            <a:r>
              <a:rPr lang="cs-CZ" dirty="0"/>
              <a:t/>
            </a:r>
            <a:br>
              <a:rPr lang="cs-CZ" dirty="0"/>
            </a:br>
            <a:r>
              <a:rPr lang="en-US" dirty="0" smtClean="0"/>
              <a:t>Azure Cognitive/Bot Service</a:t>
            </a:r>
            <a:endParaRPr lang="cs-CZ"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3933056"/>
            <a:ext cx="4320480" cy="2736304"/>
          </a:xfrm>
          <a:prstGeom prst="rect">
            <a:avLst/>
          </a:prstGeom>
        </p:spPr>
      </p:pic>
    </p:spTree>
    <p:extLst>
      <p:ext uri="{BB962C8B-B14F-4D97-AF65-F5344CB8AC3E}">
        <p14:creationId xmlns:p14="http://schemas.microsoft.com/office/powerpoint/2010/main" val="8311509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278a85a7-c7dd-4284-b917-b574878af752" Revision="1" Stencil="System.MyShapes" StencilVersion="1.0"/>
</Control>
</file>

<file path=customXml/item2.xml><?xml version="1.0" encoding="utf-8"?>
<Control xmlns="http://schemas.microsoft.com/VisualStudio/2011/storyboarding/control">
  <Id Name="278a85a7-c7dd-4284-b917-b574878af752" Revision="1" Stencil="System.MyShapes" StencilVersion="1.0"/>
</Control>
</file>

<file path=customXml/itemProps1.xml><?xml version="1.0" encoding="utf-8"?>
<ds:datastoreItem xmlns:ds="http://schemas.openxmlformats.org/officeDocument/2006/customXml" ds:itemID="{C9CF6F70-FE44-4D3E-AB36-91B1E0D88B1D}">
  <ds:schemaRefs>
    <ds:schemaRef ds:uri="http://schemas.microsoft.com/VisualStudio/2011/storyboarding/control"/>
  </ds:schemaRefs>
</ds:datastoreItem>
</file>

<file path=customXml/itemProps2.xml><?xml version="1.0" encoding="utf-8"?>
<ds:datastoreItem xmlns:ds="http://schemas.openxmlformats.org/officeDocument/2006/customXml" ds:itemID="{67CB94E5-B620-4095-8A39-10197D115C1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Oriel</Template>
  <TotalTime>15021</TotalTime>
  <Words>10484</Words>
  <Application>Microsoft Office PowerPoint</Application>
  <PresentationFormat>On-screen Show (4:3)</PresentationFormat>
  <Paragraphs>2220</Paragraphs>
  <Slides>122</Slides>
  <Notes>80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122</vt:i4>
      </vt:variant>
    </vt:vector>
  </HeadingPairs>
  <TitlesOfParts>
    <vt:vector size="138" baseType="lpstr">
      <vt:lpstr>Arial Unicode MS</vt:lpstr>
      <vt:lpstr>ＭＳ Ｐゴシック</vt:lpstr>
      <vt:lpstr>Arial</vt:lpstr>
      <vt:lpstr>Calibri</vt:lpstr>
      <vt:lpstr>Consolas</vt:lpstr>
      <vt:lpstr>Courier New</vt:lpstr>
      <vt:lpstr>Janson Text LT Pro</vt:lpstr>
      <vt:lpstr>Lucida Console</vt:lpstr>
      <vt:lpstr>Lucida Sans Unicode</vt:lpstr>
      <vt:lpstr>Segoe UI</vt:lpstr>
      <vt:lpstr>Segoe UI Light</vt:lpstr>
      <vt:lpstr>Tahoma</vt:lpstr>
      <vt:lpstr>Wingdings</vt:lpstr>
      <vt:lpstr>Wingdings 3</vt:lpstr>
      <vt:lpstr>Origin</vt:lpstr>
      <vt:lpstr>Document</vt:lpstr>
      <vt:lpstr>NSWI150 - Virtualizace a Cloud Computing Cloudové technologie  Filip Zavoral</vt:lpstr>
      <vt:lpstr>Cloud Computing</vt:lpstr>
      <vt:lpstr>Cloud Computing Components</vt:lpstr>
      <vt:lpstr>PowerPoint Presentation</vt:lpstr>
      <vt:lpstr>Execution Models</vt:lpstr>
      <vt:lpstr>Service-oriented Computing</vt:lpstr>
      <vt:lpstr>Virtual Machine</vt:lpstr>
      <vt:lpstr>Virtual Machine</vt:lpstr>
      <vt:lpstr>VM - Architektura vícevrstvé aplikace</vt:lpstr>
      <vt:lpstr>Web Sites</vt:lpstr>
      <vt:lpstr>Web Sites</vt:lpstr>
      <vt:lpstr>Web/Worker Roles</vt:lpstr>
      <vt:lpstr>Web/Worker Roles</vt:lpstr>
      <vt:lpstr>Cloud Services - scénáře</vt:lpstr>
      <vt:lpstr>Komplexní škálovatelná webová aplikace</vt:lpstr>
      <vt:lpstr>Containers</vt:lpstr>
      <vt:lpstr>Containers &amp; Microservices</vt:lpstr>
      <vt:lpstr>Stateless / stateful services</vt:lpstr>
      <vt:lpstr>Container Management Systems &amp; Orchestration</vt:lpstr>
      <vt:lpstr>Container Management Systems &amp; Orchestration</vt:lpstr>
      <vt:lpstr>PDS - Konsensus &amp; replikovaný konečný automat</vt:lpstr>
      <vt:lpstr>Container Management Systems &amp; Orchestration</vt:lpstr>
      <vt:lpstr>Container Management Systems &amp; Orchestration</vt:lpstr>
      <vt:lpstr>Container Management Systems &amp; Orchestration</vt:lpstr>
      <vt:lpstr>Serverless Computing - Evolution</vt:lpstr>
      <vt:lpstr>Serverless Computing</vt:lpstr>
      <vt:lpstr>Serverless Computing - Use Cases</vt:lpstr>
      <vt:lpstr>Serverless Computing - Triggers</vt:lpstr>
      <vt:lpstr>Serverless Computing - Advantages</vt:lpstr>
      <vt:lpstr>Serverless Computing - Disadvantages and Limitations</vt:lpstr>
      <vt:lpstr>Mobile Services</vt:lpstr>
      <vt:lpstr>Mobile Services - Push Notifications</vt:lpstr>
      <vt:lpstr>Mobile Services - Notification Hub</vt:lpstr>
      <vt:lpstr>High-Performance Computing</vt:lpstr>
      <vt:lpstr>Modely HPC</vt:lpstr>
      <vt:lpstr>High-Performance Computing</vt:lpstr>
      <vt:lpstr>High-Performance Computing</vt:lpstr>
      <vt:lpstr>Management</vt:lpstr>
      <vt:lpstr>Management - web portal</vt:lpstr>
      <vt:lpstr>Management - scripting</vt:lpstr>
      <vt:lpstr>Management - PowerShell</vt:lpstr>
      <vt:lpstr>Management - API</vt:lpstr>
      <vt:lpstr>Monitoring</vt:lpstr>
      <vt:lpstr>Debugging and profiling</vt:lpstr>
      <vt:lpstr>Typické  využití</vt:lpstr>
      <vt:lpstr>Scalability Dimensions</vt:lpstr>
      <vt:lpstr>PowerPoint Presentation</vt:lpstr>
      <vt:lpstr>Data Management</vt:lpstr>
      <vt:lpstr>Data Management</vt:lpstr>
      <vt:lpstr>Key-Value Tables</vt:lpstr>
      <vt:lpstr>Sharding</vt:lpstr>
      <vt:lpstr>Key-Value Tables - data model</vt:lpstr>
      <vt:lpstr>Key-Value Tables - partitioning &amp; scalability</vt:lpstr>
      <vt:lpstr>Data Processing Design Patterns</vt:lpstr>
      <vt:lpstr>Column stores</vt:lpstr>
      <vt:lpstr>Column stores</vt:lpstr>
      <vt:lpstr>Document stores</vt:lpstr>
      <vt:lpstr>Grafové databáze</vt:lpstr>
      <vt:lpstr>BLOB</vt:lpstr>
      <vt:lpstr>BLOB</vt:lpstr>
      <vt:lpstr>Business Analytics</vt:lpstr>
      <vt:lpstr>RDL example</vt:lpstr>
      <vt:lpstr>Hadoop &amp; Map/Reduce</vt:lpstr>
      <vt:lpstr>Map/Reduce</vt:lpstr>
      <vt:lpstr>Map/Reduce</vt:lpstr>
      <vt:lpstr>Map/Reduce - Frekvence slov</vt:lpstr>
      <vt:lpstr>Map/Reduce - Přátelé</vt:lpstr>
      <vt:lpstr>Map/Reduce - architektura</vt:lpstr>
      <vt:lpstr>Hadoop Zoo</vt:lpstr>
      <vt:lpstr>Hadoop Zoo</vt:lpstr>
      <vt:lpstr>HDFS</vt:lpstr>
      <vt:lpstr>HDFS</vt:lpstr>
      <vt:lpstr>Pig</vt:lpstr>
      <vt:lpstr>Pig Data Flow &amp; Pig Latin</vt:lpstr>
      <vt:lpstr>Compilation into Map-Reduce</vt:lpstr>
      <vt:lpstr>Pig Latin operations</vt:lpstr>
      <vt:lpstr>Pig Latin vs. Map Reduce</vt:lpstr>
      <vt:lpstr>Hive</vt:lpstr>
      <vt:lpstr>Spark &amp; Flink</vt:lpstr>
      <vt:lpstr>Presto</vt:lpstr>
      <vt:lpstr>HBase / Hadoop Architecture</vt:lpstr>
      <vt:lpstr>BigData 2.0 Processing Systems</vt:lpstr>
      <vt:lpstr>BigPicture of BigData 2.0</vt:lpstr>
      <vt:lpstr>PowerPoint Presentation</vt:lpstr>
      <vt:lpstr>Virtual Network</vt:lpstr>
      <vt:lpstr>Traffic Manager, Load Balancer</vt:lpstr>
      <vt:lpstr>Cloud Messaging - Service Bus</vt:lpstr>
      <vt:lpstr>Service Bus - Relay</vt:lpstr>
      <vt:lpstr>Service Bus - Queue</vt:lpstr>
      <vt:lpstr>Queue-based Design Patterns</vt:lpstr>
      <vt:lpstr>Service Bus - Topic</vt:lpstr>
      <vt:lpstr>Service Bus - Event Hub</vt:lpstr>
      <vt:lpstr>Service Bus - Event Hub</vt:lpstr>
      <vt:lpstr>Push-based messaging</vt:lpstr>
      <vt:lpstr>Service Bus - další funkce</vt:lpstr>
      <vt:lpstr>Caching</vt:lpstr>
      <vt:lpstr>CDN</vt:lpstr>
      <vt:lpstr>PowerPoint Presentation</vt:lpstr>
      <vt:lpstr>Machine Learning etc.</vt:lpstr>
      <vt:lpstr>Methods of Machine Learning</vt:lpstr>
      <vt:lpstr>Multi- &amp; Media</vt:lpstr>
      <vt:lpstr>Live Media Streaming</vt:lpstr>
      <vt:lpstr>Maps / GIS</vt:lpstr>
      <vt:lpstr>Gaming</vt:lpstr>
      <vt:lpstr>Titanfall</vt:lpstr>
      <vt:lpstr>Marketplace</vt:lpstr>
      <vt:lpstr>&amp; more...</vt:lpstr>
      <vt:lpstr>Vlastnosti cloudů</vt:lpstr>
      <vt:lpstr>Druhy cloudů</vt:lpstr>
      <vt:lpstr>PowerPoint Presentation</vt:lpstr>
      <vt:lpstr>Microsoft Azure</vt:lpstr>
      <vt:lpstr>Microsoft Azure</vt:lpstr>
      <vt:lpstr>Google Cloud Platform - Compute Engine / App Engine</vt:lpstr>
      <vt:lpstr>Google Cloud Platform</vt:lpstr>
      <vt:lpstr>Amazon Web Services / Elastic Cloud</vt:lpstr>
      <vt:lpstr>Amazon Web Services / Elastic Cloud</vt:lpstr>
      <vt:lpstr>IBM CloudFoundry / BlueMix</vt:lpstr>
      <vt:lpstr>Open Stack</vt:lpstr>
      <vt:lpstr>InterCloud</vt:lpstr>
      <vt:lpstr>Cloud interoperabilita - perspektiva</vt:lpstr>
      <vt:lpstr>PowerPoint Presentation</vt:lpstr>
      <vt:lpstr>to be continued ...</vt:lpstr>
    </vt:vector>
  </TitlesOfParts>
  <Company>KSI MFF UK Praha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bednarek</dc:creator>
  <cp:lastModifiedBy>Filip O Zavoral</cp:lastModifiedBy>
  <cp:revision>998</cp:revision>
  <dcterms:created xsi:type="dcterms:W3CDTF">2012-09-19T18:13:04Z</dcterms:created>
  <dcterms:modified xsi:type="dcterms:W3CDTF">2018-12-05T12:56:27Z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